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58" r:id="rId4"/>
    <p:sldId id="257" r:id="rId5"/>
    <p:sldId id="262" r:id="rId6"/>
    <p:sldId id="260" r:id="rId7"/>
    <p:sldId id="261"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81"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3787680-920E-4E78-B942-9C3A658360E6}" type="datetimeFigureOut">
              <a:rPr lang="fr-FR" smtClean="0"/>
              <a:t>08/12/2017</a:t>
            </a:fld>
            <a:endParaRPr lang="fr-F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F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3F5AD31-C0D2-442B-8AD5-FDE6B20E9CE4}" type="slidenum">
              <a:rPr lang="fr-FR" smtClean="0"/>
              <a:t>‹N°›</a:t>
            </a:fld>
            <a:endParaRPr lang="fr-F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46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3787680-920E-4E78-B942-9C3A658360E6}" type="datetimeFigureOut">
              <a:rPr lang="fr-FR" smtClean="0"/>
              <a:t>08/12/2017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F5AD31-C0D2-442B-8AD5-FDE6B20E9CE4}" type="slidenum">
              <a:rPr lang="fr-FR" smtClean="0"/>
              <a:t>‹N°›</a:t>
            </a:fld>
            <a:endParaRPr lang="fr-FR"/>
          </a:p>
        </p:txBody>
      </p:sp>
    </p:spTree>
    <p:extLst>
      <p:ext uri="{BB962C8B-B14F-4D97-AF65-F5344CB8AC3E}">
        <p14:creationId xmlns:p14="http://schemas.microsoft.com/office/powerpoint/2010/main" val="137018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3787680-920E-4E78-B942-9C3A658360E6}" type="datetimeFigureOut">
              <a:rPr lang="fr-FR" smtClean="0"/>
              <a:t>08/12/2017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F5AD31-C0D2-442B-8AD5-FDE6B20E9CE4}" type="slidenum">
              <a:rPr lang="fr-FR" smtClean="0"/>
              <a:t>‹N°›</a:t>
            </a:fld>
            <a:endParaRPr lang="fr-FR"/>
          </a:p>
        </p:txBody>
      </p:sp>
    </p:spTree>
    <p:extLst>
      <p:ext uri="{BB962C8B-B14F-4D97-AF65-F5344CB8AC3E}">
        <p14:creationId xmlns:p14="http://schemas.microsoft.com/office/powerpoint/2010/main" val="232908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3787680-920E-4E78-B942-9C3A658360E6}" type="datetimeFigureOut">
              <a:rPr lang="fr-FR" smtClean="0"/>
              <a:t>08/12/2017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F5AD31-C0D2-442B-8AD5-FDE6B20E9CE4}" type="slidenum">
              <a:rPr lang="fr-FR" smtClean="0"/>
              <a:t>‹N°›</a:t>
            </a:fld>
            <a:endParaRPr lang="fr-FR"/>
          </a:p>
        </p:txBody>
      </p:sp>
    </p:spTree>
    <p:extLst>
      <p:ext uri="{BB962C8B-B14F-4D97-AF65-F5344CB8AC3E}">
        <p14:creationId xmlns:p14="http://schemas.microsoft.com/office/powerpoint/2010/main" val="304488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3787680-920E-4E78-B942-9C3A658360E6}" type="datetimeFigureOut">
              <a:rPr lang="fr-FR" smtClean="0"/>
              <a:t>08/12/2017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F5AD31-C0D2-442B-8AD5-FDE6B20E9CE4}" type="slidenum">
              <a:rPr lang="fr-FR" smtClean="0"/>
              <a:t>‹N°›</a:t>
            </a:fld>
            <a:endParaRPr lang="fr-F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71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3787680-920E-4E78-B942-9C3A658360E6}" type="datetimeFigureOut">
              <a:rPr lang="fr-FR" smtClean="0"/>
              <a:t>08/12/2017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F5AD31-C0D2-442B-8AD5-FDE6B20E9CE4}" type="slidenum">
              <a:rPr lang="fr-FR" smtClean="0"/>
              <a:t>‹N°›</a:t>
            </a:fld>
            <a:endParaRPr lang="fr-FR"/>
          </a:p>
        </p:txBody>
      </p:sp>
    </p:spTree>
    <p:extLst>
      <p:ext uri="{BB962C8B-B14F-4D97-AF65-F5344CB8AC3E}">
        <p14:creationId xmlns:p14="http://schemas.microsoft.com/office/powerpoint/2010/main" val="57114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3787680-920E-4E78-B942-9C3A658360E6}" type="datetimeFigureOut">
              <a:rPr lang="fr-FR" smtClean="0"/>
              <a:t>08/12/2017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3F5AD31-C0D2-442B-8AD5-FDE6B20E9CE4}" type="slidenum">
              <a:rPr lang="fr-FR" smtClean="0"/>
              <a:t>‹N°›</a:t>
            </a:fld>
            <a:endParaRPr lang="fr-FR"/>
          </a:p>
        </p:txBody>
      </p:sp>
    </p:spTree>
    <p:extLst>
      <p:ext uri="{BB962C8B-B14F-4D97-AF65-F5344CB8AC3E}">
        <p14:creationId xmlns:p14="http://schemas.microsoft.com/office/powerpoint/2010/main" val="41787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3787680-920E-4E78-B942-9C3A658360E6}" type="datetimeFigureOut">
              <a:rPr lang="fr-FR" smtClean="0"/>
              <a:t>08/12/2017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3F5AD31-C0D2-442B-8AD5-FDE6B20E9CE4}" type="slidenum">
              <a:rPr lang="fr-FR" smtClean="0"/>
              <a:t>‹N°›</a:t>
            </a:fld>
            <a:endParaRPr lang="fr-FR"/>
          </a:p>
        </p:txBody>
      </p:sp>
    </p:spTree>
    <p:extLst>
      <p:ext uri="{BB962C8B-B14F-4D97-AF65-F5344CB8AC3E}">
        <p14:creationId xmlns:p14="http://schemas.microsoft.com/office/powerpoint/2010/main" val="205705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87680-920E-4E78-B942-9C3A658360E6}" type="datetimeFigureOut">
              <a:rPr lang="fr-FR" smtClean="0"/>
              <a:t>08/12/2017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3F5AD31-C0D2-442B-8AD5-FDE6B20E9CE4}" type="slidenum">
              <a:rPr lang="fr-FR" smtClean="0"/>
              <a:t>‹N°›</a:t>
            </a:fld>
            <a:endParaRPr lang="fr-FR"/>
          </a:p>
        </p:txBody>
      </p:sp>
    </p:spTree>
    <p:extLst>
      <p:ext uri="{BB962C8B-B14F-4D97-AF65-F5344CB8AC3E}">
        <p14:creationId xmlns:p14="http://schemas.microsoft.com/office/powerpoint/2010/main" val="208478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3787680-920E-4E78-B942-9C3A658360E6}" type="datetimeFigureOut">
              <a:rPr lang="fr-FR" smtClean="0"/>
              <a:t>08/12/2017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F5AD31-C0D2-442B-8AD5-FDE6B20E9CE4}" type="slidenum">
              <a:rPr lang="fr-FR" smtClean="0"/>
              <a:t>‹N°›</a:t>
            </a:fld>
            <a:endParaRPr lang="fr-FR"/>
          </a:p>
        </p:txBody>
      </p:sp>
    </p:spTree>
    <p:extLst>
      <p:ext uri="{BB962C8B-B14F-4D97-AF65-F5344CB8AC3E}">
        <p14:creationId xmlns:p14="http://schemas.microsoft.com/office/powerpoint/2010/main" val="325266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3787680-920E-4E78-B942-9C3A658360E6}" type="datetimeFigureOut">
              <a:rPr lang="fr-FR" smtClean="0"/>
              <a:t>08/12/2017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F5AD31-C0D2-442B-8AD5-FDE6B20E9CE4}" type="slidenum">
              <a:rPr lang="fr-FR" smtClean="0"/>
              <a:t>‹N°›</a:t>
            </a:fld>
            <a:endParaRPr lang="fr-FR"/>
          </a:p>
        </p:txBody>
      </p:sp>
    </p:spTree>
    <p:extLst>
      <p:ext uri="{BB962C8B-B14F-4D97-AF65-F5344CB8AC3E}">
        <p14:creationId xmlns:p14="http://schemas.microsoft.com/office/powerpoint/2010/main" val="343038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3787680-920E-4E78-B942-9C3A658360E6}" type="datetimeFigureOut">
              <a:rPr lang="fr-FR" smtClean="0"/>
              <a:t>08/12/2017</a:t>
            </a:fld>
            <a:endParaRPr lang="fr-F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3F5AD31-C0D2-442B-8AD5-FDE6B20E9CE4}" type="slidenum">
              <a:rPr lang="fr-FR" smtClean="0"/>
              <a:t>‹N°›</a:t>
            </a:fld>
            <a:endParaRPr lang="fr-FR"/>
          </a:p>
        </p:txBody>
      </p:sp>
    </p:spTree>
    <p:extLst>
      <p:ext uri="{BB962C8B-B14F-4D97-AF65-F5344CB8AC3E}">
        <p14:creationId xmlns:p14="http://schemas.microsoft.com/office/powerpoint/2010/main" val="10254786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ECRITURE%20GRAPHISME/Geste_ecrit_seance_ecriture_CP.mp4" TargetMode="External"/><Relationship Id="rId2" Type="http://schemas.openxmlformats.org/officeDocument/2006/relationships/hyperlink" Target="../ECRITURE%20GRAPHISME/Geste_ecrit_jeux_assouplissement.mp4" TargetMode="External"/><Relationship Id="rId1" Type="http://schemas.openxmlformats.org/officeDocument/2006/relationships/slideLayout" Target="../slideLayouts/slideLayout2.xml"/><Relationship Id="rId6" Type="http://schemas.openxmlformats.org/officeDocument/2006/relationships/hyperlink" Target="Animation%20LIRE%20ECRIRE%20C2.pptx" TargetMode="External"/><Relationship Id="rId5" Type="http://schemas.openxmlformats.org/officeDocument/2006/relationships/hyperlink" Target="../ECRITURE%20GRAPHISME/Geste_ecrit_liaison_dans_mots.mp4" TargetMode="External"/><Relationship Id="rId4" Type="http://schemas.openxmlformats.org/officeDocument/2006/relationships/hyperlink" Target="../ECRITURE%20GRAPHISME/Geste_ecrit_trace_lettres_ecriture_cursive.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ECRITURE%20GRAPHISME/GRAPHISME/Ress_c1_Graphisme_references_culturelles_456790.pdf" TargetMode="External"/><Relationship Id="rId2" Type="http://schemas.openxmlformats.org/officeDocument/2006/relationships/hyperlink" Target="../ECRITURE%20GRAPHISME/Boucles%20en%20GS%20EDUSCO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écriture école primai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2444">
            <a:off x="856821" y="3351520"/>
            <a:ext cx="4527036" cy="261083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109980" y="112355"/>
            <a:ext cx="9966960" cy="2926080"/>
          </a:xfrm>
        </p:spPr>
        <p:txBody>
          <a:bodyPr>
            <a:normAutofit/>
          </a:bodyPr>
          <a:lstStyle/>
          <a:p>
            <a:r>
              <a:rPr lang="fr-FR" sz="6600" dirty="0" smtClean="0"/>
              <a:t>L’apprentissage de l’écriture GS, Cycle 2</a:t>
            </a:r>
            <a:endParaRPr lang="fr-FR" sz="6600" dirty="0"/>
          </a:p>
        </p:txBody>
      </p:sp>
      <p:pic>
        <p:nvPicPr>
          <p:cNvPr id="1028" name="Picture 4" descr="Résultat de recherche d'images pour &quot;écriture école primai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762">
            <a:off x="5793893" y="3823702"/>
            <a:ext cx="5436848" cy="208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12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tretch>
            <a:fillRect/>
          </a:stretch>
        </p:blipFill>
        <p:spPr>
          <a:xfrm>
            <a:off x="2053389" y="449178"/>
            <a:ext cx="8149389" cy="5919537"/>
          </a:xfrm>
          <a:prstGeom prst="rect">
            <a:avLst/>
          </a:prstGeom>
        </p:spPr>
      </p:pic>
    </p:spTree>
    <p:extLst>
      <p:ext uri="{BB962C8B-B14F-4D97-AF65-F5344CB8AC3E}">
        <p14:creationId xmlns:p14="http://schemas.microsoft.com/office/powerpoint/2010/main" val="123652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2566736" y="417095"/>
            <a:ext cx="6833937" cy="6079958"/>
          </a:xfrm>
          <a:prstGeom prst="rect">
            <a:avLst/>
          </a:prstGeom>
        </p:spPr>
      </p:pic>
    </p:spTree>
    <p:extLst>
      <p:ext uri="{BB962C8B-B14F-4D97-AF65-F5344CB8AC3E}">
        <p14:creationId xmlns:p14="http://schemas.microsoft.com/office/powerpoint/2010/main" val="1214695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925053" y="513348"/>
            <a:ext cx="8293767" cy="6055894"/>
          </a:xfrm>
          <a:prstGeom prst="rect">
            <a:avLst/>
          </a:prstGeom>
        </p:spPr>
      </p:pic>
    </p:spTree>
    <p:extLst>
      <p:ext uri="{BB962C8B-B14F-4D97-AF65-F5344CB8AC3E}">
        <p14:creationId xmlns:p14="http://schemas.microsoft.com/office/powerpoint/2010/main" val="1533791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2582779" y="417095"/>
            <a:ext cx="7026441" cy="6015789"/>
          </a:xfrm>
          <a:prstGeom prst="rect">
            <a:avLst/>
          </a:prstGeom>
        </p:spPr>
      </p:pic>
    </p:spTree>
    <p:extLst>
      <p:ext uri="{BB962C8B-B14F-4D97-AF65-F5344CB8AC3E}">
        <p14:creationId xmlns:p14="http://schemas.microsoft.com/office/powerpoint/2010/main" val="3192908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365" y="411241"/>
            <a:ext cx="1760034" cy="470000"/>
          </a:xfrm>
          <a:prstGeom prst="rect">
            <a:avLst/>
          </a:prstGeom>
          <a:solidFill>
            <a:schemeClr val="bg2">
              <a:lumMod val="75000"/>
            </a:schemeClr>
          </a:solidFill>
          <a:ln w="28575">
            <a:solidFill>
              <a:schemeClr val="accent6">
                <a:lumMod val="50000"/>
              </a:schemeClr>
            </a:solidFill>
          </a:ln>
        </p:spPr>
        <p:txBody>
          <a:bodyPr wrap="none">
            <a:spAutoFit/>
          </a:bodyPr>
          <a:lstStyle/>
          <a:p>
            <a:pPr>
              <a:lnSpc>
                <a:spcPct val="107000"/>
              </a:lnSpc>
              <a:spcAft>
                <a:spcPts val="800"/>
              </a:spcAft>
            </a:pPr>
            <a:r>
              <a:rPr lang="fr-FR" sz="2400" b="1" dirty="0" smtClean="0">
                <a:latin typeface="Calibri" panose="020F0502020204030204" pitchFamily="34" charset="0"/>
                <a:ea typeface="Calibri" panose="020F0502020204030204" pitchFamily="34" charset="0"/>
                <a:cs typeface="Times New Roman" panose="02020603050405020304" pitchFamily="18" charset="0"/>
              </a:rPr>
              <a:t>Les ligatures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57726" y="1126363"/>
            <a:ext cx="10427369" cy="2258823"/>
          </a:xfrm>
          <a:prstGeom prst="rect">
            <a:avLst/>
          </a:prstGeom>
        </p:spPr>
        <p:txBody>
          <a:bodyPr wrap="square">
            <a:spAutoFit/>
          </a:bodyPr>
          <a:lstStyle/>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Les attaches entre les lettres, les ligatures, sont de loin ce qui représente la plus grande difficulté pour les élèves. </a:t>
            </a: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Les </a:t>
            </a:r>
            <a:r>
              <a:rPr lang="fr-FR" sz="2000" dirty="0">
                <a:latin typeface="Calibri" panose="020F0502020204030204" pitchFamily="34" charset="0"/>
                <a:ea typeface="Calibri" panose="020F0502020204030204" pitchFamily="34" charset="0"/>
                <a:cs typeface="Times New Roman" panose="02020603050405020304" pitchFamily="18" charset="0"/>
              </a:rPr>
              <a:t>déformations sont nombreuses, en particulier pour les ligatures des lettres à terminaison « haute » (lettres b, v, w). </a:t>
            </a: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La </a:t>
            </a:r>
            <a:r>
              <a:rPr lang="fr-FR" sz="2000" dirty="0">
                <a:latin typeface="Calibri" panose="020F0502020204030204" pitchFamily="34" charset="0"/>
                <a:ea typeface="Calibri" panose="020F0502020204030204" pitchFamily="34" charset="0"/>
                <a:cs typeface="Times New Roman" panose="02020603050405020304" pitchFamily="18" charset="0"/>
              </a:rPr>
              <a:t>forme de la lettre, les traits d’attaque et traits de sortie, sont autant d’obstacles pour les élèves qui doivent enchaîner les lettres pour former un mot.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p:cNvPicPr/>
          <p:nvPr/>
        </p:nvPicPr>
        <p:blipFill>
          <a:blip r:embed="rId2"/>
          <a:stretch>
            <a:fillRect/>
          </a:stretch>
        </p:blipFill>
        <p:spPr>
          <a:xfrm>
            <a:off x="8614610" y="3584551"/>
            <a:ext cx="3144253" cy="2707858"/>
          </a:xfrm>
          <a:prstGeom prst="rect">
            <a:avLst/>
          </a:prstGeom>
        </p:spPr>
      </p:pic>
      <p:sp>
        <p:nvSpPr>
          <p:cNvPr id="5" name="Rectangle 4"/>
          <p:cNvSpPr/>
          <p:nvPr/>
        </p:nvSpPr>
        <p:spPr>
          <a:xfrm>
            <a:off x="411365" y="4522105"/>
            <a:ext cx="6801853" cy="1497589"/>
          </a:xfrm>
          <a:prstGeom prst="rect">
            <a:avLst/>
          </a:prstGeom>
        </p:spPr>
        <p:txBody>
          <a:bodyPr wrap="square">
            <a:spAutoFit/>
          </a:bodyPr>
          <a:lstStyle/>
          <a:p>
            <a:pPr>
              <a:lnSpc>
                <a:spcPct val="107000"/>
              </a:lnSpc>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Si </a:t>
            </a:r>
            <a:r>
              <a:rPr lang="fr-FR" sz="2000" dirty="0">
                <a:latin typeface="Calibri" panose="020F0502020204030204" pitchFamily="34" charset="0"/>
                <a:ea typeface="Calibri" panose="020F0502020204030204" pitchFamily="34" charset="0"/>
                <a:cs typeface="Times New Roman" panose="02020603050405020304" pitchFamily="18" charset="0"/>
              </a:rPr>
              <a:t>les élèves ont appris à tracer le trait d’attaque des lettres à partir de la ligne de base de </a:t>
            </a:r>
            <a:r>
              <a:rPr lang="fr-FR" sz="2000" dirty="0" smtClean="0">
                <a:latin typeface="Calibri" panose="020F0502020204030204" pitchFamily="34" charset="0"/>
                <a:ea typeface="Calibri" panose="020F0502020204030204" pitchFamily="34" charset="0"/>
                <a:cs typeface="Times New Roman" panose="02020603050405020304" pitchFamily="18" charset="0"/>
              </a:rPr>
              <a:t>l’écriture : </a:t>
            </a:r>
          </a:p>
          <a:p>
            <a:pPr>
              <a:lnSpc>
                <a:spcPct val="107000"/>
              </a:lnSpc>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après </a:t>
            </a:r>
            <a:r>
              <a:rPr lang="fr-FR" sz="2000" dirty="0">
                <a:latin typeface="Calibri" panose="020F0502020204030204" pitchFamily="34" charset="0"/>
                <a:ea typeface="Calibri" panose="020F0502020204030204" pitchFamily="34" charset="0"/>
                <a:cs typeface="Times New Roman" panose="02020603050405020304" pitchFamily="18" charset="0"/>
              </a:rPr>
              <a:t>le tracé du trait de sortie de la première lettre, sans lever le crayon, ils vont « chercher » la lettre suivante à son origine.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87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737937" y="1983956"/>
            <a:ext cx="10844463" cy="2636170"/>
          </a:xfrm>
          <a:prstGeom prst="rect">
            <a:avLst/>
          </a:prstGeom>
        </p:spPr>
      </p:pic>
    </p:spTree>
    <p:extLst>
      <p:ext uri="{BB962C8B-B14F-4D97-AF65-F5344CB8AC3E}">
        <p14:creationId xmlns:p14="http://schemas.microsoft.com/office/powerpoint/2010/main" val="332928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946483" y="1010653"/>
            <a:ext cx="10379242" cy="5053263"/>
          </a:xfrm>
          <a:prstGeom prst="rect">
            <a:avLst/>
          </a:prstGeom>
        </p:spPr>
      </p:pic>
    </p:spTree>
    <p:extLst>
      <p:ext uri="{BB962C8B-B14F-4D97-AF65-F5344CB8AC3E}">
        <p14:creationId xmlns:p14="http://schemas.microsoft.com/office/powerpoint/2010/main" val="1407505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680786" y="2129588"/>
            <a:ext cx="3185361" cy="2490537"/>
          </a:xfrm>
          <a:prstGeom prst="rect">
            <a:avLst/>
          </a:prstGeom>
        </p:spPr>
      </p:pic>
      <p:sp>
        <p:nvSpPr>
          <p:cNvPr id="3" name="Rectangle 2"/>
          <p:cNvSpPr/>
          <p:nvPr/>
        </p:nvSpPr>
        <p:spPr>
          <a:xfrm>
            <a:off x="4523873" y="1692857"/>
            <a:ext cx="7234990" cy="3363998"/>
          </a:xfrm>
          <a:prstGeom prst="rect">
            <a:avLst/>
          </a:prstGeom>
        </p:spPr>
        <p:txBody>
          <a:bodyPr wrap="square">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Ce modèle </a:t>
            </a:r>
            <a:r>
              <a:rPr lang="fr-FR" sz="2000" b="1" dirty="0" smtClean="0">
                <a:latin typeface="Calibri" panose="020F0502020204030204" pitchFamily="34" charset="0"/>
                <a:ea typeface="Calibri" panose="020F0502020204030204" pitchFamily="34" charset="0"/>
                <a:cs typeface="Times New Roman" panose="02020603050405020304" pitchFamily="18" charset="0"/>
              </a:rPr>
              <a:t>permet </a:t>
            </a:r>
            <a:r>
              <a:rPr lang="fr-FR" sz="2000" b="1" dirty="0">
                <a:latin typeface="Calibri" panose="020F0502020204030204" pitchFamily="34" charset="0"/>
                <a:ea typeface="Calibri" panose="020F0502020204030204" pitchFamily="34" charset="0"/>
                <a:cs typeface="Times New Roman" panose="02020603050405020304" pitchFamily="18" charset="0"/>
              </a:rPr>
              <a:t>de contourner cette difficulté : </a:t>
            </a:r>
            <a:endParaRPr lang="fr-FR" sz="20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tous </a:t>
            </a:r>
            <a:r>
              <a:rPr lang="fr-FR" sz="2000" dirty="0">
                <a:latin typeface="Calibri" panose="020F0502020204030204" pitchFamily="34" charset="0"/>
                <a:ea typeface="Calibri" panose="020F0502020204030204" pitchFamily="34" charset="0"/>
                <a:cs typeface="Times New Roman" panose="02020603050405020304" pitchFamily="18" charset="0"/>
              </a:rPr>
              <a:t>les traits d’attaque et les traits de sortie commencent à mi-hauteur de l’interligne, ce qui fait que : « (…) toutes les lettres « s’attachent » visuellement les unes aux autres à mi-hauteur des lettres minuscules de manière tout à fait logique quelle que soit les lettres convoquées. </a:t>
            </a:r>
            <a:r>
              <a:rPr lang="fr-FR" sz="20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Ce modèle permet d’établir une règle stable et généralisable : </a:t>
            </a:r>
            <a:r>
              <a:rPr lang="fr-FR" sz="2000" b="1" dirty="0">
                <a:latin typeface="Calibri" panose="020F0502020204030204" pitchFamily="34" charset="0"/>
                <a:ea typeface="Calibri" panose="020F0502020204030204" pitchFamily="34" charset="0"/>
                <a:cs typeface="Times New Roman" panose="02020603050405020304" pitchFamily="18" charset="0"/>
              </a:rPr>
              <a:t>toutes les lettres finissent et commencent au même niveau.</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555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2207" y="523536"/>
            <a:ext cx="1920398" cy="470000"/>
          </a:xfrm>
          <a:prstGeom prst="rect">
            <a:avLst/>
          </a:prstGeom>
          <a:solidFill>
            <a:schemeClr val="bg2">
              <a:lumMod val="75000"/>
            </a:schemeClr>
          </a:solidFill>
          <a:ln w="28575">
            <a:solidFill>
              <a:schemeClr val="accent6">
                <a:lumMod val="50000"/>
              </a:schemeClr>
            </a:solidFill>
          </a:ln>
        </p:spPr>
        <p:txBody>
          <a:bodyPr wrap="none">
            <a:spAutoFit/>
          </a:bodyPr>
          <a:lstStyle/>
          <a:p>
            <a:pPr>
              <a:lnSpc>
                <a:spcPct val="107000"/>
              </a:lnSpc>
              <a:spcAft>
                <a:spcPts val="800"/>
              </a:spcAft>
            </a:pPr>
            <a:r>
              <a:rPr lang="fr-FR" sz="2400" b="1" dirty="0" smtClean="0">
                <a:latin typeface="Calibri" panose="020F0502020204030204" pitchFamily="34" charset="0"/>
                <a:ea typeface="Calibri" panose="020F0502020204030204" pitchFamily="34" charset="0"/>
                <a:cs typeface="Times New Roman" panose="02020603050405020304" pitchFamily="18" charset="0"/>
              </a:rPr>
              <a:t>Les œilletons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09600" y="1230221"/>
            <a:ext cx="11004884" cy="1394997"/>
          </a:xfrm>
          <a:prstGeom prst="rect">
            <a:avLst/>
          </a:prstGeom>
        </p:spPr>
        <p:txBody>
          <a:bodyPr wrap="square">
            <a:spAutoFit/>
          </a:bodyPr>
          <a:lstStyle/>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La plupart du temps, les modèles de lettres cursives sont proposés avec des boucles ou œilletons, ce qui est une erreur.</a:t>
            </a:r>
            <a:br>
              <a:rPr lang="fr-FR" sz="2000" dirty="0">
                <a:latin typeface="Calibri" panose="020F0502020204030204" pitchFamily="34" charset="0"/>
                <a:ea typeface="Calibri" panose="020F0502020204030204" pitchFamily="34" charset="0"/>
                <a:cs typeface="Times New Roman" panose="02020603050405020304" pitchFamily="18" charset="0"/>
              </a:rPr>
            </a:br>
            <a:r>
              <a:rPr lang="fr-FR" sz="2000" dirty="0">
                <a:latin typeface="Calibri" panose="020F0502020204030204" pitchFamily="34" charset="0"/>
                <a:ea typeface="Calibri" panose="020F0502020204030204" pitchFamily="34" charset="0"/>
                <a:cs typeface="Times New Roman" panose="02020603050405020304" pitchFamily="18" charset="0"/>
              </a:rPr>
              <a:t>Ces œilletons sont placés aux endroits où le geste change de direction. Celui-ci est effectué par simple épaississement du trait.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p:cNvPicPr/>
          <p:nvPr/>
        </p:nvPicPr>
        <p:blipFill>
          <a:blip r:embed="rId2"/>
          <a:stretch>
            <a:fillRect/>
          </a:stretch>
        </p:blipFill>
        <p:spPr>
          <a:xfrm>
            <a:off x="3234775" y="2443839"/>
            <a:ext cx="7561561" cy="3973004"/>
          </a:xfrm>
          <a:prstGeom prst="rect">
            <a:avLst/>
          </a:prstGeom>
        </p:spPr>
      </p:pic>
    </p:spTree>
    <p:extLst>
      <p:ext uri="{BB962C8B-B14F-4D97-AF65-F5344CB8AC3E}">
        <p14:creationId xmlns:p14="http://schemas.microsoft.com/office/powerpoint/2010/main" val="1095206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207" y="523536"/>
            <a:ext cx="4115037" cy="487506"/>
          </a:xfrm>
          <a:prstGeom prst="rect">
            <a:avLst/>
          </a:prstGeom>
          <a:solidFill>
            <a:schemeClr val="bg2">
              <a:lumMod val="75000"/>
            </a:schemeClr>
          </a:solidFill>
          <a:ln w="28575">
            <a:solidFill>
              <a:schemeClr val="accent6">
                <a:lumMod val="50000"/>
              </a:schemeClr>
            </a:solidFill>
          </a:ln>
        </p:spPr>
        <p:txBody>
          <a:bodyPr wrap="none">
            <a:spAutoFit/>
          </a:bodyPr>
          <a:lstStyle/>
          <a:p>
            <a:pPr>
              <a:lnSpc>
                <a:spcPct val="107000"/>
              </a:lnSpc>
              <a:spcAft>
                <a:spcPts val="800"/>
              </a:spcAft>
            </a:pPr>
            <a:r>
              <a:rPr lang="fr-FR" sz="2400" b="1" dirty="0" smtClean="0">
                <a:latin typeface="Calibri" panose="020F0502020204030204" pitchFamily="34" charset="0"/>
                <a:ea typeface="Calibri" panose="020F0502020204030204" pitchFamily="34" charset="0"/>
                <a:cs typeface="Times New Roman" panose="02020603050405020304" pitchFamily="18" charset="0"/>
              </a:rPr>
              <a:t>L’écriture chiffrée des nombres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20842" y="2188112"/>
            <a:ext cx="4526402" cy="1080296"/>
          </a:xfrm>
          <a:prstGeom prst="rect">
            <a:avLst/>
          </a:prstGeom>
        </p:spPr>
        <p:txBody>
          <a:bodyPr wrap="square">
            <a:spAutoFit/>
          </a:bodyPr>
          <a:lstStyle/>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On constate souvent des inversions dans le tracé de quelques chiffres, principalement le 3, le 5 et parfois le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p:cNvPicPr/>
          <p:nvPr/>
        </p:nvPicPr>
        <p:blipFill>
          <a:blip r:embed="rId2"/>
          <a:stretch>
            <a:fillRect/>
          </a:stretch>
        </p:blipFill>
        <p:spPr>
          <a:xfrm>
            <a:off x="5023707" y="1011042"/>
            <a:ext cx="6574735" cy="2685298"/>
          </a:xfrm>
          <a:prstGeom prst="rect">
            <a:avLst/>
          </a:prstGeom>
        </p:spPr>
      </p:pic>
      <p:sp>
        <p:nvSpPr>
          <p:cNvPr id="5" name="Rectangle 4"/>
          <p:cNvSpPr/>
          <p:nvPr/>
        </p:nvSpPr>
        <p:spPr>
          <a:xfrm>
            <a:off x="529389" y="4071770"/>
            <a:ext cx="11261558" cy="2273443"/>
          </a:xfrm>
          <a:prstGeom prst="rect">
            <a:avLst/>
          </a:prstGeom>
        </p:spPr>
        <p:txBody>
          <a:bodyPr wrap="square">
            <a:spAutoFit/>
          </a:bodyPr>
          <a:lstStyle/>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Ces trois chiffres nécessitent un mouvement de rotation vers la droite, c’est- à-dire, </a:t>
            </a:r>
            <a:r>
              <a:rPr lang="fr-FR" sz="2000" b="1" dirty="0">
                <a:latin typeface="Calibri" panose="020F0502020204030204" pitchFamily="34" charset="0"/>
                <a:ea typeface="Calibri" panose="020F0502020204030204" pitchFamily="34" charset="0"/>
                <a:cs typeface="Times New Roman" panose="02020603050405020304" pitchFamily="18" charset="0"/>
              </a:rPr>
              <a:t>l’inverse des lettres rondes</a:t>
            </a:r>
            <a:r>
              <a:rPr lang="fr-FR" sz="2000" dirty="0">
                <a:latin typeface="Calibri" panose="020F0502020204030204" pitchFamily="34" charset="0"/>
                <a:ea typeface="Calibri" panose="020F0502020204030204" pitchFamily="34" charset="0"/>
                <a:cs typeface="Times New Roman" panose="02020603050405020304" pitchFamily="18" charset="0"/>
              </a:rPr>
              <a:t>, ce qui peut sans doute expliquer cette inversion.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Ceci conforte l’idée qu’il est nécessaire </a:t>
            </a:r>
            <a:r>
              <a:rPr lang="fr-FR" sz="2000" b="1" dirty="0">
                <a:latin typeface="Calibri" panose="020F0502020204030204" pitchFamily="34" charset="0"/>
                <a:ea typeface="Calibri" panose="020F0502020204030204" pitchFamily="34" charset="0"/>
                <a:cs typeface="Times New Roman" panose="02020603050405020304" pitchFamily="18" charset="0"/>
              </a:rPr>
              <a:t>d’exercer les élèves à tracer des ronds aussi bien vers la gauche (sens de rotation des lettres rondes) que vers la droite, </a:t>
            </a:r>
            <a:r>
              <a:rPr lang="fr-FR" sz="2000" dirty="0">
                <a:latin typeface="Calibri" panose="020F0502020204030204" pitchFamily="34" charset="0"/>
                <a:ea typeface="Calibri" panose="020F0502020204030204" pitchFamily="34" charset="0"/>
                <a:cs typeface="Times New Roman" panose="02020603050405020304" pitchFamily="18" charset="0"/>
              </a:rPr>
              <a:t>mouvement nécessaire pour écrire le 2, 3, 5, mais aussi quelques lettres en capitales (B, D, P, 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La plupart sont tracés d’un seul mouvement, sauf le 4, 5, 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228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75284" y="657726"/>
            <a:ext cx="5919536" cy="523220"/>
          </a:xfrm>
          <a:prstGeom prst="rect">
            <a:avLst/>
          </a:prstGeom>
          <a:noFill/>
          <a:ln w="57150">
            <a:solidFill>
              <a:schemeClr val="accent6">
                <a:lumMod val="75000"/>
              </a:schemeClr>
            </a:solidFill>
          </a:ln>
        </p:spPr>
        <p:txBody>
          <a:bodyPr wrap="square" rtlCol="0">
            <a:spAutoFit/>
          </a:bodyPr>
          <a:lstStyle/>
          <a:p>
            <a:pPr algn="ctr"/>
            <a:r>
              <a:rPr lang="fr-FR" sz="2800" dirty="0" smtClean="0"/>
              <a:t>Le graphisme à la maternelle</a:t>
            </a:r>
            <a:endParaRPr lang="fr-FR" sz="2800" dirty="0"/>
          </a:p>
        </p:txBody>
      </p:sp>
      <p:pic>
        <p:nvPicPr>
          <p:cNvPr id="3" name="Image 2"/>
          <p:cNvPicPr/>
          <p:nvPr/>
        </p:nvPicPr>
        <p:blipFill>
          <a:blip r:embed="rId2"/>
          <a:stretch>
            <a:fillRect/>
          </a:stretch>
        </p:blipFill>
        <p:spPr>
          <a:xfrm>
            <a:off x="1074821" y="1475874"/>
            <a:ext cx="9512968" cy="4491789"/>
          </a:xfrm>
          <a:prstGeom prst="rect">
            <a:avLst/>
          </a:prstGeom>
        </p:spPr>
      </p:pic>
    </p:spTree>
    <p:extLst>
      <p:ext uri="{BB962C8B-B14F-4D97-AF65-F5344CB8AC3E}">
        <p14:creationId xmlns:p14="http://schemas.microsoft.com/office/powerpoint/2010/main" val="3166394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1965158" y="482630"/>
            <a:ext cx="8566484" cy="5775660"/>
          </a:xfrm>
          <a:prstGeom prst="rect">
            <a:avLst/>
          </a:prstGeom>
        </p:spPr>
      </p:pic>
      <p:sp>
        <p:nvSpPr>
          <p:cNvPr id="5" name="Rectangle 4"/>
          <p:cNvSpPr/>
          <p:nvPr/>
        </p:nvSpPr>
        <p:spPr>
          <a:xfrm>
            <a:off x="449179" y="6073624"/>
            <a:ext cx="11598442" cy="369332"/>
          </a:xfrm>
          <a:prstGeom prst="rect">
            <a:avLst/>
          </a:prstGeom>
        </p:spPr>
        <p:txBody>
          <a:bodyPr wrap="square">
            <a:spAutoFit/>
          </a:bodyPr>
          <a:lstStyle/>
          <a:p>
            <a:r>
              <a:rPr lang="fr-FR" dirty="0"/>
              <a:t>Danièle DUMONT, Formatrice en pédagogie de l’écriture  et en rééducation graphique, Rééducatrice en écriture</a:t>
            </a:r>
          </a:p>
        </p:txBody>
      </p:sp>
    </p:spTree>
    <p:extLst>
      <p:ext uri="{BB962C8B-B14F-4D97-AF65-F5344CB8AC3E}">
        <p14:creationId xmlns:p14="http://schemas.microsoft.com/office/powerpoint/2010/main" val="2810558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390" y="1689931"/>
            <a:ext cx="11229474" cy="4059253"/>
          </a:xfrm>
          <a:prstGeom prst="rect">
            <a:avLst/>
          </a:prstGeom>
        </p:spPr>
        <p:txBody>
          <a:bodyPr wrap="square">
            <a:spAutoFit/>
          </a:bodyPr>
          <a:lstStyle/>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En situation </a:t>
            </a:r>
            <a:r>
              <a:rPr lang="fr-FR" sz="2400" b="1" i="1" dirty="0">
                <a:latin typeface="Calibri" panose="020F0502020204030204" pitchFamily="34" charset="0"/>
                <a:ea typeface="Calibri" panose="020F0502020204030204" pitchFamily="34" charset="0"/>
                <a:cs typeface="Times New Roman" panose="02020603050405020304" pitchFamily="18" charset="0"/>
              </a:rPr>
              <a:t>d’apprentissage premier</a:t>
            </a:r>
            <a:r>
              <a:rPr lang="fr-FR" sz="2400" dirty="0">
                <a:latin typeface="Calibri" panose="020F0502020204030204" pitchFamily="34" charset="0"/>
                <a:ea typeface="Calibri" panose="020F0502020204030204" pitchFamily="34" charset="0"/>
                <a:cs typeface="Times New Roman" panose="02020603050405020304" pitchFamily="18" charset="0"/>
              </a:rPr>
              <a:t>, utiliser </a:t>
            </a:r>
            <a:r>
              <a:rPr lang="fr-FR" sz="2400" b="1" dirty="0">
                <a:latin typeface="Calibri" panose="020F0502020204030204" pitchFamily="34" charset="0"/>
                <a:ea typeface="Calibri" panose="020F0502020204030204" pitchFamily="34" charset="0"/>
                <a:cs typeface="Times New Roman" panose="02020603050405020304" pitchFamily="18" charset="0"/>
              </a:rPr>
              <a:t>une feuille blanche</a:t>
            </a:r>
            <a:r>
              <a:rPr lang="fr-FR" sz="2400" dirty="0">
                <a:latin typeface="Calibri" panose="020F0502020204030204" pitchFamily="34" charset="0"/>
                <a:ea typeface="Calibri" panose="020F0502020204030204" pitchFamily="34" charset="0"/>
                <a:cs typeface="Times New Roman" panose="02020603050405020304" pitchFamily="18" charset="0"/>
              </a:rPr>
              <a:t> sans réglure et sans ligne.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Dans les </a:t>
            </a:r>
            <a:r>
              <a:rPr lang="fr-FR" sz="2400" b="1" i="1" dirty="0">
                <a:latin typeface="Calibri" panose="020F0502020204030204" pitchFamily="34" charset="0"/>
                <a:ea typeface="Calibri" panose="020F0502020204030204" pitchFamily="34" charset="0"/>
                <a:cs typeface="Times New Roman" panose="02020603050405020304" pitchFamily="18" charset="0"/>
              </a:rPr>
              <a:t>situations d’entraînement</a:t>
            </a:r>
            <a:r>
              <a:rPr lang="fr-FR" sz="2400" dirty="0">
                <a:latin typeface="Calibri" panose="020F0502020204030204" pitchFamily="34" charset="0"/>
                <a:ea typeface="Calibri" panose="020F0502020204030204" pitchFamily="34" charset="0"/>
                <a:cs typeface="Times New Roman" panose="02020603050405020304" pitchFamily="18" charset="0"/>
              </a:rPr>
              <a:t>, on utilise des </a:t>
            </a:r>
            <a:r>
              <a:rPr lang="fr-FR" sz="2400" b="1" dirty="0">
                <a:latin typeface="Calibri" panose="020F0502020204030204" pitchFamily="34" charset="0"/>
                <a:ea typeface="Calibri" panose="020F0502020204030204" pitchFamily="34" charset="0"/>
                <a:cs typeface="Times New Roman" panose="02020603050405020304" pitchFamily="18" charset="0"/>
              </a:rPr>
              <a:t>réglures adaptées </a:t>
            </a:r>
            <a:r>
              <a:rPr lang="fr-FR" sz="2400" dirty="0">
                <a:latin typeface="Calibri" panose="020F0502020204030204" pitchFamily="34" charset="0"/>
                <a:ea typeface="Calibri" panose="020F0502020204030204" pitchFamily="34" charset="0"/>
                <a:cs typeface="Times New Roman" panose="02020603050405020304" pitchFamily="18" charset="0"/>
              </a:rPr>
              <a:t>aux capacités graphiques de chaque élève.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Certains élèves peuvent avoir besoin immédiatement des réglures, d’autres plus tardivement. </a:t>
            </a:r>
            <a:endParaRPr lang="fr-FR"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Il </a:t>
            </a:r>
            <a:r>
              <a:rPr lang="fr-FR" sz="2400" dirty="0">
                <a:latin typeface="Calibri" panose="020F0502020204030204" pitchFamily="34" charset="0"/>
                <a:ea typeface="Calibri" panose="020F0502020204030204" pitchFamily="34" charset="0"/>
                <a:cs typeface="Times New Roman" panose="02020603050405020304" pitchFamily="18" charset="0"/>
              </a:rPr>
              <a:t>n’est pas nécessaire de les imposer à tous sans différenciation. </a:t>
            </a:r>
            <a:endParaRPr lang="fr-FR"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Il </a:t>
            </a:r>
            <a:r>
              <a:rPr lang="fr-FR" sz="2400" dirty="0">
                <a:latin typeface="Calibri" panose="020F0502020204030204" pitchFamily="34" charset="0"/>
                <a:ea typeface="Calibri" panose="020F0502020204030204" pitchFamily="34" charset="0"/>
                <a:cs typeface="Times New Roman" panose="02020603050405020304" pitchFamily="18" charset="0"/>
              </a:rPr>
              <a:t>est cependant important d’accompagner l’évolution de la maîtrise gestuelle en variant dans le temps les proportions des réglures.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32207" y="523536"/>
            <a:ext cx="3439083" cy="487506"/>
          </a:xfrm>
          <a:prstGeom prst="rect">
            <a:avLst/>
          </a:prstGeom>
          <a:solidFill>
            <a:schemeClr val="bg2">
              <a:lumMod val="75000"/>
            </a:schemeClr>
          </a:solidFill>
          <a:ln w="28575">
            <a:solidFill>
              <a:schemeClr val="accent6">
                <a:lumMod val="50000"/>
              </a:schemeClr>
            </a:solidFill>
          </a:ln>
        </p:spPr>
        <p:txBody>
          <a:bodyPr wrap="none">
            <a:spAutoFit/>
          </a:bodyPr>
          <a:lstStyle/>
          <a:p>
            <a:pPr>
              <a:lnSpc>
                <a:spcPct val="107000"/>
              </a:lnSpc>
              <a:spcAft>
                <a:spcPts val="800"/>
              </a:spcAft>
            </a:pPr>
            <a:r>
              <a:rPr lang="fr-FR" sz="2400" b="1" dirty="0" smtClean="0">
                <a:latin typeface="Calibri" panose="020F0502020204030204" pitchFamily="34" charset="0"/>
                <a:ea typeface="Calibri" panose="020F0502020204030204" pitchFamily="34" charset="0"/>
                <a:cs typeface="Times New Roman" panose="02020603050405020304" pitchFamily="18" charset="0"/>
              </a:rPr>
              <a:t>Les interlignes et réglures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8400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967" y="1558584"/>
            <a:ext cx="11438021" cy="4651786"/>
          </a:xfrm>
          <a:prstGeom prst="rect">
            <a:avLst/>
          </a:prstGeom>
        </p:spPr>
        <p:txBody>
          <a:bodyPr wrap="square">
            <a:spAutoFit/>
          </a:bodyPr>
          <a:lstStyle/>
          <a:p>
            <a:pPr>
              <a:lnSpc>
                <a:spcPct val="107000"/>
              </a:lnSpc>
              <a:spcAft>
                <a:spcPts val="800"/>
              </a:spcAft>
            </a:pPr>
            <a:r>
              <a:rPr lang="fr-FR" sz="2000" b="1" dirty="0" smtClean="0">
                <a:latin typeface="Calibri" panose="020F0502020204030204" pitchFamily="34" charset="0"/>
                <a:ea typeface="Calibri" panose="020F0502020204030204" pitchFamily="34" charset="0"/>
                <a:cs typeface="Times New Roman" panose="02020603050405020304" pitchFamily="18" charset="0"/>
              </a:rPr>
              <a:t>Choix d’un </a:t>
            </a:r>
            <a:r>
              <a:rPr lang="fr-FR" sz="2000" b="1" dirty="0" err="1" smtClean="0">
                <a:latin typeface="Calibri" panose="020F0502020204030204" pitchFamily="34" charset="0"/>
                <a:ea typeface="Calibri" panose="020F0502020204030204" pitchFamily="34" charset="0"/>
                <a:cs typeface="Times New Roman" panose="02020603050405020304" pitchFamily="18" charset="0"/>
              </a:rPr>
              <a:t>ductus</a:t>
            </a:r>
            <a:r>
              <a:rPr lang="fr-FR" sz="2000" b="1" dirty="0" smtClean="0">
                <a:latin typeface="Calibri" panose="020F0502020204030204" pitchFamily="34" charset="0"/>
                <a:ea typeface="Calibri" panose="020F0502020204030204" pitchFamily="34" charset="0"/>
                <a:cs typeface="Times New Roman" panose="02020603050405020304" pitchFamily="18" charset="0"/>
              </a:rPr>
              <a:t> : Se </a:t>
            </a:r>
            <a:r>
              <a:rPr lang="fr-FR" sz="2000" b="1" dirty="0">
                <a:latin typeface="Calibri" panose="020F0502020204030204" pitchFamily="34" charset="0"/>
                <a:ea typeface="Calibri" panose="020F0502020204030204" pitchFamily="34" charset="0"/>
                <a:cs typeface="Times New Roman" panose="02020603050405020304" pitchFamily="18" charset="0"/>
              </a:rPr>
              <a:t>questionner sur ce qui facilite ou non leur apprentissage par les élèves.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1</a:t>
            </a:r>
            <a:r>
              <a:rPr lang="fr-FR" b="1" baseline="30000" dirty="0">
                <a:latin typeface="Calibri" panose="020F0502020204030204" pitchFamily="34" charset="0"/>
                <a:ea typeface="Calibri" panose="020F0502020204030204" pitchFamily="34" charset="0"/>
                <a:cs typeface="Times New Roman" panose="02020603050405020304" pitchFamily="18" charset="0"/>
              </a:rPr>
              <a:t>er</a:t>
            </a:r>
            <a:r>
              <a:rPr lang="fr-FR" b="1" dirty="0">
                <a:latin typeface="Calibri" panose="020F0502020204030204" pitchFamily="34" charset="0"/>
                <a:ea typeface="Calibri" panose="020F0502020204030204" pitchFamily="34" charset="0"/>
                <a:cs typeface="Times New Roman" panose="02020603050405020304" pitchFamily="18" charset="0"/>
              </a:rPr>
              <a:t> critère</a:t>
            </a:r>
            <a:r>
              <a:rPr lang="fr-FR" dirty="0">
                <a:latin typeface="Calibri" panose="020F0502020204030204" pitchFamily="34" charset="0"/>
                <a:ea typeface="Calibri" panose="020F0502020204030204" pitchFamily="34" charset="0"/>
                <a:cs typeface="Times New Roman" panose="02020603050405020304" pitchFamily="18" charset="0"/>
              </a:rPr>
              <a:t> : </a:t>
            </a:r>
            <a:r>
              <a:rPr lang="fr-FR" b="1" dirty="0">
                <a:latin typeface="Calibri" panose="020F0502020204030204" pitchFamily="34" charset="0"/>
                <a:ea typeface="Calibri" panose="020F0502020204030204" pitchFamily="34" charset="0"/>
                <a:cs typeface="Times New Roman" panose="02020603050405020304" pitchFamily="18" charset="0"/>
              </a:rPr>
              <a:t>la ligature entre les lettres</a:t>
            </a:r>
            <a:r>
              <a:rPr lang="fr-FR" dirty="0">
                <a:latin typeface="Calibri" panose="020F0502020204030204" pitchFamily="34" charset="0"/>
                <a:ea typeface="Calibri" panose="020F0502020204030204" pitchFamily="34" charset="0"/>
                <a:cs typeface="Times New Roman" panose="02020603050405020304" pitchFamily="18" charset="0"/>
              </a:rPr>
              <a:t>, qui en détermine souvent leur forme. L’écriture cursive étant par nature liée, si les liaisons ne se font pas correctement, non seulement les lettres sont déformées mais de même, tout le mot peut être altéré et devenir illisible.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a:latin typeface="Calibri" panose="020F0502020204030204" pitchFamily="34" charset="0"/>
                <a:ea typeface="Calibri" panose="020F0502020204030204" pitchFamily="34" charset="0"/>
                <a:cs typeface="Times New Roman" panose="02020603050405020304" pitchFamily="18" charset="0"/>
              </a:rPr>
              <a:t>Le choix de commencer et de finir TOUS les traits d’attaque et les traits terminaux des lettres au même niveau, à mi-chemin dans le premier interligne, est fortement conseillé (supprimer les départs sur la ligne de base).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2</a:t>
            </a:r>
            <a:r>
              <a:rPr lang="fr-FR" b="1" baseline="30000" dirty="0">
                <a:latin typeface="Calibri" panose="020F0502020204030204" pitchFamily="34" charset="0"/>
                <a:ea typeface="Calibri" panose="020F0502020204030204" pitchFamily="34" charset="0"/>
                <a:cs typeface="Times New Roman" panose="02020603050405020304" pitchFamily="18" charset="0"/>
              </a:rPr>
              <a:t>ème</a:t>
            </a:r>
            <a:r>
              <a:rPr lang="fr-FR" b="1" dirty="0">
                <a:latin typeface="Calibri" panose="020F0502020204030204" pitchFamily="34" charset="0"/>
                <a:ea typeface="Calibri" panose="020F0502020204030204" pitchFamily="34" charset="0"/>
                <a:cs typeface="Times New Roman" panose="02020603050405020304" pitchFamily="18" charset="0"/>
              </a:rPr>
              <a:t> critère</a:t>
            </a:r>
            <a:r>
              <a:rPr lang="fr-FR" dirty="0">
                <a:latin typeface="Calibri" panose="020F0502020204030204" pitchFamily="34" charset="0"/>
                <a:ea typeface="Calibri" panose="020F0502020204030204" pitchFamily="34" charset="0"/>
                <a:cs typeface="Times New Roman" panose="02020603050405020304" pitchFamily="18" charset="0"/>
              </a:rPr>
              <a:t> :  </a:t>
            </a:r>
            <a:r>
              <a:rPr lang="fr-FR" b="1" dirty="0">
                <a:latin typeface="Calibri" panose="020F0502020204030204" pitchFamily="34" charset="0"/>
                <a:ea typeface="Calibri" panose="020F0502020204030204" pitchFamily="34" charset="0"/>
                <a:cs typeface="Times New Roman" panose="02020603050405020304" pitchFamily="18" charset="0"/>
              </a:rPr>
              <a:t>La forme des lettres et leur </a:t>
            </a:r>
            <a:r>
              <a:rPr lang="fr-FR" b="1" dirty="0" err="1">
                <a:latin typeface="Calibri" panose="020F0502020204030204" pitchFamily="34" charset="0"/>
                <a:ea typeface="Calibri" panose="020F0502020204030204" pitchFamily="34" charset="0"/>
                <a:cs typeface="Times New Roman" panose="02020603050405020304" pitchFamily="18" charset="0"/>
              </a:rPr>
              <a:t>ductus</a:t>
            </a:r>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seront ceux qui réduisent les risques de déformation et ne compliquent pas la réalisation de la trace.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Ainsi, si </a:t>
            </a:r>
            <a:r>
              <a:rPr lang="fr-FR" b="1" i="1" dirty="0">
                <a:latin typeface="Calibri" panose="020F0502020204030204" pitchFamily="34" charset="0"/>
                <a:ea typeface="Calibri" panose="020F0502020204030204" pitchFamily="34" charset="0"/>
                <a:cs typeface="Times New Roman" panose="02020603050405020304" pitchFamily="18" charset="0"/>
              </a:rPr>
              <a:t>la lettre « e » est plus facile à tracer comme une boucle plutôt que de marquer un arrêt</a:t>
            </a:r>
            <a:r>
              <a:rPr lang="fr-FR" dirty="0">
                <a:latin typeface="Calibri" panose="020F0502020204030204" pitchFamily="34" charset="0"/>
                <a:ea typeface="Calibri" panose="020F0502020204030204" pitchFamily="34" charset="0"/>
                <a:cs typeface="Times New Roman" panose="02020603050405020304" pitchFamily="18" charset="0"/>
              </a:rPr>
              <a:t>, alors il faut veiller à ne pas commencer le trait d’attaque trop bas ce qui provoque de mauvaises habitudes et des distorsions pour les liaisons.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b="1" i="1" dirty="0">
                <a:latin typeface="Calibri" panose="020F0502020204030204" pitchFamily="34" charset="0"/>
                <a:ea typeface="Calibri" panose="020F0502020204030204" pitchFamily="34" charset="0"/>
                <a:cs typeface="Times New Roman" panose="02020603050405020304" pitchFamily="18" charset="0"/>
              </a:rPr>
              <a:t>Eviter de tracer les lettres à boucle selon un mouvement circulaire</a:t>
            </a:r>
            <a:r>
              <a:rPr lang="fr-FR" dirty="0">
                <a:latin typeface="Calibri" panose="020F0502020204030204" pitchFamily="34" charset="0"/>
                <a:ea typeface="Calibri" panose="020F0502020204030204" pitchFamily="34" charset="0"/>
                <a:cs typeface="Times New Roman" panose="02020603050405020304" pitchFamily="18" charset="0"/>
              </a:rPr>
              <a:t> qui arrondit excessivement la forme et affaisse la lettre. </a:t>
            </a:r>
            <a:r>
              <a:rPr lang="fr-FR" i="1" dirty="0" smtClean="0">
                <a:latin typeface="Calibri" panose="020F0502020204030204" pitchFamily="34" charset="0"/>
                <a:ea typeface="Calibri" panose="020F0502020204030204" pitchFamily="34" charset="0"/>
                <a:cs typeface="Times New Roman" panose="02020603050405020304" pitchFamily="18" charset="0"/>
              </a:rPr>
              <a:t>(tirer les doigts vers le haut)</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 Si des </a:t>
            </a:r>
            <a:r>
              <a:rPr lang="fr-FR" b="1" i="1" dirty="0">
                <a:latin typeface="Calibri" panose="020F0502020204030204" pitchFamily="34" charset="0"/>
                <a:ea typeface="Calibri" panose="020F0502020204030204" pitchFamily="34" charset="0"/>
                <a:cs typeface="Times New Roman" panose="02020603050405020304" pitchFamily="18" charset="0"/>
              </a:rPr>
              <a:t>œilletons</a:t>
            </a:r>
            <a:r>
              <a:rPr lang="fr-FR" dirty="0">
                <a:latin typeface="Calibri" panose="020F0502020204030204" pitchFamily="34" charset="0"/>
                <a:ea typeface="Calibri" panose="020F0502020204030204" pitchFamily="34" charset="0"/>
                <a:cs typeface="Times New Roman" panose="02020603050405020304" pitchFamily="18" charset="0"/>
              </a:rPr>
              <a:t> sont présents, ils doivent nécessairement être </a:t>
            </a:r>
            <a:r>
              <a:rPr lang="fr-FR" b="1" i="1" dirty="0">
                <a:latin typeface="Calibri" panose="020F0502020204030204" pitchFamily="34" charset="0"/>
                <a:ea typeface="Calibri" panose="020F0502020204030204" pitchFamily="34" charset="0"/>
                <a:cs typeface="Times New Roman" panose="02020603050405020304" pitchFamily="18" charset="0"/>
              </a:rPr>
              <a:t>très discrets</a:t>
            </a:r>
            <a:r>
              <a:rPr lang="fr-FR"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p:cNvSpPr txBox="1"/>
          <p:nvPr/>
        </p:nvSpPr>
        <p:spPr>
          <a:xfrm>
            <a:off x="2839452" y="577515"/>
            <a:ext cx="5919536" cy="523220"/>
          </a:xfrm>
          <a:prstGeom prst="rect">
            <a:avLst/>
          </a:prstGeom>
          <a:noFill/>
          <a:ln w="57150">
            <a:solidFill>
              <a:schemeClr val="accent6">
                <a:lumMod val="75000"/>
              </a:schemeClr>
            </a:solidFill>
          </a:ln>
        </p:spPr>
        <p:txBody>
          <a:bodyPr wrap="square" rtlCol="0">
            <a:spAutoFit/>
          </a:bodyPr>
          <a:lstStyle/>
          <a:p>
            <a:pPr algn="ctr"/>
            <a:r>
              <a:rPr lang="fr-FR" sz="2800" dirty="0" smtClean="0"/>
              <a:t>En conclusion</a:t>
            </a:r>
            <a:endParaRPr lang="fr-FR" sz="2800" dirty="0"/>
          </a:p>
        </p:txBody>
      </p:sp>
    </p:spTree>
    <p:extLst>
      <p:ext uri="{BB962C8B-B14F-4D97-AF65-F5344CB8AC3E}">
        <p14:creationId xmlns:p14="http://schemas.microsoft.com/office/powerpoint/2010/main" val="1751731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6812" y="857890"/>
            <a:ext cx="3737810" cy="369332"/>
          </a:xfrm>
          <a:prstGeom prst="rect">
            <a:avLst/>
          </a:prstGeom>
          <a:noFill/>
        </p:spPr>
        <p:txBody>
          <a:bodyPr wrap="square" rtlCol="0">
            <a:spAutoFit/>
          </a:bodyPr>
          <a:lstStyle/>
          <a:p>
            <a:r>
              <a:rPr lang="fr-FR" dirty="0" err="1" smtClean="0">
                <a:hlinkClick r:id="rId2" action="ppaction://hlinkfile"/>
              </a:rPr>
              <a:t>Video</a:t>
            </a:r>
            <a:r>
              <a:rPr lang="fr-FR" dirty="0" smtClean="0">
                <a:hlinkClick r:id="rId2" action="ppaction://hlinkfile"/>
              </a:rPr>
              <a:t> jeux d’assouplissement</a:t>
            </a:r>
            <a:endParaRPr lang="fr-FR" dirty="0"/>
          </a:p>
        </p:txBody>
      </p:sp>
      <p:sp>
        <p:nvSpPr>
          <p:cNvPr id="3" name="ZoneTexte 2"/>
          <p:cNvSpPr txBox="1"/>
          <p:nvPr/>
        </p:nvSpPr>
        <p:spPr>
          <a:xfrm>
            <a:off x="1036298" y="1531295"/>
            <a:ext cx="3737810" cy="369332"/>
          </a:xfrm>
          <a:prstGeom prst="rect">
            <a:avLst/>
          </a:prstGeom>
          <a:noFill/>
        </p:spPr>
        <p:txBody>
          <a:bodyPr wrap="square" rtlCol="0">
            <a:spAutoFit/>
          </a:bodyPr>
          <a:lstStyle/>
          <a:p>
            <a:r>
              <a:rPr lang="fr-FR" dirty="0" err="1" smtClean="0">
                <a:hlinkClick r:id="rId3" action="ppaction://hlinkfile"/>
              </a:rPr>
              <a:t>Video</a:t>
            </a:r>
            <a:r>
              <a:rPr lang="fr-FR" dirty="0" smtClean="0">
                <a:hlinkClick r:id="rId3" action="ppaction://hlinkfile"/>
              </a:rPr>
              <a:t> séance d’écriture au CP</a:t>
            </a:r>
            <a:endParaRPr lang="fr-FR" dirty="0"/>
          </a:p>
        </p:txBody>
      </p:sp>
      <p:sp>
        <p:nvSpPr>
          <p:cNvPr id="4" name="ZoneTexte 3"/>
          <p:cNvSpPr txBox="1"/>
          <p:nvPr/>
        </p:nvSpPr>
        <p:spPr>
          <a:xfrm>
            <a:off x="1006812" y="2204700"/>
            <a:ext cx="3737810" cy="369332"/>
          </a:xfrm>
          <a:prstGeom prst="rect">
            <a:avLst/>
          </a:prstGeom>
          <a:noFill/>
        </p:spPr>
        <p:txBody>
          <a:bodyPr wrap="square" rtlCol="0">
            <a:spAutoFit/>
          </a:bodyPr>
          <a:lstStyle/>
          <a:p>
            <a:r>
              <a:rPr lang="fr-FR" dirty="0" err="1" smtClean="0">
                <a:hlinkClick r:id="rId4" action="ppaction://hlinkfile"/>
              </a:rPr>
              <a:t>Video</a:t>
            </a:r>
            <a:r>
              <a:rPr lang="fr-FR" dirty="0" smtClean="0">
                <a:hlinkClick r:id="rId4" action="ppaction://hlinkfile"/>
              </a:rPr>
              <a:t> tracé des lettres en cursive</a:t>
            </a:r>
            <a:endParaRPr lang="fr-FR" dirty="0"/>
          </a:p>
        </p:txBody>
      </p:sp>
      <p:sp>
        <p:nvSpPr>
          <p:cNvPr id="5" name="ZoneTexte 4"/>
          <p:cNvSpPr txBox="1"/>
          <p:nvPr/>
        </p:nvSpPr>
        <p:spPr>
          <a:xfrm>
            <a:off x="1006812" y="2878105"/>
            <a:ext cx="4491789" cy="369332"/>
          </a:xfrm>
          <a:prstGeom prst="rect">
            <a:avLst/>
          </a:prstGeom>
          <a:noFill/>
        </p:spPr>
        <p:txBody>
          <a:bodyPr wrap="square" rtlCol="0">
            <a:spAutoFit/>
          </a:bodyPr>
          <a:lstStyle/>
          <a:p>
            <a:r>
              <a:rPr lang="fr-FR" dirty="0" err="1" smtClean="0">
                <a:hlinkClick r:id="rId5" action="ppaction://hlinkfile"/>
              </a:rPr>
              <a:t>Video</a:t>
            </a:r>
            <a:r>
              <a:rPr lang="fr-FR" dirty="0" smtClean="0">
                <a:hlinkClick r:id="rId5" action="ppaction://hlinkfile"/>
              </a:rPr>
              <a:t> la liaison des lettres dans les mots</a:t>
            </a:r>
            <a:endParaRPr lang="fr-FR" dirty="0"/>
          </a:p>
        </p:txBody>
      </p:sp>
      <p:sp>
        <p:nvSpPr>
          <p:cNvPr id="6" name="ZoneTexte 5"/>
          <p:cNvSpPr txBox="1"/>
          <p:nvPr/>
        </p:nvSpPr>
        <p:spPr>
          <a:xfrm>
            <a:off x="5280451" y="5078246"/>
            <a:ext cx="4491789" cy="369332"/>
          </a:xfrm>
          <a:prstGeom prst="rect">
            <a:avLst/>
          </a:prstGeom>
          <a:noFill/>
        </p:spPr>
        <p:txBody>
          <a:bodyPr wrap="square" rtlCol="0">
            <a:spAutoFit/>
          </a:bodyPr>
          <a:lstStyle/>
          <a:p>
            <a:r>
              <a:rPr lang="fr-FR" dirty="0" smtClean="0">
                <a:hlinkClick r:id="rId6" action="ppaction://hlinkpres?slideindex=1&amp;slidetitle="/>
              </a:rPr>
              <a:t>L’apprentissage de la  lecture/ écriture au C2</a:t>
            </a:r>
            <a:endParaRPr lang="fr-FR" dirty="0"/>
          </a:p>
        </p:txBody>
      </p:sp>
    </p:spTree>
    <p:extLst>
      <p:ext uri="{BB962C8B-B14F-4D97-AF65-F5344CB8AC3E}">
        <p14:creationId xmlns:p14="http://schemas.microsoft.com/office/powerpoint/2010/main" val="29634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467954"/>
            <a:ext cx="10938908" cy="830997"/>
          </a:xfrm>
          <a:prstGeom prst="rect">
            <a:avLst/>
          </a:prstGeom>
        </p:spPr>
        <p:txBody>
          <a:bodyPr wrap="square">
            <a:spAutoFit/>
          </a:bodyPr>
          <a:lstStyle/>
          <a:p>
            <a:r>
              <a:rPr lang="fr-FR" sz="2400" b="1" dirty="0" smtClean="0"/>
              <a:t>Les apprentissages graphiques n’ont pas pour vocation première de préparer la main à l’apprentissage de l’écriture.</a:t>
            </a:r>
          </a:p>
        </p:txBody>
      </p:sp>
      <p:sp>
        <p:nvSpPr>
          <p:cNvPr id="3" name="Rectangle 2"/>
          <p:cNvSpPr/>
          <p:nvPr/>
        </p:nvSpPr>
        <p:spPr>
          <a:xfrm>
            <a:off x="515155" y="2740754"/>
            <a:ext cx="11412151" cy="3477875"/>
          </a:xfrm>
          <a:prstGeom prst="rect">
            <a:avLst/>
          </a:prstGeom>
        </p:spPr>
        <p:txBody>
          <a:bodyPr wrap="square">
            <a:spAutoFit/>
          </a:bodyPr>
          <a:lstStyle/>
          <a:p>
            <a:pPr marL="285750" indent="-285750">
              <a:buFont typeface="Arial" panose="020B0604020202020204" pitchFamily="34" charset="0"/>
              <a:buChar char="•"/>
            </a:pPr>
            <a:r>
              <a:rPr lang="fr-FR" sz="2000" b="1" dirty="0" smtClean="0"/>
              <a:t>les processus perceptifs visuels </a:t>
            </a:r>
            <a:r>
              <a:rPr lang="fr-FR" sz="2000" dirty="0" smtClean="0"/>
              <a:t>permettent la discrimination des formes, l’observation de leurs organisations, l’intelligibilité du modèle, et, en liaison avec la motricité fine, le pilotage de la main.</a:t>
            </a:r>
          </a:p>
          <a:p>
            <a:endParaRPr lang="fr-FR" sz="2000" dirty="0" smtClean="0"/>
          </a:p>
          <a:p>
            <a:pPr marL="285750" indent="-285750">
              <a:buFont typeface="Arial" panose="020B0604020202020204" pitchFamily="34" charset="0"/>
              <a:buChar char="•"/>
            </a:pPr>
            <a:r>
              <a:rPr lang="fr-FR" sz="2000" b="1" dirty="0" smtClean="0"/>
              <a:t>les actions de motricité fine,</a:t>
            </a:r>
            <a:r>
              <a:rPr lang="fr-FR" sz="2000" dirty="0" smtClean="0"/>
              <a:t> notamment pour l’autonomisation et les coordinations des articulations sollicitées (épaule, coude, poignet, doigts) pour les tracés méticuleux, pour la préhension des outils.</a:t>
            </a:r>
          </a:p>
          <a:p>
            <a:endParaRPr lang="fr-FR" sz="2000" dirty="0" smtClean="0"/>
          </a:p>
          <a:p>
            <a:pPr marL="285750" indent="-285750">
              <a:buFont typeface="Arial" panose="020B0604020202020204" pitchFamily="34" charset="0"/>
              <a:buChar char="•"/>
            </a:pPr>
            <a:r>
              <a:rPr lang="fr-FR" sz="2000" b="1" dirty="0" smtClean="0"/>
              <a:t>la représentation mentale et la reproduction des organisations spatiales</a:t>
            </a:r>
            <a:r>
              <a:rPr lang="fr-FR" sz="2000" dirty="0" smtClean="0"/>
              <a:t>, des alignements, des trajectoires, des positions relatives des tracés.</a:t>
            </a:r>
          </a:p>
          <a:p>
            <a:pPr marL="285750" indent="-285750">
              <a:buFont typeface="Arial" panose="020B0604020202020204" pitchFamily="34" charset="0"/>
              <a:buChar char="•"/>
            </a:pPr>
            <a:endParaRPr lang="fr-FR" sz="2000" dirty="0" smtClean="0"/>
          </a:p>
          <a:p>
            <a:pPr marL="285750" indent="-285750">
              <a:buFont typeface="Arial" panose="020B0604020202020204" pitchFamily="34" charset="0"/>
              <a:buChar char="•"/>
            </a:pPr>
            <a:r>
              <a:rPr lang="fr-FR" sz="2000" b="1" dirty="0" smtClean="0"/>
              <a:t>les processus cognitifs</a:t>
            </a:r>
            <a:r>
              <a:rPr lang="fr-FR" sz="2000" dirty="0" smtClean="0"/>
              <a:t> d’anticipation, de régulation, de mémorisation, de transfert, nécessaires à tout apprentissage.</a:t>
            </a:r>
            <a:endParaRPr lang="fr-FR" sz="2000" dirty="0"/>
          </a:p>
        </p:txBody>
      </p:sp>
      <p:sp>
        <p:nvSpPr>
          <p:cNvPr id="4" name="Rectangle 3"/>
          <p:cNvSpPr/>
          <p:nvPr/>
        </p:nvSpPr>
        <p:spPr>
          <a:xfrm>
            <a:off x="515155" y="1498303"/>
            <a:ext cx="10507579" cy="882678"/>
          </a:xfrm>
          <a:prstGeom prst="rect">
            <a:avLst/>
          </a:prstGeom>
        </p:spPr>
        <p:txBody>
          <a:bodyPr wrap="square">
            <a:spAutoFit/>
          </a:bodyPr>
          <a:lstStyle/>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Ils permettent principalement le développement de fonctions nécessaires à la maîtrise de toute activité </a:t>
            </a:r>
            <a:r>
              <a:rPr lang="fr-FR" sz="2400" b="1" dirty="0" err="1" smtClean="0">
                <a:latin typeface="Calibri" panose="020F0502020204030204" pitchFamily="34" charset="0"/>
                <a:ea typeface="Calibri" panose="020F0502020204030204" pitchFamily="34" charset="0"/>
                <a:cs typeface="Times New Roman" panose="02020603050405020304" pitchFamily="18" charset="0"/>
              </a:rPr>
              <a:t>grapho</a:t>
            </a:r>
            <a:r>
              <a:rPr lang="fr-FR" sz="2400" b="1" dirty="0" smtClean="0">
                <a:latin typeface="Calibri" panose="020F0502020204030204" pitchFamily="34" charset="0"/>
                <a:ea typeface="Calibri" panose="020F0502020204030204" pitchFamily="34" charset="0"/>
                <a:cs typeface="Times New Roman" panose="02020603050405020304" pitchFamily="18" charset="0"/>
              </a:rPr>
              <a:t>-motrice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5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47538" y="310235"/>
            <a:ext cx="9817768" cy="6232794"/>
          </a:xfrm>
          <a:prstGeom prst="rect">
            <a:avLst/>
          </a:prstGeom>
        </p:spPr>
      </p:pic>
    </p:spTree>
    <p:extLst>
      <p:ext uri="{BB962C8B-B14F-4D97-AF65-F5344CB8AC3E}">
        <p14:creationId xmlns:p14="http://schemas.microsoft.com/office/powerpoint/2010/main" val="194120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365" y="1108321"/>
            <a:ext cx="11363540" cy="5142177"/>
          </a:xfrm>
          <a:prstGeom prst="rect">
            <a:avLst/>
          </a:prstGeom>
        </p:spPr>
        <p:txBody>
          <a:bodyPr wrap="square">
            <a:spAutoFit/>
          </a:bodyPr>
          <a:lstStyle/>
          <a:p>
            <a:pPr>
              <a:lnSpc>
                <a:spcPct val="107000"/>
              </a:lnSpc>
              <a:spcAft>
                <a:spcPts val="800"/>
              </a:spcAft>
            </a:pPr>
            <a:r>
              <a:rPr lang="fr-FR" sz="2400" b="1"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1</a:t>
            </a:r>
            <a:r>
              <a:rPr lang="fr-FR"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Découvrir </a:t>
            </a:r>
            <a:r>
              <a:rPr lang="fr-FR" sz="2400" dirty="0" smtClean="0">
                <a:latin typeface="Calibri" panose="020F0502020204030204" pitchFamily="34" charset="0"/>
                <a:ea typeface="Calibri" panose="020F0502020204030204" pitchFamily="34" charset="0"/>
                <a:cs typeface="Times New Roman" panose="02020603050405020304" pitchFamily="18" charset="0"/>
              </a:rPr>
              <a:t>: Instaurer </a:t>
            </a:r>
            <a:r>
              <a:rPr lang="fr-FR" sz="2400" dirty="0">
                <a:latin typeface="Calibri" panose="020F0502020204030204" pitchFamily="34" charset="0"/>
                <a:ea typeface="Calibri" panose="020F0502020204030204" pitchFamily="34" charset="0"/>
                <a:cs typeface="Times New Roman" panose="02020603050405020304" pitchFamily="18" charset="0"/>
              </a:rPr>
              <a:t>des </a:t>
            </a:r>
            <a:r>
              <a:rPr lang="fr-FR" sz="2400" b="1" dirty="0">
                <a:latin typeface="Calibri" panose="020F0502020204030204" pitchFamily="34" charset="0"/>
                <a:ea typeface="Calibri" panose="020F0502020204030204" pitchFamily="34" charset="0"/>
                <a:cs typeface="Times New Roman" panose="02020603050405020304" pitchFamily="18" charset="0"/>
              </a:rPr>
              <a:t>situations motivantes </a:t>
            </a:r>
            <a:r>
              <a:rPr lang="fr-FR" sz="2400" dirty="0">
                <a:latin typeface="Calibri" panose="020F0502020204030204" pitchFamily="34" charset="0"/>
                <a:ea typeface="Calibri" panose="020F0502020204030204" pitchFamily="34" charset="0"/>
                <a:cs typeface="Times New Roman" panose="02020603050405020304" pitchFamily="18" charset="0"/>
              </a:rPr>
              <a:t>de découverte des formes, lignes ou motifs (dans les dessins libres, dirigés ou dans des références culturelles): les observer, décrire, reconnaître, comparer.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2. S’entraîner</a:t>
            </a:r>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dirty="0" smtClean="0">
                <a:latin typeface="Calibri" panose="020F0502020204030204" pitchFamily="34" charset="0"/>
                <a:ea typeface="Calibri" panose="020F0502020204030204" pitchFamily="34" charset="0"/>
                <a:cs typeface="Times New Roman" panose="02020603050405020304" pitchFamily="18" charset="0"/>
              </a:rPr>
              <a:t>: Procéder </a:t>
            </a:r>
            <a:r>
              <a:rPr lang="fr-FR" sz="2400" dirty="0">
                <a:latin typeface="Calibri" panose="020F0502020204030204" pitchFamily="34" charset="0"/>
                <a:ea typeface="Calibri" panose="020F0502020204030204" pitchFamily="34" charset="0"/>
                <a:cs typeface="Times New Roman" panose="02020603050405020304" pitchFamily="18" charset="0"/>
              </a:rPr>
              <a:t>avec les élèves à </a:t>
            </a:r>
            <a:r>
              <a:rPr lang="fr-FR" sz="2400" b="1" dirty="0">
                <a:latin typeface="Calibri" panose="020F0502020204030204" pitchFamily="34" charset="0"/>
                <a:ea typeface="Calibri" panose="020F0502020204030204" pitchFamily="34" charset="0"/>
                <a:cs typeface="Times New Roman" panose="02020603050405020304" pitchFamily="18" charset="0"/>
              </a:rPr>
              <a:t>l’analyse des productions </a:t>
            </a:r>
            <a:r>
              <a:rPr lang="fr-FR" sz="2400" dirty="0">
                <a:latin typeface="Calibri" panose="020F0502020204030204" pitchFamily="34" charset="0"/>
                <a:ea typeface="Calibri" panose="020F0502020204030204" pitchFamily="34" charset="0"/>
                <a:cs typeface="Times New Roman" panose="02020603050405020304" pitchFamily="18" charset="0"/>
              </a:rPr>
              <a:t>et proposer de reproduire des formes connues ou choisies.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3. Consolider </a:t>
            </a:r>
            <a:r>
              <a:rPr lang="fr-FR" sz="2400" b="1"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400" b="1" dirty="0" smtClean="0">
                <a:latin typeface="Calibri" panose="020F0502020204030204" pitchFamily="34" charset="0"/>
                <a:ea typeface="Calibri" panose="020F0502020204030204" pitchFamily="34" charset="0"/>
                <a:cs typeface="Times New Roman" panose="02020603050405020304" pitchFamily="18" charset="0"/>
              </a:rPr>
              <a:t>Engager </a:t>
            </a:r>
            <a:r>
              <a:rPr lang="fr-FR" sz="2400" b="1" dirty="0">
                <a:latin typeface="Calibri" panose="020F0502020204030204" pitchFamily="34" charset="0"/>
                <a:ea typeface="Calibri" panose="020F0502020204030204" pitchFamily="34" charset="0"/>
                <a:cs typeface="Times New Roman" panose="02020603050405020304" pitchFamily="18" charset="0"/>
              </a:rPr>
              <a:t>la comparaison des procédures </a:t>
            </a:r>
            <a:r>
              <a:rPr lang="fr-FR" sz="2400" dirty="0">
                <a:latin typeface="Calibri" panose="020F0502020204030204" pitchFamily="34" charset="0"/>
                <a:ea typeface="Calibri" panose="020F0502020204030204" pitchFamily="34" charset="0"/>
                <a:cs typeface="Times New Roman" panose="02020603050405020304" pitchFamily="18" charset="0"/>
              </a:rPr>
              <a:t>de réalisation de chacun, essayer celles des autres, choisir la plus pertinente. Renouveler les essais en respectant la procédure choisie pour réguler.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4. Réinvestir </a:t>
            </a:r>
            <a:r>
              <a:rPr lang="fr-FR" sz="2400" b="1"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400" dirty="0" smtClean="0">
                <a:latin typeface="Calibri" panose="020F0502020204030204" pitchFamily="34" charset="0"/>
                <a:ea typeface="Calibri" panose="020F0502020204030204" pitchFamily="34" charset="0"/>
                <a:cs typeface="Times New Roman" panose="02020603050405020304" pitchFamily="18" charset="0"/>
              </a:rPr>
              <a:t>Proposer </a:t>
            </a:r>
            <a:r>
              <a:rPr lang="fr-FR" sz="2400" dirty="0">
                <a:latin typeface="Calibri" panose="020F0502020204030204" pitchFamily="34" charset="0"/>
                <a:ea typeface="Calibri" panose="020F0502020204030204" pitchFamily="34" charset="0"/>
                <a:cs typeface="Times New Roman" panose="02020603050405020304" pitchFamily="18" charset="0"/>
              </a:rPr>
              <a:t>des situations nombreuses et variées pour consolider le geste, pour réinvestir les acquis, explorer de nouvelles organisations spatiales et compositions. </a:t>
            </a:r>
            <a:r>
              <a:rPr lang="fr-FR" sz="2400" dirty="0" smtClean="0">
                <a:latin typeface="Calibri" panose="020F0502020204030204" pitchFamily="34" charset="0"/>
                <a:ea typeface="Calibri" panose="020F0502020204030204" pitchFamily="34" charset="0"/>
                <a:cs typeface="Times New Roman" panose="02020603050405020304" pitchFamily="18" charset="0"/>
              </a:rPr>
              <a:t/>
            </a:r>
            <a:br>
              <a:rPr lang="fr-FR" sz="2400" dirty="0" smtClean="0">
                <a:latin typeface="Calibri" panose="020F0502020204030204" pitchFamily="34" charset="0"/>
                <a:ea typeface="Calibri" panose="020F0502020204030204" pitchFamily="34" charset="0"/>
                <a:cs typeface="Times New Roman" panose="02020603050405020304" pitchFamily="18" charset="0"/>
              </a:rPr>
            </a:br>
            <a:r>
              <a:rPr lang="fr-FR" sz="2400" b="1"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5</a:t>
            </a:r>
            <a:r>
              <a:rPr lang="fr-FR"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Perfectionner </a:t>
            </a:r>
            <a:r>
              <a:rPr lang="fr-FR" sz="2400" b="1"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2400" dirty="0" smtClean="0">
                <a:latin typeface="Calibri" panose="020F0502020204030204" pitchFamily="34" charset="0"/>
                <a:ea typeface="Calibri" panose="020F0502020204030204" pitchFamily="34" charset="0"/>
                <a:cs typeface="Times New Roman" panose="02020603050405020304" pitchFamily="18" charset="0"/>
              </a:rPr>
              <a:t>Proposer </a:t>
            </a:r>
            <a:r>
              <a:rPr lang="fr-FR" sz="2400" dirty="0">
                <a:latin typeface="Calibri" panose="020F0502020204030204" pitchFamily="34" charset="0"/>
                <a:ea typeface="Calibri" panose="020F0502020204030204" pitchFamily="34" charset="0"/>
                <a:cs typeface="Times New Roman" panose="02020603050405020304" pitchFamily="18" charset="0"/>
              </a:rPr>
              <a:t>des situations de transformations de formes, portant sur des critères définis par l’enseignant (couleurs, positions, taille, etc</a:t>
            </a:r>
            <a:r>
              <a:rPr lang="fr-FR" sz="2400" dirty="0" smtClean="0">
                <a:latin typeface="Calibri" panose="020F0502020204030204" pitchFamily="34" charset="0"/>
                <a:ea typeface="Calibri" panose="020F0502020204030204" pitchFamily="34" charset="0"/>
                <a:cs typeface="Times New Roman" panose="02020603050405020304" pitchFamily="18" charset="0"/>
              </a:rPr>
              <a:t>…)</a:t>
            </a:r>
            <a:r>
              <a:rPr lang="fr-FR"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1365" y="411241"/>
            <a:ext cx="7376699" cy="470000"/>
          </a:xfrm>
          <a:prstGeom prst="rect">
            <a:avLst/>
          </a:prstGeom>
          <a:ln w="28575">
            <a:solidFill>
              <a:schemeClr val="accent6">
                <a:lumMod val="50000"/>
              </a:schemeClr>
            </a:solidFill>
          </a:ln>
        </p:spPr>
        <p:txBody>
          <a:bodyPr wrap="none">
            <a:spAutoFit/>
          </a:bodyPr>
          <a:lstStyle/>
          <a:p>
            <a:pPr>
              <a:lnSpc>
                <a:spcPct val="107000"/>
              </a:lnSpc>
              <a:spcAft>
                <a:spcPts val="800"/>
              </a:spcAft>
            </a:pPr>
            <a:r>
              <a:rPr lang="fr-FR" sz="2400" b="1" dirty="0" smtClean="0">
                <a:latin typeface="Calibri" panose="020F0502020204030204" pitchFamily="34" charset="0"/>
                <a:ea typeface="Calibri" panose="020F0502020204030204" pitchFamily="34" charset="0"/>
                <a:cs typeface="Times New Roman" panose="02020603050405020304" pitchFamily="18" charset="0"/>
              </a:rPr>
              <a:t>Graphisme à la Maternelle, les étapes de l’apprentissage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p:cNvSpPr txBox="1"/>
          <p:nvPr/>
        </p:nvSpPr>
        <p:spPr>
          <a:xfrm>
            <a:off x="8775032" y="6019665"/>
            <a:ext cx="2999873" cy="461665"/>
          </a:xfrm>
          <a:prstGeom prst="rect">
            <a:avLst/>
          </a:prstGeom>
          <a:noFill/>
        </p:spPr>
        <p:txBody>
          <a:bodyPr wrap="square" rtlCol="0">
            <a:spAutoFit/>
          </a:bodyPr>
          <a:lstStyle/>
          <a:p>
            <a:r>
              <a:rPr lang="fr-FR" sz="2400" b="1" dirty="0" smtClean="0">
                <a:hlinkClick r:id="rId2" action="ppaction://hlinkfile"/>
              </a:rPr>
              <a:t>Ex : les boucles en GS</a:t>
            </a:r>
            <a:endParaRPr lang="fr-FR" sz="2400" b="1" dirty="0"/>
          </a:p>
        </p:txBody>
      </p:sp>
      <p:sp>
        <p:nvSpPr>
          <p:cNvPr id="5" name="ZoneTexte 4"/>
          <p:cNvSpPr txBox="1"/>
          <p:nvPr/>
        </p:nvSpPr>
        <p:spPr>
          <a:xfrm>
            <a:off x="4916906" y="1904865"/>
            <a:ext cx="4227094" cy="461665"/>
          </a:xfrm>
          <a:prstGeom prst="rect">
            <a:avLst/>
          </a:prstGeom>
          <a:noFill/>
        </p:spPr>
        <p:txBody>
          <a:bodyPr wrap="square" rtlCol="0">
            <a:spAutoFit/>
          </a:bodyPr>
          <a:lstStyle/>
          <a:p>
            <a:r>
              <a:rPr lang="fr-FR" sz="2400" b="1" dirty="0" smtClean="0">
                <a:hlinkClick r:id="rId3" action="ppaction://hlinkfile"/>
              </a:rPr>
              <a:t>Ex références culturelles</a:t>
            </a:r>
            <a:endParaRPr lang="fr-FR" sz="2400" b="1" dirty="0"/>
          </a:p>
        </p:txBody>
      </p:sp>
    </p:spTree>
    <p:extLst>
      <p:ext uri="{BB962C8B-B14F-4D97-AF65-F5344CB8AC3E}">
        <p14:creationId xmlns:p14="http://schemas.microsoft.com/office/powerpoint/2010/main" val="2276117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365" y="411241"/>
            <a:ext cx="4203138" cy="470000"/>
          </a:xfrm>
          <a:prstGeom prst="rect">
            <a:avLst/>
          </a:prstGeom>
          <a:ln w="28575">
            <a:solidFill>
              <a:schemeClr val="accent6">
                <a:lumMod val="50000"/>
              </a:schemeClr>
            </a:solidFill>
          </a:ln>
        </p:spPr>
        <p:txBody>
          <a:bodyPr wrap="none">
            <a:spAutoFit/>
          </a:bodyPr>
          <a:lstStyle/>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L’écriture en capitales romaines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3872" y="2039932"/>
            <a:ext cx="3454782" cy="1724318"/>
          </a:xfrm>
          <a:prstGeom prst="rect">
            <a:avLst/>
          </a:prstGeom>
        </p:spPr>
        <p:txBody>
          <a:bodyPr wrap="square">
            <a:spAutoFit/>
          </a:bodyPr>
          <a:lstStyle/>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Pour l’écriture en capitales, il n’est pas nécessaire d’imposer un </a:t>
            </a:r>
            <a:r>
              <a:rPr lang="fr-FR" sz="2000" dirty="0" err="1">
                <a:latin typeface="Calibri" panose="020F0502020204030204" pitchFamily="34" charset="0"/>
                <a:ea typeface="Calibri" panose="020F0502020204030204" pitchFamily="34" charset="0"/>
                <a:cs typeface="Times New Roman" panose="02020603050405020304" pitchFamily="18" charset="0"/>
              </a:rPr>
              <a:t>ductus</a:t>
            </a:r>
            <a:r>
              <a:rPr lang="fr-FR" sz="2000" dirty="0">
                <a:latin typeface="Calibri" panose="020F0502020204030204" pitchFamily="34" charset="0"/>
                <a:ea typeface="Calibri" panose="020F0502020204030204" pitchFamily="34" charset="0"/>
                <a:cs typeface="Times New Roman" panose="02020603050405020304" pitchFamily="18" charset="0"/>
              </a:rPr>
              <a:t> particulier, le plus important est que les lettres soient reconnaissables.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p:cNvPicPr/>
          <p:nvPr/>
        </p:nvPicPr>
        <p:blipFill rotWithShape="1">
          <a:blip r:embed="rId2"/>
          <a:srcRect l="4030"/>
          <a:stretch/>
        </p:blipFill>
        <p:spPr>
          <a:xfrm>
            <a:off x="4411579" y="994611"/>
            <a:ext cx="7197391" cy="5355668"/>
          </a:xfrm>
          <a:prstGeom prst="rect">
            <a:avLst/>
          </a:prstGeom>
        </p:spPr>
      </p:pic>
    </p:spTree>
    <p:extLst>
      <p:ext uri="{BB962C8B-B14F-4D97-AF65-F5344CB8AC3E}">
        <p14:creationId xmlns:p14="http://schemas.microsoft.com/office/powerpoint/2010/main" val="4156306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365" y="411241"/>
            <a:ext cx="3848041" cy="487506"/>
          </a:xfrm>
          <a:prstGeom prst="rect">
            <a:avLst/>
          </a:prstGeom>
          <a:ln w="28575">
            <a:solidFill>
              <a:schemeClr val="accent6">
                <a:lumMod val="50000"/>
              </a:schemeClr>
            </a:solidFill>
          </a:ln>
        </p:spPr>
        <p:txBody>
          <a:bodyPr wrap="none">
            <a:spAutoFit/>
          </a:bodyPr>
          <a:lstStyle/>
          <a:p>
            <a:pPr>
              <a:lnSpc>
                <a:spcPct val="107000"/>
              </a:lnSpc>
              <a:spcAft>
                <a:spcPts val="800"/>
              </a:spcAft>
            </a:pPr>
            <a:r>
              <a:rPr lang="fr-FR" sz="2400" b="1" dirty="0">
                <a:latin typeface="Calibri" panose="020F0502020204030204" pitchFamily="34" charset="0"/>
                <a:ea typeface="Calibri" panose="020F0502020204030204" pitchFamily="34" charset="0"/>
                <a:cs typeface="Times New Roman" panose="02020603050405020304" pitchFamily="18" charset="0"/>
              </a:rPr>
              <a:t>L’écriture </a:t>
            </a:r>
            <a:r>
              <a:rPr lang="fr-FR" sz="2400" b="1" dirty="0" smtClean="0">
                <a:latin typeface="Calibri" panose="020F0502020204030204" pitchFamily="34" charset="0"/>
                <a:ea typeface="Calibri" panose="020F0502020204030204" pitchFamily="34" charset="0"/>
                <a:cs typeface="Times New Roman" panose="02020603050405020304" pitchFamily="18" charset="0"/>
              </a:rPr>
              <a:t>des lettres cursives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1365" y="1210376"/>
            <a:ext cx="11331456" cy="1367234"/>
          </a:xfrm>
          <a:prstGeom prst="rect">
            <a:avLst/>
          </a:prstGeom>
        </p:spPr>
        <p:txBody>
          <a:bodyPr wrap="square">
            <a:spAutoFit/>
          </a:bodyPr>
          <a:lstStyle/>
          <a:p>
            <a:pPr>
              <a:lnSpc>
                <a:spcPct val="107000"/>
              </a:lnSpc>
              <a:spcAft>
                <a:spcPts val="800"/>
              </a:spcAft>
            </a:pPr>
            <a:r>
              <a:rPr lang="fr-FR" b="1" i="1" dirty="0" smtClean="0">
                <a:latin typeface="Calibri" panose="020F0502020204030204" pitchFamily="34" charset="0"/>
                <a:ea typeface="Calibri" panose="020F0502020204030204" pitchFamily="34" charset="0"/>
                <a:cs typeface="Times New Roman" panose="02020603050405020304" pitchFamily="18" charset="0"/>
              </a:rPr>
              <a:t>Les </a:t>
            </a:r>
            <a:r>
              <a:rPr lang="fr-FR" b="1" i="1" dirty="0">
                <a:latin typeface="Calibri" panose="020F0502020204030204" pitchFamily="34" charset="0"/>
                <a:ea typeface="Calibri" panose="020F0502020204030204" pitchFamily="34" charset="0"/>
                <a:cs typeface="Times New Roman" panose="02020603050405020304" pitchFamily="18" charset="0"/>
              </a:rPr>
              <a:t>modèles </a:t>
            </a:r>
            <a:r>
              <a:rPr lang="fr-FR" b="1" i="1" dirty="0" smtClean="0">
                <a:latin typeface="Calibri" panose="020F0502020204030204" pitchFamily="34" charset="0"/>
                <a:ea typeface="Calibri" panose="020F0502020204030204" pitchFamily="34" charset="0"/>
                <a:cs typeface="Times New Roman" panose="02020603050405020304" pitchFamily="18" charset="0"/>
              </a:rPr>
              <a:t>sont analysés </a:t>
            </a:r>
            <a:r>
              <a:rPr lang="fr-FR" b="1" i="1" dirty="0">
                <a:latin typeface="Calibri" panose="020F0502020204030204" pitchFamily="34" charset="0"/>
                <a:ea typeface="Calibri" panose="020F0502020204030204" pitchFamily="34" charset="0"/>
                <a:cs typeface="Times New Roman" panose="02020603050405020304" pitchFamily="18" charset="0"/>
              </a:rPr>
              <a:t>et discutés au sein des équipes pédagogiques, en maternelle mais aussi en relation avec l’apprentissage au cours préparatoire. </a:t>
            </a:r>
            <a:endParaRPr lang="fr-FR" b="1"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i="1" dirty="0" smtClean="0">
                <a:latin typeface="Calibri" panose="020F0502020204030204" pitchFamily="34" charset="0"/>
                <a:ea typeface="Calibri" panose="020F0502020204030204" pitchFamily="34" charset="0"/>
                <a:cs typeface="Times New Roman" panose="02020603050405020304" pitchFamily="18" charset="0"/>
              </a:rPr>
              <a:t>Ce </a:t>
            </a:r>
            <a:r>
              <a:rPr lang="fr-FR" b="1" i="1" dirty="0">
                <a:latin typeface="Calibri" panose="020F0502020204030204" pitchFamily="34" charset="0"/>
                <a:ea typeface="Calibri" panose="020F0502020204030204" pitchFamily="34" charset="0"/>
                <a:cs typeface="Times New Roman" panose="02020603050405020304" pitchFamily="18" charset="0"/>
              </a:rPr>
              <a:t>qui importe, ce n’est pas d’opter pour une écriture qui se rapproche le plus des habitudes de chacun. Il s’agit de faciliter, pour les élèves, l’apprentissage des lettres, mais aussi l’écriture de mots.</a:t>
            </a:r>
            <a:endParaRPr lang="en-US"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809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858754" y="1166812"/>
            <a:ext cx="9793204" cy="5073567"/>
          </a:xfrm>
          <a:prstGeom prst="rect">
            <a:avLst/>
          </a:prstGeom>
        </p:spPr>
      </p:pic>
      <p:sp>
        <p:nvSpPr>
          <p:cNvPr id="3" name="Rectangle 2"/>
          <p:cNvSpPr/>
          <p:nvPr/>
        </p:nvSpPr>
        <p:spPr>
          <a:xfrm>
            <a:off x="411365" y="411241"/>
            <a:ext cx="3266215" cy="487506"/>
          </a:xfrm>
          <a:prstGeom prst="rect">
            <a:avLst/>
          </a:prstGeom>
          <a:solidFill>
            <a:schemeClr val="bg2">
              <a:lumMod val="75000"/>
            </a:schemeClr>
          </a:solidFill>
          <a:ln w="28575">
            <a:solidFill>
              <a:schemeClr val="accent6">
                <a:lumMod val="50000"/>
              </a:schemeClr>
            </a:solidFill>
          </a:ln>
        </p:spPr>
        <p:txBody>
          <a:bodyPr wrap="none">
            <a:spAutoFit/>
          </a:bodyPr>
          <a:lstStyle/>
          <a:p>
            <a:pPr>
              <a:lnSpc>
                <a:spcPct val="107000"/>
              </a:lnSpc>
              <a:spcAft>
                <a:spcPts val="800"/>
              </a:spcAft>
            </a:pPr>
            <a:r>
              <a:rPr lang="fr-FR" sz="2400" b="1" dirty="0" smtClean="0">
                <a:latin typeface="Calibri" panose="020F0502020204030204" pitchFamily="34" charset="0"/>
                <a:ea typeface="Calibri" panose="020F0502020204030204" pitchFamily="34" charset="0"/>
                <a:cs typeface="Times New Roman" panose="02020603050405020304" pitchFamily="18" charset="0"/>
              </a:rPr>
              <a:t>Classification des lettres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38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3192380" y="336884"/>
            <a:ext cx="5630778" cy="6256421"/>
          </a:xfrm>
          <a:prstGeom prst="rect">
            <a:avLst/>
          </a:prstGeom>
        </p:spPr>
      </p:pic>
    </p:spTree>
    <p:extLst>
      <p:ext uri="{BB962C8B-B14F-4D97-AF65-F5344CB8AC3E}">
        <p14:creationId xmlns:p14="http://schemas.microsoft.com/office/powerpoint/2010/main" val="3592994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Base</Template>
  <TotalTime>1159</TotalTime>
  <Words>910</Words>
  <Application>Microsoft Office PowerPoint</Application>
  <PresentationFormat>Grand écran</PresentationFormat>
  <Paragraphs>61</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Corbel</vt:lpstr>
      <vt:lpstr>Times New Roman</vt:lpstr>
      <vt:lpstr>Base</vt:lpstr>
      <vt:lpstr>L’apprentissage de l’écriture GS, Cycle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IPEF</dc:creator>
  <cp:lastModifiedBy>IPEF</cp:lastModifiedBy>
  <cp:revision>19</cp:revision>
  <dcterms:created xsi:type="dcterms:W3CDTF">2017-11-02T16:59:09Z</dcterms:created>
  <dcterms:modified xsi:type="dcterms:W3CDTF">2017-12-08T11:18:40Z</dcterms:modified>
</cp:coreProperties>
</file>