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3B560-67FC-4830-9550-01B52C3E2236}" type="datetimeFigureOut">
              <a:rPr lang="fr-FR" smtClean="0"/>
              <a:t>29/01/2018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F955D-E99E-4301-A8CA-85A3DD3684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643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F83F7DE-EC7F-4645-8082-C1E8A53DC448}" type="datetimeFigureOut">
              <a:rPr lang="fr-FR" smtClean="0"/>
              <a:t>29/01/2018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FBD8D7F-FC0B-4796-956D-CB7BE392795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96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F7DE-EC7F-4645-8082-C1E8A53DC448}" type="datetimeFigureOut">
              <a:rPr lang="fr-FR" smtClean="0"/>
              <a:t>29/01/2018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8D7F-FC0B-4796-956D-CB7BE39279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30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F7DE-EC7F-4645-8082-C1E8A53DC448}" type="datetimeFigureOut">
              <a:rPr lang="fr-FR" smtClean="0"/>
              <a:t>29/01/2018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8D7F-FC0B-4796-956D-CB7BE392795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705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F7DE-EC7F-4645-8082-C1E8A53DC448}" type="datetimeFigureOut">
              <a:rPr lang="fr-FR" smtClean="0"/>
              <a:t>29/01/2018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8D7F-FC0B-4796-956D-CB7BE3927954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885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F7DE-EC7F-4645-8082-C1E8A53DC448}" type="datetimeFigureOut">
              <a:rPr lang="fr-FR" smtClean="0"/>
              <a:t>29/01/2018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8D7F-FC0B-4796-956D-CB7BE39279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882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F7DE-EC7F-4645-8082-C1E8A53DC448}" type="datetimeFigureOut">
              <a:rPr lang="fr-FR" smtClean="0"/>
              <a:t>29/01/2018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8D7F-FC0B-4796-956D-CB7BE392795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97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F7DE-EC7F-4645-8082-C1E8A53DC448}" type="datetimeFigureOut">
              <a:rPr lang="fr-FR" smtClean="0"/>
              <a:t>29/01/2018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8D7F-FC0B-4796-956D-CB7BE392795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345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F7DE-EC7F-4645-8082-C1E8A53DC448}" type="datetimeFigureOut">
              <a:rPr lang="fr-FR" smtClean="0"/>
              <a:t>29/01/2018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8D7F-FC0B-4796-956D-CB7BE392795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391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F7DE-EC7F-4645-8082-C1E8A53DC448}" type="datetimeFigureOut">
              <a:rPr lang="fr-FR" smtClean="0"/>
              <a:t>29/01/2018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8D7F-FC0B-4796-956D-CB7BE392795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63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F7DE-EC7F-4645-8082-C1E8A53DC448}" type="datetimeFigureOut">
              <a:rPr lang="fr-FR" smtClean="0"/>
              <a:t>29/01/2018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8D7F-FC0B-4796-956D-CB7BE39279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80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F7DE-EC7F-4645-8082-C1E8A53DC448}" type="datetimeFigureOut">
              <a:rPr lang="fr-FR" smtClean="0"/>
              <a:t>29/01/2018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8D7F-FC0B-4796-956D-CB7BE392795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54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F7DE-EC7F-4645-8082-C1E8A53DC448}" type="datetimeFigureOut">
              <a:rPr lang="fr-FR" smtClean="0"/>
              <a:t>29/01/2018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8D7F-FC0B-4796-956D-CB7BE39279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01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F7DE-EC7F-4645-8082-C1E8A53DC448}" type="datetimeFigureOut">
              <a:rPr lang="fr-FR" smtClean="0"/>
              <a:t>29/01/2018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8D7F-FC0B-4796-956D-CB7BE392795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17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F7DE-EC7F-4645-8082-C1E8A53DC448}" type="datetimeFigureOut">
              <a:rPr lang="fr-FR" smtClean="0"/>
              <a:t>29/01/2018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8D7F-FC0B-4796-956D-CB7BE392795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85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F7DE-EC7F-4645-8082-C1E8A53DC448}" type="datetimeFigureOut">
              <a:rPr lang="fr-FR" smtClean="0"/>
              <a:t>29/01/2018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8D7F-FC0B-4796-956D-CB7BE39279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08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F7DE-EC7F-4645-8082-C1E8A53DC448}" type="datetimeFigureOut">
              <a:rPr lang="fr-FR" smtClean="0"/>
              <a:t>29/01/2018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8D7F-FC0B-4796-956D-CB7BE392795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79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F7DE-EC7F-4645-8082-C1E8A53DC448}" type="datetimeFigureOut">
              <a:rPr lang="fr-FR" smtClean="0"/>
              <a:t>29/01/2018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8D7F-FC0B-4796-956D-CB7BE39279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11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83F7DE-EC7F-4645-8082-C1E8A53DC448}" type="datetimeFigureOut">
              <a:rPr lang="fr-FR" smtClean="0"/>
              <a:t>29/01/2018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BD8D7F-FC0B-4796-956D-CB7BE39279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4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r.m.wikipedia.org/wiki/Fichier:R%C3%A9partition_id%C3%A9ale_courbe_de_Gauss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pygmalion_(1938_film)" TargetMode="Externa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hyperlink" Target="http://www.camy-info.fr/actualites/des-poules-pour-reduire-mes-dechets" TargetMode="External"/><Relationship Id="rId3" Type="http://schemas.openxmlformats.org/officeDocument/2006/relationships/hyperlink" Target="https://fr.wikipedia.org/wiki/Fichier:Pomme.svg" TargetMode="External"/><Relationship Id="rId7" Type="http://schemas.openxmlformats.org/officeDocument/2006/relationships/hyperlink" Target="http://commons.wikimedia.org/wiki/file:idared_pomme.jpg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hyperlink" Target="http://commons.wikimedia.org/wiki/File:Tree_Sparrow_August_2007_Osaka_Japan.jpg" TargetMode="External"/><Relationship Id="rId5" Type="http://schemas.openxmlformats.org/officeDocument/2006/relationships/hyperlink" Target="https://fr.wikipedia.org/wiki/Abricot" TargetMode="External"/><Relationship Id="rId10" Type="http://schemas.openxmlformats.org/officeDocument/2006/relationships/image" Target="../media/image15.jpg"/><Relationship Id="rId4" Type="http://schemas.openxmlformats.org/officeDocument/2006/relationships/image" Target="../media/image12.jpg"/><Relationship Id="rId9" Type="http://schemas.openxmlformats.org/officeDocument/2006/relationships/hyperlink" Target="http://en.wikipedia.org/wiki/File:Apricot_and_cross_section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E5E44-C40E-4D06-B330-B6C8F9FDD6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5400" dirty="0"/>
              <a:t>Évaluation normative</a:t>
            </a:r>
            <a:br>
              <a:rPr lang="fr-FR" sz="5400" dirty="0"/>
            </a:br>
            <a:r>
              <a:rPr lang="fr-FR" sz="5400" dirty="0"/>
              <a:t>Évaluation formative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C78597-A589-4AAB-9F54-23E90737E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968315"/>
            <a:ext cx="6815669" cy="603685"/>
          </a:xfrm>
        </p:spPr>
        <p:txBody>
          <a:bodyPr>
            <a:normAutofit/>
          </a:bodyPr>
          <a:lstStyle/>
          <a:p>
            <a:r>
              <a:rPr lang="fr-FR" sz="2800" b="1" dirty="0"/>
              <a:t>Pourquoi? Comment?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B6D1C43-AFDF-494E-8108-89AF88ABBCC8}"/>
              </a:ext>
            </a:extLst>
          </p:cNvPr>
          <p:cNvSpPr txBox="1"/>
          <p:nvPr/>
        </p:nvSpPr>
        <p:spPr>
          <a:xfrm>
            <a:off x="3195961" y="6178858"/>
            <a:ext cx="640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Stage « évaluer par compétences » au cycle 3 et 4, Dakar, janvier 2018</a:t>
            </a:r>
          </a:p>
        </p:txBody>
      </p:sp>
    </p:spTree>
    <p:extLst>
      <p:ext uri="{BB962C8B-B14F-4D97-AF65-F5344CB8AC3E}">
        <p14:creationId xmlns:p14="http://schemas.microsoft.com/office/powerpoint/2010/main" val="246213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0E302BE-CC4D-4D76-8CF5-6F21AF540162}"/>
              </a:ext>
            </a:extLst>
          </p:cNvPr>
          <p:cNvSpPr txBox="1"/>
          <p:nvPr/>
        </p:nvSpPr>
        <p:spPr>
          <a:xfrm>
            <a:off x="870012" y="843379"/>
            <a:ext cx="2583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NIVEAU 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C510776-BA57-4C27-9EC7-DA6F5496F148}"/>
              </a:ext>
            </a:extLst>
          </p:cNvPr>
          <p:cNvSpPr txBox="1"/>
          <p:nvPr/>
        </p:nvSpPr>
        <p:spPr>
          <a:xfrm>
            <a:off x="4953740" y="781823"/>
            <a:ext cx="3604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Stratégies Cognitives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4214387-80BB-4340-9B5C-4D4271C02DE4}"/>
              </a:ext>
            </a:extLst>
          </p:cNvPr>
          <p:cNvSpPr txBox="1"/>
          <p:nvPr/>
        </p:nvSpPr>
        <p:spPr>
          <a:xfrm flipH="1">
            <a:off x="1190570" y="1905357"/>
            <a:ext cx="7101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Proactive et rétroactive: « les trois pêcheurs et le poisson »</a:t>
            </a:r>
          </a:p>
          <a:p>
            <a:r>
              <a:rPr lang="fr-FR" sz="2400" dirty="0"/>
              <a:t> 										Linda Williams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1DC0459-2503-4FC5-A567-8A276C4E5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668" y="2179320"/>
            <a:ext cx="2742903" cy="274290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6F925AB-20D9-4731-9032-C9A33F221341}"/>
              </a:ext>
            </a:extLst>
          </p:cNvPr>
          <p:cNvSpPr txBox="1"/>
          <p:nvPr/>
        </p:nvSpPr>
        <p:spPr>
          <a:xfrm>
            <a:off x="1421429" y="3429000"/>
            <a:ext cx="6766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Acquérir plusieurs stratégies et choisir la plus efficace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6094E02-D1AC-452F-A849-80B9FE596776}"/>
              </a:ext>
            </a:extLst>
          </p:cNvPr>
          <p:cNvSpPr txBox="1"/>
          <p:nvPr/>
        </p:nvSpPr>
        <p:spPr>
          <a:xfrm>
            <a:off x="1267695" y="4691390"/>
            <a:ext cx="6271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Conditions d’acquisition : communication et besoin</a:t>
            </a:r>
          </a:p>
        </p:txBody>
      </p:sp>
    </p:spTree>
    <p:extLst>
      <p:ext uri="{BB962C8B-B14F-4D97-AF65-F5344CB8AC3E}">
        <p14:creationId xmlns:p14="http://schemas.microsoft.com/office/powerpoint/2010/main" val="3855695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0214B6-BBDC-4697-8FE8-9219940553D0}"/>
              </a:ext>
            </a:extLst>
          </p:cNvPr>
          <p:cNvSpPr/>
          <p:nvPr/>
        </p:nvSpPr>
        <p:spPr>
          <a:xfrm>
            <a:off x="1562100" y="1734235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Mémorisation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96AA54A-78B8-494B-A4A7-D43F909F7ACB}"/>
              </a:ext>
            </a:extLst>
          </p:cNvPr>
          <p:cNvSpPr txBox="1"/>
          <p:nvPr/>
        </p:nvSpPr>
        <p:spPr>
          <a:xfrm>
            <a:off x="3154680" y="876003"/>
            <a:ext cx="5882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Les 5 fonctions de l’activité mentale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AC5069E-38F6-41C5-B249-16502BFFC944}"/>
              </a:ext>
            </a:extLst>
          </p:cNvPr>
          <p:cNvSpPr txBox="1"/>
          <p:nvPr/>
        </p:nvSpPr>
        <p:spPr>
          <a:xfrm>
            <a:off x="4206240" y="1734235"/>
            <a:ext cx="6621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Stockage-restitution		7 x 8= ?		« Demain, dès l’aube… »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3ABC259-3D5E-4FB7-8467-1CDC2FBC8D1F}"/>
              </a:ext>
            </a:extLst>
          </p:cNvPr>
          <p:cNvSpPr txBox="1"/>
          <p:nvPr/>
        </p:nvSpPr>
        <p:spPr>
          <a:xfrm>
            <a:off x="4198620" y="2255520"/>
            <a:ext cx="6621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Représentation : lieu d’échanges entre une situation extérieure (la consigne) et des connaissances en mémoire.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2465E5-1382-42C2-B09A-ACA520EDCF54}"/>
              </a:ext>
            </a:extLst>
          </p:cNvPr>
          <p:cNvSpPr/>
          <p:nvPr/>
        </p:nvSpPr>
        <p:spPr>
          <a:xfrm>
            <a:off x="1562100" y="2346544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Compréhension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0A06B4-EE11-428F-84CF-DEC4C810BD2C}"/>
              </a:ext>
            </a:extLst>
          </p:cNvPr>
          <p:cNvSpPr/>
          <p:nvPr/>
        </p:nvSpPr>
        <p:spPr>
          <a:xfrm>
            <a:off x="1562100" y="2989333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Raisonnement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348AD25-97A6-4680-A395-98D6A5B3B422}"/>
              </a:ext>
            </a:extLst>
          </p:cNvPr>
          <p:cNvSpPr txBox="1"/>
          <p:nvPr/>
        </p:nvSpPr>
        <p:spPr>
          <a:xfrm>
            <a:off x="4198620" y="2901851"/>
            <a:ext cx="6621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Production organisée d’hypothèses pour réaliser des étapes menant au but final. S’exerce </a:t>
            </a:r>
            <a:r>
              <a:rPr lang="fr-FR"/>
              <a:t>sur la </a:t>
            </a:r>
            <a:r>
              <a:rPr lang="fr-FR" dirty="0"/>
              <a:t>représentation.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8601FA-2869-45C9-A600-DE2DDC992A16}"/>
              </a:ext>
            </a:extLst>
          </p:cNvPr>
          <p:cNvSpPr/>
          <p:nvPr/>
        </p:nvSpPr>
        <p:spPr>
          <a:xfrm>
            <a:off x="1562100" y="3835153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Contrôle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C5AC296-A70E-4611-87A2-BAD8F6360D07}"/>
              </a:ext>
            </a:extLst>
          </p:cNvPr>
          <p:cNvSpPr txBox="1"/>
          <p:nvPr/>
        </p:nvSpPr>
        <p:spPr>
          <a:xfrm>
            <a:off x="4198620" y="3659893"/>
            <a:ext cx="6294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Vérifie que la représentation construite et chacune des étapes du raisonnement sont correctes. Fixe et active la mémorisation.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13866F-A649-42C1-A603-7746B420299A}"/>
              </a:ext>
            </a:extLst>
          </p:cNvPr>
          <p:cNvSpPr/>
          <p:nvPr/>
        </p:nvSpPr>
        <p:spPr>
          <a:xfrm>
            <a:off x="1562100" y="4694011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Régulation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19E8D5A-F640-4B52-BB11-91E1549C67A4}"/>
              </a:ext>
            </a:extLst>
          </p:cNvPr>
          <p:cNvSpPr txBox="1"/>
          <p:nvPr/>
        </p:nvSpPr>
        <p:spPr>
          <a:xfrm>
            <a:off x="4259580" y="4694011"/>
            <a:ext cx="613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Définit les priorités entre les tâches (dominante affective dans ses décisions)</a:t>
            </a:r>
          </a:p>
        </p:txBody>
      </p:sp>
    </p:spTree>
    <p:extLst>
      <p:ext uri="{BB962C8B-B14F-4D97-AF65-F5344CB8AC3E}">
        <p14:creationId xmlns:p14="http://schemas.microsoft.com/office/powerpoint/2010/main" val="2618693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8F4292F-213D-4494-B3F0-0B651E7EBCA6}"/>
              </a:ext>
            </a:extLst>
          </p:cNvPr>
          <p:cNvSpPr txBox="1"/>
          <p:nvPr/>
        </p:nvSpPr>
        <p:spPr>
          <a:xfrm>
            <a:off x="2849880" y="754380"/>
            <a:ext cx="6446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Les outils de l’évaluation formative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797FB1A-C86F-44B8-8835-94F4FFAEDBCC}"/>
              </a:ext>
            </a:extLst>
          </p:cNvPr>
          <p:cNvSpPr txBox="1"/>
          <p:nvPr/>
        </p:nvSpPr>
        <p:spPr>
          <a:xfrm>
            <a:off x="1234440" y="1546860"/>
            <a:ext cx="390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1- L’annonce de l’objectif à long terme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BA5D077-4EFC-4ABF-A9EE-576BC915E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8860" y="829758"/>
            <a:ext cx="1440180" cy="143420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033A573-D969-4C8E-B7BE-5695172F463B}"/>
              </a:ext>
            </a:extLst>
          </p:cNvPr>
          <p:cNvSpPr txBox="1"/>
          <p:nvPr/>
        </p:nvSpPr>
        <p:spPr>
          <a:xfrm>
            <a:off x="5615940" y="1546860"/>
            <a:ext cx="390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 que je saurais faire à la fin.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59251D7-DBF5-44EC-953E-0A1EA415808C}"/>
              </a:ext>
            </a:extLst>
          </p:cNvPr>
          <p:cNvSpPr txBox="1"/>
          <p:nvPr/>
        </p:nvSpPr>
        <p:spPr>
          <a:xfrm>
            <a:off x="1234440" y="1981200"/>
            <a:ext cx="390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2- L’annonce de l’objectif à moyen terme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B920772-2CB1-4121-B3E0-2217057BC908}"/>
              </a:ext>
            </a:extLst>
          </p:cNvPr>
          <p:cNvSpPr txBox="1"/>
          <p:nvPr/>
        </p:nvSpPr>
        <p:spPr>
          <a:xfrm>
            <a:off x="1234440" y="2415540"/>
            <a:ext cx="390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3- Rechercher les causes de la réussite. Ne pas appuyer sur l’erreur.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A9E2F91-4D97-489C-A76A-EE5DF1DD485D}"/>
              </a:ext>
            </a:extLst>
          </p:cNvPr>
          <p:cNvSpPr txBox="1"/>
          <p:nvPr/>
        </p:nvSpPr>
        <p:spPr>
          <a:xfrm>
            <a:off x="1234440" y="3126879"/>
            <a:ext cx="390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4- Partir d’une tâche complexe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23AFCB2-F08A-47AF-9B8B-556EC7F66EA7}"/>
              </a:ext>
            </a:extLst>
          </p:cNvPr>
          <p:cNvSpPr txBox="1"/>
          <p:nvPr/>
        </p:nvSpPr>
        <p:spPr>
          <a:xfrm>
            <a:off x="5615940" y="2046208"/>
            <a:ext cx="390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 que je saurais faire bientôt.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2453C22-4DB5-4CBC-923E-A613E6B6E04E}"/>
              </a:ext>
            </a:extLst>
          </p:cNvPr>
          <p:cNvSpPr txBox="1"/>
          <p:nvPr/>
        </p:nvSpPr>
        <p:spPr>
          <a:xfrm>
            <a:off x="5615940" y="2533034"/>
            <a:ext cx="390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Pourquoi l’exercice est-il réussi ?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E926348-4757-4DC2-9E80-AD306CA3CA42}"/>
              </a:ext>
            </a:extLst>
          </p:cNvPr>
          <p:cNvSpPr txBox="1"/>
          <p:nvPr/>
        </p:nvSpPr>
        <p:spPr>
          <a:xfrm>
            <a:off x="5615940" y="3087410"/>
            <a:ext cx="431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Conflit cognitif, déséquilibre, </a:t>
            </a:r>
            <a:r>
              <a:rPr lang="fr-FR" dirty="0" err="1"/>
              <a:t>ré-équilibration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65EB953-F32E-479E-B4A0-117D6E99B291}"/>
              </a:ext>
            </a:extLst>
          </p:cNvPr>
          <p:cNvSpPr txBox="1"/>
          <p:nvPr/>
        </p:nvSpPr>
        <p:spPr>
          <a:xfrm>
            <a:off x="1234440" y="3677989"/>
            <a:ext cx="390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5- Construire des scénarios de leçons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AA37067-464A-4568-9BA1-1CC0C82DD0B7}"/>
              </a:ext>
            </a:extLst>
          </p:cNvPr>
          <p:cNvSpPr txBox="1"/>
          <p:nvPr/>
        </p:nvSpPr>
        <p:spPr>
          <a:xfrm>
            <a:off x="5615940" y="3665535"/>
            <a:ext cx="390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Inductif, déductif, planification, analogie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4EFE618-D9AE-4C33-BCDF-1F54BE55F07E}"/>
              </a:ext>
            </a:extLst>
          </p:cNvPr>
          <p:cNvSpPr txBox="1"/>
          <p:nvPr/>
        </p:nvSpPr>
        <p:spPr>
          <a:xfrm>
            <a:off x="1234440" y="4217566"/>
            <a:ext cx="390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6- Interaction entre pairs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133EDB5-65FD-4586-AD86-946552690E23}"/>
              </a:ext>
            </a:extLst>
          </p:cNvPr>
          <p:cNvSpPr txBox="1"/>
          <p:nvPr/>
        </p:nvSpPr>
        <p:spPr>
          <a:xfrm>
            <a:off x="5615940" y="4243660"/>
            <a:ext cx="267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Provoquer la socialisation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16E2471-1048-45DF-84A5-F409C253D312}"/>
              </a:ext>
            </a:extLst>
          </p:cNvPr>
          <p:cNvSpPr txBox="1"/>
          <p:nvPr/>
        </p:nvSpPr>
        <p:spPr>
          <a:xfrm>
            <a:off x="1234440" y="4757143"/>
            <a:ext cx="390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7- Processus de décentration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DC39065-EFBB-4ECA-9790-2F3B11B458DB}"/>
              </a:ext>
            </a:extLst>
          </p:cNvPr>
          <p:cNvSpPr txBox="1"/>
          <p:nvPr/>
        </p:nvSpPr>
        <p:spPr>
          <a:xfrm>
            <a:off x="5615940" y="4729758"/>
            <a:ext cx="465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Rôle du maître: pourquoi as-tu réussi?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A0CC148-5DD0-4C21-A485-CA2241A21230}"/>
              </a:ext>
            </a:extLst>
          </p:cNvPr>
          <p:cNvSpPr txBox="1"/>
          <p:nvPr/>
        </p:nvSpPr>
        <p:spPr>
          <a:xfrm>
            <a:off x="1234440" y="5241254"/>
            <a:ext cx="390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8- Varier les points de vue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9B853DA-178D-47F5-A375-95BDC6DD1DF1}"/>
              </a:ext>
            </a:extLst>
          </p:cNvPr>
          <p:cNvSpPr txBox="1"/>
          <p:nvPr/>
        </p:nvSpPr>
        <p:spPr>
          <a:xfrm>
            <a:off x="5615940" y="5250656"/>
            <a:ext cx="390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Des situations différentes</a:t>
            </a:r>
          </a:p>
        </p:txBody>
      </p:sp>
    </p:spTree>
    <p:extLst>
      <p:ext uri="{BB962C8B-B14F-4D97-AF65-F5344CB8AC3E}">
        <p14:creationId xmlns:p14="http://schemas.microsoft.com/office/powerpoint/2010/main" val="3580378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64DD0A5-B0B8-470A-B37C-C54DC783ECB8}"/>
              </a:ext>
            </a:extLst>
          </p:cNvPr>
          <p:cNvSpPr txBox="1"/>
          <p:nvPr/>
        </p:nvSpPr>
        <p:spPr>
          <a:xfrm>
            <a:off x="630314" y="701336"/>
            <a:ext cx="10475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Quelques clarifications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14D6C66-6712-4023-A723-7D1B31F4830E}"/>
              </a:ext>
            </a:extLst>
          </p:cNvPr>
          <p:cNvSpPr txBox="1"/>
          <p:nvPr/>
        </p:nvSpPr>
        <p:spPr>
          <a:xfrm>
            <a:off x="3161931" y="1690902"/>
            <a:ext cx="5021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Les deux fonctions de l’évaluation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C54FDF3-9ABC-4A0C-9470-24F8C481F41E}"/>
              </a:ext>
            </a:extLst>
          </p:cNvPr>
          <p:cNvSpPr txBox="1"/>
          <p:nvPr/>
        </p:nvSpPr>
        <p:spPr>
          <a:xfrm>
            <a:off x="1748902" y="2434247"/>
            <a:ext cx="358361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Vérifier les acquis</a:t>
            </a:r>
          </a:p>
          <a:p>
            <a:r>
              <a:rPr lang="fr-FR" dirty="0"/>
              <a:t>Communique</a:t>
            </a:r>
          </a:p>
          <a:p>
            <a:r>
              <a:rPr lang="fr-FR" dirty="0"/>
              <a:t>Appartient à l’enseignant</a:t>
            </a:r>
          </a:p>
          <a:p>
            <a:r>
              <a:rPr lang="fr-FR" dirty="0"/>
              <a:t>Mesure des produits</a:t>
            </a:r>
          </a:p>
          <a:p>
            <a:r>
              <a:rPr lang="fr-FR" dirty="0"/>
              <a:t>Extériorité/Intemporalité</a:t>
            </a:r>
          </a:p>
          <a:p>
            <a:r>
              <a:rPr lang="fr-FR" dirty="0"/>
              <a:t>Sélection</a:t>
            </a:r>
          </a:p>
          <a:p>
            <a:r>
              <a:rPr lang="fr-FR" dirty="0"/>
              <a:t>Acteurs: enseignant et/ou élève</a:t>
            </a:r>
          </a:p>
          <a:p>
            <a:r>
              <a:rPr lang="fr-FR" dirty="0"/>
              <a:t>Outils: relatifs ou binaires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5256E53-3A0D-4C4E-9549-818865E44ABD}"/>
              </a:ext>
            </a:extLst>
          </p:cNvPr>
          <p:cNvSpPr txBox="1"/>
          <p:nvPr/>
        </p:nvSpPr>
        <p:spPr>
          <a:xfrm>
            <a:off x="6229166" y="2443203"/>
            <a:ext cx="45660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Aider les élèves à apprendre</a:t>
            </a:r>
          </a:p>
          <a:p>
            <a:r>
              <a:rPr lang="fr-FR" dirty="0"/>
              <a:t>Rend l’élève acteur de ses apprentissages</a:t>
            </a:r>
          </a:p>
          <a:p>
            <a:r>
              <a:rPr lang="fr-FR" dirty="0"/>
              <a:t>Appartient à l’élève</a:t>
            </a:r>
          </a:p>
          <a:p>
            <a:r>
              <a:rPr lang="fr-FR" dirty="0"/>
              <a:t>Analyse des processus d’apprentissage</a:t>
            </a:r>
          </a:p>
          <a:p>
            <a:r>
              <a:rPr lang="fr-FR" dirty="0"/>
              <a:t>Intériorité/Temporalité</a:t>
            </a:r>
          </a:p>
          <a:p>
            <a:r>
              <a:rPr lang="fr-FR" dirty="0"/>
              <a:t>Métacognition</a:t>
            </a:r>
          </a:p>
          <a:p>
            <a:r>
              <a:rPr lang="fr-FR" dirty="0"/>
              <a:t>Acteur: élève</a:t>
            </a:r>
          </a:p>
          <a:p>
            <a:r>
              <a:rPr lang="fr-FR" dirty="0"/>
              <a:t>Outils: Moyens cognitifs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3F1EE30-3269-4E24-9A10-E03FEB511E75}"/>
              </a:ext>
            </a:extLst>
          </p:cNvPr>
          <p:cNvSpPr txBox="1"/>
          <p:nvPr/>
        </p:nvSpPr>
        <p:spPr>
          <a:xfrm>
            <a:off x="2681057" y="5055029"/>
            <a:ext cx="583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Normative et Formative</a:t>
            </a:r>
          </a:p>
        </p:txBody>
      </p:sp>
    </p:spTree>
    <p:extLst>
      <p:ext uri="{BB962C8B-B14F-4D97-AF65-F5344CB8AC3E}">
        <p14:creationId xmlns:p14="http://schemas.microsoft.com/office/powerpoint/2010/main" val="415305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C48B36A-39BB-4899-9DBD-1A3E732BA83C}"/>
              </a:ext>
            </a:extLst>
          </p:cNvPr>
          <p:cNvSpPr txBox="1"/>
          <p:nvPr/>
        </p:nvSpPr>
        <p:spPr>
          <a:xfrm>
            <a:off x="1597981" y="2228294"/>
            <a:ext cx="84515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La norme</a:t>
            </a:r>
          </a:p>
          <a:p>
            <a:pPr algn="ctr"/>
            <a:r>
              <a:rPr lang="fr-FR" sz="2400" dirty="0"/>
              <a:t>Produit visible d’une compétence invisible (résultat)</a:t>
            </a:r>
          </a:p>
          <a:p>
            <a:pPr algn="ctr"/>
            <a:r>
              <a:rPr lang="fr-FR" sz="2400" dirty="0"/>
              <a:t>Difficultés: Traduire et formuler des distinctions</a:t>
            </a:r>
          </a:p>
          <a:p>
            <a:pPr algn="ctr"/>
            <a:r>
              <a:rPr lang="fr-FR" sz="2400" dirty="0"/>
              <a:t>La note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L’effet Pygmalion</a:t>
            </a:r>
          </a:p>
          <a:p>
            <a:pPr algn="ctr"/>
            <a:r>
              <a:rPr lang="fr-FR" sz="2400" dirty="0"/>
              <a:t>Risque principal</a:t>
            </a:r>
          </a:p>
          <a:p>
            <a:pPr algn="ctr"/>
            <a:r>
              <a:rPr lang="fr-FR" sz="2400" dirty="0"/>
              <a:t>Utilité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F6F6D26-5874-491E-8BEB-2EBEBD8C502F}"/>
              </a:ext>
            </a:extLst>
          </p:cNvPr>
          <p:cNvSpPr txBox="1"/>
          <p:nvPr/>
        </p:nvSpPr>
        <p:spPr>
          <a:xfrm>
            <a:off x="2228295" y="1189608"/>
            <a:ext cx="7039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Évaluation Normative</a:t>
            </a:r>
          </a:p>
        </p:txBody>
      </p:sp>
    </p:spTree>
    <p:extLst>
      <p:ext uri="{BB962C8B-B14F-4D97-AF65-F5344CB8AC3E}">
        <p14:creationId xmlns:p14="http://schemas.microsoft.com/office/powerpoint/2010/main" val="1108168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50A784C-F551-4793-BF9D-C44A15DE9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98485" y="1305254"/>
            <a:ext cx="4364736" cy="359054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5C4F4C0-7979-4ADE-8AAF-F0BB23CB8A77}"/>
              </a:ext>
            </a:extLst>
          </p:cNvPr>
          <p:cNvSpPr txBox="1"/>
          <p:nvPr/>
        </p:nvSpPr>
        <p:spPr>
          <a:xfrm>
            <a:off x="1677880" y="5246703"/>
            <a:ext cx="348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Courbe de Gauss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FCF297F-D0BB-4478-B180-3054F0B76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62880" y="1305254"/>
            <a:ext cx="2505075" cy="360045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75A28E9-7E80-41A5-B2B2-EBF583457C7D}"/>
              </a:ext>
            </a:extLst>
          </p:cNvPr>
          <p:cNvSpPr txBox="1"/>
          <p:nvPr/>
        </p:nvSpPr>
        <p:spPr>
          <a:xfrm>
            <a:off x="6995604" y="5335480"/>
            <a:ext cx="272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Pygmalion de GB Shaw</a:t>
            </a:r>
          </a:p>
        </p:txBody>
      </p:sp>
    </p:spTree>
    <p:extLst>
      <p:ext uri="{BB962C8B-B14F-4D97-AF65-F5344CB8AC3E}">
        <p14:creationId xmlns:p14="http://schemas.microsoft.com/office/powerpoint/2010/main" val="1764822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87E3125-B49F-482D-BBD6-7D89AEBFCC54}"/>
              </a:ext>
            </a:extLst>
          </p:cNvPr>
          <p:cNvSpPr txBox="1"/>
          <p:nvPr/>
        </p:nvSpPr>
        <p:spPr>
          <a:xfrm>
            <a:off x="1775534" y="1020932"/>
            <a:ext cx="8735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Évaluation formative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1BEA67E-6D0C-4053-8C72-6B7B51809366}"/>
              </a:ext>
            </a:extLst>
          </p:cNvPr>
          <p:cNvSpPr txBox="1"/>
          <p:nvPr/>
        </p:nvSpPr>
        <p:spPr>
          <a:xfrm>
            <a:off x="1948648" y="1605707"/>
            <a:ext cx="8389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Aider chaque élève à mieux apprendre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70981BC-E349-4209-B3C0-0627335C2B94}"/>
              </a:ext>
            </a:extLst>
          </p:cNvPr>
          <p:cNvSpPr txBox="1"/>
          <p:nvPr/>
        </p:nvSpPr>
        <p:spPr>
          <a:xfrm>
            <a:off x="1562470" y="2350804"/>
            <a:ext cx="9268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Le produit est le résultat d’un processus (dimension temporelle et causale)</a:t>
            </a:r>
          </a:p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Apprendre, qu’est-ce que c’est ?</a:t>
            </a:r>
          </a:p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L’évaluation formative est vue sous l’angle de l’acte d’apprendre : ce n’est pas le résultat qui compte! Mais les moyens </a:t>
            </a:r>
            <a:r>
              <a:rPr lang="fr-FR" sz="2400"/>
              <a:t>d’y arriver…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17887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273FF75-FE6D-4426-9207-76376920BE05}"/>
              </a:ext>
            </a:extLst>
          </p:cNvPr>
          <p:cNvSpPr txBox="1"/>
          <p:nvPr/>
        </p:nvSpPr>
        <p:spPr>
          <a:xfrm>
            <a:off x="2849732" y="932155"/>
            <a:ext cx="6445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Théories de l’apprentissage (Vygotski</a:t>
            </a:r>
            <a:r>
              <a:rPr lang="fr-FR" sz="2800" dirty="0"/>
              <a:t>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E37A2E3-8C17-49AE-8856-2184BE92D6C3}"/>
              </a:ext>
            </a:extLst>
          </p:cNvPr>
          <p:cNvSpPr txBox="1"/>
          <p:nvPr/>
        </p:nvSpPr>
        <p:spPr>
          <a:xfrm>
            <a:off x="2863049" y="2671947"/>
            <a:ext cx="62853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L’apprentissage suit le développement cognitif</a:t>
            </a:r>
          </a:p>
          <a:p>
            <a:endParaRPr lang="fr-FR" sz="2400" dirty="0"/>
          </a:p>
          <a:p>
            <a:r>
              <a:rPr lang="fr-FR" sz="2400" dirty="0"/>
              <a:t>L’apprentissage est le développement cognitif</a:t>
            </a:r>
          </a:p>
          <a:p>
            <a:endParaRPr lang="fr-FR" sz="2400" dirty="0"/>
          </a:p>
          <a:p>
            <a:r>
              <a:rPr lang="fr-FR" sz="2400" dirty="0"/>
              <a:t>L’apprentissage précède le développement cognitif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D25829E-87B6-4B6D-9816-7B926B8CA1B7}"/>
              </a:ext>
            </a:extLst>
          </p:cNvPr>
          <p:cNvSpPr txBox="1"/>
          <p:nvPr/>
        </p:nvSpPr>
        <p:spPr>
          <a:xfrm>
            <a:off x="9001957" y="2210540"/>
            <a:ext cx="2139519" cy="2681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3416DDD-251F-4D71-A7D3-F0153D764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920" y="1792826"/>
            <a:ext cx="1846556" cy="175824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1294C1B-3FAF-4140-82EA-8FC278019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93" y="3551068"/>
            <a:ext cx="1571790" cy="196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70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E2D0D60-4D9C-4695-A7AA-D4AA14E5712A}"/>
              </a:ext>
            </a:extLst>
          </p:cNvPr>
          <p:cNvSpPr txBox="1"/>
          <p:nvPr/>
        </p:nvSpPr>
        <p:spPr>
          <a:xfrm>
            <a:off x="2246050" y="976544"/>
            <a:ext cx="744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Apprendre: la Métaphore de l’iceberg</a:t>
            </a:r>
          </a:p>
        </p:txBody>
      </p:sp>
      <p:sp>
        <p:nvSpPr>
          <p:cNvPr id="10" name="Zone de texte 4">
            <a:extLst>
              <a:ext uri="{FF2B5EF4-FFF2-40B4-BE49-F238E27FC236}">
                <a16:creationId xmlns:a16="http://schemas.microsoft.com/office/drawing/2014/main" id="{88454D13-69BF-4CBB-808F-644225D838C4}"/>
              </a:ext>
            </a:extLst>
          </p:cNvPr>
          <p:cNvSpPr txBox="1"/>
          <p:nvPr/>
        </p:nvSpPr>
        <p:spPr>
          <a:xfrm>
            <a:off x="1198486" y="1837678"/>
            <a:ext cx="4598632" cy="108200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Objets de l’évaluation normative : marques de surface de la réussite : produits, traduction de compétences mesurés à l’aide de critères d’évaluation.</a:t>
            </a:r>
          </a:p>
        </p:txBody>
      </p:sp>
      <p:sp>
        <p:nvSpPr>
          <p:cNvPr id="11" name="Zone de texte 5">
            <a:extLst>
              <a:ext uri="{FF2B5EF4-FFF2-40B4-BE49-F238E27FC236}">
                <a16:creationId xmlns:a16="http://schemas.microsoft.com/office/drawing/2014/main" id="{CDA96F0B-191C-4C1E-9B0E-09C0F8AC7324}"/>
              </a:ext>
            </a:extLst>
          </p:cNvPr>
          <p:cNvSpPr txBox="1"/>
          <p:nvPr/>
        </p:nvSpPr>
        <p:spPr>
          <a:xfrm>
            <a:off x="1198486" y="3666478"/>
            <a:ext cx="4598632" cy="101094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Objets de l’évaluation formative : processus et outils cognitifs nécessaires pour qu’émergent les produits.</a:t>
            </a:r>
          </a:p>
        </p:txBody>
      </p:sp>
      <p:sp>
        <p:nvSpPr>
          <p:cNvPr id="12" name="Zone de texte 6">
            <a:extLst>
              <a:ext uri="{FF2B5EF4-FFF2-40B4-BE49-F238E27FC236}">
                <a16:creationId xmlns:a16="http://schemas.microsoft.com/office/drawing/2014/main" id="{9238416B-B558-43C0-8AAB-83242D4235CD}"/>
              </a:ext>
            </a:extLst>
          </p:cNvPr>
          <p:cNvSpPr txBox="1"/>
          <p:nvPr/>
        </p:nvSpPr>
        <p:spPr>
          <a:xfrm>
            <a:off x="6247124" y="2102431"/>
            <a:ext cx="1229372" cy="45433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Emergée</a:t>
            </a:r>
          </a:p>
        </p:txBody>
      </p:sp>
      <p:sp>
        <p:nvSpPr>
          <p:cNvPr id="13" name="Zone de texte 7">
            <a:extLst>
              <a:ext uri="{FF2B5EF4-FFF2-40B4-BE49-F238E27FC236}">
                <a16:creationId xmlns:a16="http://schemas.microsoft.com/office/drawing/2014/main" id="{01C30C28-3145-4D89-BD5C-1E6D6B984CF0}"/>
              </a:ext>
            </a:extLst>
          </p:cNvPr>
          <p:cNvSpPr txBox="1"/>
          <p:nvPr/>
        </p:nvSpPr>
        <p:spPr>
          <a:xfrm>
            <a:off x="6247124" y="4034904"/>
            <a:ext cx="1307773" cy="45433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Immergée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F946DA-8526-47F1-85A4-8F5D642BBCA3}"/>
              </a:ext>
            </a:extLst>
          </p:cNvPr>
          <p:cNvSpPr/>
          <p:nvPr/>
        </p:nvSpPr>
        <p:spPr>
          <a:xfrm>
            <a:off x="8096435" y="2675192"/>
            <a:ext cx="1953494" cy="27668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FBD104-E815-42D1-A663-4AA6CD7E599B}"/>
              </a:ext>
            </a:extLst>
          </p:cNvPr>
          <p:cNvSpPr/>
          <p:nvPr/>
        </p:nvSpPr>
        <p:spPr>
          <a:xfrm>
            <a:off x="8096435" y="1621861"/>
            <a:ext cx="1953494" cy="10820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9" name="Zone de texte 22">
            <a:extLst>
              <a:ext uri="{FF2B5EF4-FFF2-40B4-BE49-F238E27FC236}">
                <a16:creationId xmlns:a16="http://schemas.microsoft.com/office/drawing/2014/main" id="{ED4AC47D-3CDD-49B9-91F1-827CDAEFE901}"/>
              </a:ext>
            </a:extLst>
          </p:cNvPr>
          <p:cNvSpPr txBox="1"/>
          <p:nvPr/>
        </p:nvSpPr>
        <p:spPr>
          <a:xfrm>
            <a:off x="8496631" y="1835939"/>
            <a:ext cx="1153099" cy="454337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Niveau 1</a:t>
            </a:r>
          </a:p>
        </p:txBody>
      </p:sp>
      <p:sp>
        <p:nvSpPr>
          <p:cNvPr id="21" name="Zone de texte 22">
            <a:extLst>
              <a:ext uri="{FF2B5EF4-FFF2-40B4-BE49-F238E27FC236}">
                <a16:creationId xmlns:a16="http://schemas.microsoft.com/office/drawing/2014/main" id="{11F5EAFB-F4AC-4B9A-9C18-1A0C4FCB0A28}"/>
              </a:ext>
            </a:extLst>
          </p:cNvPr>
          <p:cNvSpPr txBox="1"/>
          <p:nvPr/>
        </p:nvSpPr>
        <p:spPr>
          <a:xfrm>
            <a:off x="8496632" y="3057051"/>
            <a:ext cx="1153099" cy="454337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Niveau 2</a:t>
            </a:r>
          </a:p>
        </p:txBody>
      </p:sp>
      <p:sp>
        <p:nvSpPr>
          <p:cNvPr id="22" name="Zone de texte 22">
            <a:extLst>
              <a:ext uri="{FF2B5EF4-FFF2-40B4-BE49-F238E27FC236}">
                <a16:creationId xmlns:a16="http://schemas.microsoft.com/office/drawing/2014/main" id="{6768B863-50A5-4323-9C29-037078ACEC36}"/>
              </a:ext>
            </a:extLst>
          </p:cNvPr>
          <p:cNvSpPr txBox="1"/>
          <p:nvPr/>
        </p:nvSpPr>
        <p:spPr>
          <a:xfrm>
            <a:off x="8496631" y="3807736"/>
            <a:ext cx="1153099" cy="454337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Niveau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Zone de texte 22">
            <a:extLst>
              <a:ext uri="{FF2B5EF4-FFF2-40B4-BE49-F238E27FC236}">
                <a16:creationId xmlns:a16="http://schemas.microsoft.com/office/drawing/2014/main" id="{1DAFF110-AF47-4766-B0AD-C02FED356BC1}"/>
              </a:ext>
            </a:extLst>
          </p:cNvPr>
          <p:cNvSpPr txBox="1"/>
          <p:nvPr/>
        </p:nvSpPr>
        <p:spPr>
          <a:xfrm>
            <a:off x="8496631" y="4598248"/>
            <a:ext cx="1153099" cy="454337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1793513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EB2F30E-FBAF-4F10-BC49-343BDBEE2E00}"/>
              </a:ext>
            </a:extLst>
          </p:cNvPr>
          <p:cNvSpPr txBox="1"/>
          <p:nvPr/>
        </p:nvSpPr>
        <p:spPr>
          <a:xfrm>
            <a:off x="1084781" y="1025148"/>
            <a:ext cx="204917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Niveau 2: </a:t>
            </a:r>
            <a:r>
              <a:rPr lang="fr-FR" dirty="0"/>
              <a:t>		</a:t>
            </a:r>
          </a:p>
          <a:p>
            <a:r>
              <a:rPr lang="fr-FR" sz="2400" b="1" dirty="0">
                <a:solidFill>
                  <a:srgbClr val="00B050"/>
                </a:solidFill>
              </a:rPr>
              <a:t>connaissances relationnelles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et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sz="2400" b="1" dirty="0">
                <a:solidFill>
                  <a:srgbClr val="00B050"/>
                </a:solidFill>
              </a:rPr>
              <a:t>procédurales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82B6337-735F-4543-BB8B-AF5FC25C8F9C}"/>
              </a:ext>
            </a:extLst>
          </p:cNvPr>
          <p:cNvSpPr txBox="1"/>
          <p:nvPr/>
        </p:nvSpPr>
        <p:spPr>
          <a:xfrm>
            <a:off x="3400148" y="852256"/>
            <a:ext cx="75134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				    </a:t>
            </a:r>
            <a:r>
              <a:rPr lang="fr-FR" sz="2000" b="1" dirty="0"/>
              <a:t>Concepts Mémorisés</a:t>
            </a:r>
            <a:r>
              <a:rPr lang="fr-FR" dirty="0"/>
              <a:t>:</a:t>
            </a:r>
          </a:p>
          <a:p>
            <a:r>
              <a:rPr lang="fr-FR" b="1" dirty="0"/>
              <a:t>Forme abstraite </a:t>
            </a:r>
            <a:r>
              <a:rPr lang="fr-FR" dirty="0"/>
              <a:t>(attributs)			 </a:t>
            </a:r>
            <a:r>
              <a:rPr lang="fr-FR" b="1" dirty="0"/>
              <a:t>Forme prototypique </a:t>
            </a:r>
            <a:r>
              <a:rPr lang="fr-FR" dirty="0"/>
              <a:t>(image, exemple)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D49964B-6E96-4566-9916-0F0830776C19}"/>
              </a:ext>
            </a:extLst>
          </p:cNvPr>
          <p:cNvSpPr txBox="1"/>
          <p:nvPr/>
        </p:nvSpPr>
        <p:spPr>
          <a:xfrm>
            <a:off x="3187084" y="1630958"/>
            <a:ext cx="332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1- fruit              fruit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BFC09F6-0161-4CC8-B5DA-6D18CC611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 flipV="1">
            <a:off x="4254439" y="1609288"/>
            <a:ext cx="328474" cy="32847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E0BFA67-4B47-4A41-9A49-7E8D3E1775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37203" y="1498587"/>
            <a:ext cx="838200" cy="56007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C5636B4-3ED3-4FB9-8831-1767199E4657}"/>
              </a:ext>
            </a:extLst>
          </p:cNvPr>
          <p:cNvSpPr txBox="1"/>
          <p:nvPr/>
        </p:nvSpPr>
        <p:spPr>
          <a:xfrm>
            <a:off x="3187084" y="2203708"/>
            <a:ext cx="332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2-			fruits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F036F46F-B1F1-4B97-8315-FC852737EE7B}"/>
              </a:ext>
            </a:extLst>
          </p:cNvPr>
          <p:cNvCxnSpPr>
            <a:cxnSpLocks/>
          </p:cNvCxnSpPr>
          <p:nvPr/>
        </p:nvCxnSpPr>
        <p:spPr>
          <a:xfrm>
            <a:off x="3932808" y="1837678"/>
            <a:ext cx="3216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5ADF73F7-46CB-4AFC-9452-A82ADDB8AD8C}"/>
              </a:ext>
            </a:extLst>
          </p:cNvPr>
          <p:cNvCxnSpPr>
            <a:cxnSpLocks/>
          </p:cNvCxnSpPr>
          <p:nvPr/>
        </p:nvCxnSpPr>
        <p:spPr>
          <a:xfrm>
            <a:off x="5115572" y="1856913"/>
            <a:ext cx="3216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6E5AD9BB-2C79-4E8A-A224-884793B89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 flipV="1">
            <a:off x="3604334" y="2224137"/>
            <a:ext cx="328474" cy="32847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75FA606-8F77-42B3-9146-21D95E1043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21913" y="2080327"/>
            <a:ext cx="838200" cy="560070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F3166292-E771-48CE-ABC6-E325930033A6}"/>
              </a:ext>
            </a:extLst>
          </p:cNvPr>
          <p:cNvCxnSpPr>
            <a:cxnSpLocks/>
          </p:cNvCxnSpPr>
          <p:nvPr/>
        </p:nvCxnSpPr>
        <p:spPr>
          <a:xfrm>
            <a:off x="5115572" y="2412696"/>
            <a:ext cx="3216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747EC5E-234C-4389-9CA6-D2BEDB593B50}"/>
              </a:ext>
            </a:extLst>
          </p:cNvPr>
          <p:cNvCxnSpPr>
            <a:cxnSpLocks/>
          </p:cNvCxnSpPr>
          <p:nvPr/>
        </p:nvCxnSpPr>
        <p:spPr>
          <a:xfrm flipH="1">
            <a:off x="4012707" y="2415656"/>
            <a:ext cx="4059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0862C276-5604-41E8-B8D8-9337B363C0F4}"/>
              </a:ext>
            </a:extLst>
          </p:cNvPr>
          <p:cNvSpPr txBox="1"/>
          <p:nvPr/>
        </p:nvSpPr>
        <p:spPr>
          <a:xfrm>
            <a:off x="3187084" y="2672664"/>
            <a:ext cx="31730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3- 		     Fruits</a:t>
            </a:r>
          </a:p>
          <a:p>
            <a:r>
              <a:rPr lang="fr-FR" dirty="0"/>
              <a:t>À pépins			      à noyaux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76D5E25-D2EB-422D-A7D3-B076F7B1E1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229202" y="3299515"/>
            <a:ext cx="986489" cy="65798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E0FC47A-1FA1-475F-9C64-0D3D91B70B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276387" y="3299515"/>
            <a:ext cx="956802" cy="495433"/>
          </a:xfrm>
          <a:prstGeom prst="rect">
            <a:avLst/>
          </a:prstGeom>
        </p:spPr>
      </p:pic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EF7D7AC8-9F50-4997-A940-92FD7C5DF757}"/>
              </a:ext>
            </a:extLst>
          </p:cNvPr>
          <p:cNvCxnSpPr>
            <a:cxnSpLocks/>
          </p:cNvCxnSpPr>
          <p:nvPr/>
        </p:nvCxnSpPr>
        <p:spPr>
          <a:xfrm flipH="1">
            <a:off x="4083729" y="2910449"/>
            <a:ext cx="328474" cy="108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E2EB5773-D737-47A7-8933-6DA3C45B9BF5}"/>
              </a:ext>
            </a:extLst>
          </p:cNvPr>
          <p:cNvCxnSpPr>
            <a:cxnSpLocks/>
          </p:cNvCxnSpPr>
          <p:nvPr/>
        </p:nvCxnSpPr>
        <p:spPr>
          <a:xfrm>
            <a:off x="5115572" y="2896375"/>
            <a:ext cx="321631" cy="143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27CC665B-956F-47DD-9B44-47A6169FF21F}"/>
              </a:ext>
            </a:extLst>
          </p:cNvPr>
          <p:cNvSpPr txBox="1"/>
          <p:nvPr/>
        </p:nvSpPr>
        <p:spPr>
          <a:xfrm>
            <a:off x="7146524" y="1630958"/>
            <a:ext cx="3870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Oiseau ?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B20B936F-97D8-436A-9820-A90A892826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7538081" y="2297878"/>
            <a:ext cx="1209235" cy="809306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EB168FC9-F77A-43E0-A75D-B8FD28BDC6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9281234" y="2202863"/>
            <a:ext cx="1313007" cy="875338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AFBB8B4D-6A4C-4B13-B08B-96713A8670F5}"/>
              </a:ext>
            </a:extLst>
          </p:cNvPr>
          <p:cNvSpPr txBox="1"/>
          <p:nvPr/>
        </p:nvSpPr>
        <p:spPr>
          <a:xfrm>
            <a:off x="3187084" y="4287579"/>
            <a:ext cx="7592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Schémas d’action</a:t>
            </a:r>
            <a:r>
              <a:rPr lang="fr-FR" dirty="0"/>
              <a:t>: ex: conduire une voiture, rédiger un texte sur ordinateur…</a:t>
            </a:r>
          </a:p>
          <a:p>
            <a:r>
              <a:rPr lang="fr-FR" dirty="0"/>
              <a:t>Consigne: « Trace un triangle isocèle » 	Tracer ?		Triangle ? 	Isocèle?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21DBAD3-A6C4-4C04-A778-41A232876D3E}"/>
              </a:ext>
            </a:extLst>
          </p:cNvPr>
          <p:cNvSpPr txBox="1"/>
          <p:nvPr/>
        </p:nvSpPr>
        <p:spPr>
          <a:xfrm>
            <a:off x="1162975" y="5095783"/>
            <a:ext cx="10111666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Caractéristiques: automatisées et non transférables  </a:t>
            </a:r>
          </a:p>
        </p:txBody>
      </p:sp>
    </p:spTree>
    <p:extLst>
      <p:ext uri="{BB962C8B-B14F-4D97-AF65-F5344CB8AC3E}">
        <p14:creationId xmlns:p14="http://schemas.microsoft.com/office/powerpoint/2010/main" val="652872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7CEF5D6-8821-4316-9D0B-2B2DAE15B147}"/>
              </a:ext>
            </a:extLst>
          </p:cNvPr>
          <p:cNvSpPr txBox="1"/>
          <p:nvPr/>
        </p:nvSpPr>
        <p:spPr>
          <a:xfrm>
            <a:off x="1378997" y="958449"/>
            <a:ext cx="159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NIVEAU 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11081A3-E053-48CC-BB3C-B231BBCA70A9}"/>
              </a:ext>
            </a:extLst>
          </p:cNvPr>
          <p:cNvSpPr txBox="1"/>
          <p:nvPr/>
        </p:nvSpPr>
        <p:spPr>
          <a:xfrm>
            <a:off x="4083729" y="958449"/>
            <a:ext cx="6729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DES OUTILS POUR RAISONNER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5FE6A6D-CF8D-45EA-940A-9AB143256007}"/>
              </a:ext>
            </a:extLst>
          </p:cNvPr>
          <p:cNvSpPr txBox="1"/>
          <p:nvPr/>
        </p:nvSpPr>
        <p:spPr>
          <a:xfrm>
            <a:off x="1378998" y="1873188"/>
            <a:ext cx="3009530" cy="286232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L’induction</a:t>
            </a:r>
          </a:p>
          <a:p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La déduction</a:t>
            </a:r>
          </a:p>
          <a:p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La planification</a:t>
            </a:r>
          </a:p>
          <a:p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L’analogie: </a:t>
            </a:r>
          </a:p>
          <a:p>
            <a:r>
              <a:rPr lang="fr-FR" sz="2000" dirty="0"/>
              <a:t>- à partir d’un effet</a:t>
            </a:r>
          </a:p>
          <a:p>
            <a:r>
              <a:rPr lang="fr-FR" sz="2000" dirty="0"/>
              <a:t>- à partir d’un moyen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5E9566C-CB61-44C0-A763-EE1E92CEA0C6}"/>
              </a:ext>
            </a:extLst>
          </p:cNvPr>
          <p:cNvSpPr txBox="1"/>
          <p:nvPr/>
        </p:nvSpPr>
        <p:spPr>
          <a:xfrm>
            <a:off x="5042517" y="1873188"/>
            <a:ext cx="575273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000" dirty="0"/>
              <a:t>Du particulier au général (des exemples à la règle)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E5C0E05-1B31-430B-96D8-587FF9965BEE}"/>
              </a:ext>
            </a:extLst>
          </p:cNvPr>
          <p:cNvSpPr txBox="1"/>
          <p:nvPr/>
        </p:nvSpPr>
        <p:spPr>
          <a:xfrm>
            <a:off x="5042517" y="2432482"/>
            <a:ext cx="6152225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2000" dirty="0"/>
              <a:t>Du général au particulier (de la règle générale aux exemples)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BA79A7C-D52B-4FD2-9562-F28C122BB0E9}"/>
              </a:ext>
            </a:extLst>
          </p:cNvPr>
          <p:cNvSpPr txBox="1"/>
          <p:nvPr/>
        </p:nvSpPr>
        <p:spPr>
          <a:xfrm>
            <a:off x="5060272" y="3068105"/>
            <a:ext cx="535323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/>
              <a:t>Identifier le but, imaginer les étapes, rechercher les moyens, prévoir les aléas, recombiner l’ensemble.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02BE0A6-7BED-4BE8-81DE-70D7142DAFA1}"/>
              </a:ext>
            </a:extLst>
          </p:cNvPr>
          <p:cNvSpPr txBox="1"/>
          <p:nvPr/>
        </p:nvSpPr>
        <p:spPr>
          <a:xfrm>
            <a:off x="5060272" y="4025409"/>
            <a:ext cx="5477522" cy="70788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fr-FR" sz="2000" dirty="0"/>
              <a:t>Procède par essais-erreurs (sans anticipation préalable du but).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36D98B0-0201-4551-A867-F8D10F3FE66B}"/>
              </a:ext>
            </a:extLst>
          </p:cNvPr>
          <p:cNvSpPr txBox="1"/>
          <p:nvPr/>
        </p:nvSpPr>
        <p:spPr>
          <a:xfrm>
            <a:off x="1677881" y="5229077"/>
            <a:ext cx="8735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Permettent de gérer les connaissances de niveau 2 (métacognition du niveau 2)</a:t>
            </a:r>
          </a:p>
        </p:txBody>
      </p:sp>
    </p:spTree>
    <p:extLst>
      <p:ext uri="{BB962C8B-B14F-4D97-AF65-F5344CB8AC3E}">
        <p14:creationId xmlns:p14="http://schemas.microsoft.com/office/powerpoint/2010/main" val="13165372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796</TotalTime>
  <Words>534</Words>
  <Application>Microsoft Office PowerPoint</Application>
  <PresentationFormat>Grand écran</PresentationFormat>
  <Paragraphs>129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Book Antiqua</vt:lpstr>
      <vt:lpstr>Calibri</vt:lpstr>
      <vt:lpstr>Garamond</vt:lpstr>
      <vt:lpstr>Times New Roman</vt:lpstr>
      <vt:lpstr>Organique</vt:lpstr>
      <vt:lpstr>Évaluation normative Évaluation formative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Évaluation normative Évaluation formative</dc:title>
  <dc:creator>Vincent Bordeneuve</dc:creator>
  <cp:lastModifiedBy>Vincent Bordeneuve</cp:lastModifiedBy>
  <cp:revision>98</cp:revision>
  <dcterms:created xsi:type="dcterms:W3CDTF">2018-01-08T12:13:01Z</dcterms:created>
  <dcterms:modified xsi:type="dcterms:W3CDTF">2018-01-29T20:11:01Z</dcterms:modified>
</cp:coreProperties>
</file>