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2314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AAF0-1AAD-42B1-8631-23E155C599A1}" type="datetimeFigureOut">
              <a:rPr lang="fr-FR" smtClean="0"/>
              <a:pPr/>
              <a:t>29/01/2018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3F5E-7924-4662-9790-2FBD69E0073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AAF0-1AAD-42B1-8631-23E155C599A1}" type="datetimeFigureOut">
              <a:rPr lang="fr-FR" smtClean="0"/>
              <a:pPr/>
              <a:t>29/01/2018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3F5E-7924-4662-9790-2FBD69E007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AAF0-1AAD-42B1-8631-23E155C599A1}" type="datetimeFigureOut">
              <a:rPr lang="fr-FR" smtClean="0"/>
              <a:pPr/>
              <a:t>29/01/2018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3F5E-7924-4662-9790-2FBD69E007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AAF0-1AAD-42B1-8631-23E155C599A1}" type="datetimeFigureOut">
              <a:rPr lang="fr-FR" smtClean="0"/>
              <a:pPr/>
              <a:t>29/01/2018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3F5E-7924-4662-9790-2FBD69E007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AAF0-1AAD-42B1-8631-23E155C599A1}" type="datetimeFigureOut">
              <a:rPr lang="fr-FR" smtClean="0"/>
              <a:pPr/>
              <a:t>29/01/2018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3F5E-7924-4662-9790-2FBD69E0073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AAF0-1AAD-42B1-8631-23E155C599A1}" type="datetimeFigureOut">
              <a:rPr lang="fr-FR" smtClean="0"/>
              <a:pPr/>
              <a:t>29/01/2018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3F5E-7924-4662-9790-2FBD69E007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AAF0-1AAD-42B1-8631-23E155C599A1}" type="datetimeFigureOut">
              <a:rPr lang="fr-FR" smtClean="0"/>
              <a:pPr/>
              <a:t>29/01/2018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3F5E-7924-4662-9790-2FBD69E007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AAF0-1AAD-42B1-8631-23E155C599A1}" type="datetimeFigureOut">
              <a:rPr lang="fr-FR" smtClean="0"/>
              <a:pPr/>
              <a:t>29/01/2018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3F5E-7924-4662-9790-2FBD69E007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AAF0-1AAD-42B1-8631-23E155C599A1}" type="datetimeFigureOut">
              <a:rPr lang="fr-FR" smtClean="0"/>
              <a:pPr/>
              <a:t>29/01/2018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3F5E-7924-4662-9790-2FBD69E0073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AAF0-1AAD-42B1-8631-23E155C599A1}" type="datetimeFigureOut">
              <a:rPr lang="fr-FR" smtClean="0"/>
              <a:pPr/>
              <a:t>29/01/2018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3F5E-7924-4662-9790-2FBD69E007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AAF0-1AAD-42B1-8631-23E155C599A1}" type="datetimeFigureOut">
              <a:rPr lang="fr-FR" smtClean="0"/>
              <a:pPr/>
              <a:t>29/01/2018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3F5E-7924-4662-9790-2FBD69E0073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482AAF0-1AAD-42B1-8631-23E155C599A1}" type="datetimeFigureOut">
              <a:rPr lang="fr-FR" smtClean="0"/>
              <a:pPr/>
              <a:t>29/01/2018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CD93F5E-7924-4662-9790-2FBD69E0073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5400" b="1" dirty="0"/>
              <a:t>Evaluer par compétence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728" y="2000240"/>
            <a:ext cx="7406640" cy="1752600"/>
          </a:xfrm>
        </p:spPr>
        <p:txBody>
          <a:bodyPr/>
          <a:lstStyle/>
          <a:p>
            <a:r>
              <a:rPr lang="fr-FR" i="1" dirty="0"/>
              <a:t>Ce n’est pas si compliqué que ça…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928934"/>
            <a:ext cx="3286128" cy="2891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000100" y="214290"/>
            <a:ext cx="8143900" cy="66437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600" b="1" dirty="0">
                <a:solidFill>
                  <a:srgbClr val="5723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Composition de l’évaluation</a:t>
            </a:r>
          </a:p>
          <a:p>
            <a:pPr>
              <a:buNone/>
            </a:pP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None/>
            </a:pPr>
            <a:r>
              <a:rPr lang="fr-FR" sz="2800" b="1" dirty="0">
                <a:latin typeface="+mj-lt"/>
              </a:rPr>
              <a:t>Une situation-problème</a:t>
            </a:r>
            <a:r>
              <a:rPr lang="fr-FR" sz="2800" dirty="0">
                <a:latin typeface="+mj-lt"/>
              </a:rPr>
              <a:t>, contenant des données initiales (contexte par exemple), et organisée autour d’un obstacle à franchir </a:t>
            </a:r>
            <a:r>
              <a:rPr lang="fr-FR" sz="2800" dirty="0">
                <a:latin typeface="+mj-lt"/>
                <a:sym typeface="Wingdings"/>
              </a:rPr>
              <a:t> défi</a:t>
            </a:r>
          </a:p>
          <a:p>
            <a:pPr>
              <a:buNone/>
            </a:pPr>
            <a:endParaRPr lang="fr-FR" sz="2800" b="1" dirty="0">
              <a:latin typeface="+mj-lt"/>
              <a:sym typeface="Wingdings"/>
            </a:endParaRPr>
          </a:p>
          <a:p>
            <a:pPr>
              <a:buNone/>
            </a:pPr>
            <a:r>
              <a:rPr lang="fr-FR" sz="2800" b="1" dirty="0">
                <a:latin typeface="+mj-lt"/>
                <a:sym typeface="Wingdings"/>
              </a:rPr>
              <a:t>Une tâche finale à produire</a:t>
            </a:r>
            <a:r>
              <a:rPr lang="fr-FR" sz="2800" dirty="0">
                <a:latin typeface="+mj-lt"/>
                <a:sym typeface="Wingdings"/>
              </a:rPr>
              <a:t>, énoncée par des consignes précises qui précisent la nature de la production et ses caractéristiques.</a:t>
            </a:r>
          </a:p>
          <a:p>
            <a:pPr>
              <a:buNone/>
            </a:pPr>
            <a:endParaRPr lang="fr-FR" sz="2800" b="1" dirty="0">
              <a:latin typeface="+mj-lt"/>
              <a:sym typeface="Wingdings"/>
            </a:endParaRPr>
          </a:p>
          <a:p>
            <a:pPr>
              <a:buNone/>
            </a:pPr>
            <a:r>
              <a:rPr lang="fr-FR" sz="2800" b="1" dirty="0">
                <a:latin typeface="+mj-lt"/>
                <a:sym typeface="Wingdings"/>
              </a:rPr>
              <a:t>La grille d’évaluation (d’observation, d’appréciation)</a:t>
            </a:r>
            <a:endParaRPr lang="fr-FR" sz="2800" b="1" dirty="0">
              <a:latin typeface="+mj-lt"/>
            </a:endParaRPr>
          </a:p>
          <a:p>
            <a:pPr>
              <a:buNone/>
            </a:pPr>
            <a:endParaRPr lang="fr-FR" sz="3600" b="1" dirty="0">
              <a:latin typeface="+mj-lt"/>
            </a:endParaRPr>
          </a:p>
        </p:txBody>
      </p:sp>
      <p:pic>
        <p:nvPicPr>
          <p:cNvPr id="2050" name="Picture 2" descr="C:\Users\Laly\Documents\Enseignement\Icônes\Ingrédien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0"/>
            <a:ext cx="1404936" cy="1404936"/>
          </a:xfrm>
          <a:prstGeom prst="rect">
            <a:avLst/>
          </a:prstGeom>
          <a:noFill/>
        </p:spPr>
      </p:pic>
      <p:pic>
        <p:nvPicPr>
          <p:cNvPr id="9" name="Picture 3" descr="C:\Users\Laly\Documents\Enseignement\Icônes\Exemp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53759">
            <a:off x="6276028" y="2642178"/>
            <a:ext cx="1382973" cy="7126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Laly\Documents\Enseignement\Icônes\p'tit coup de pouc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28604"/>
            <a:ext cx="2428892" cy="1036462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3428992" y="357166"/>
            <a:ext cx="57150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5723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 évaluation qui peut être différenciée / accompagnée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000100" y="1643050"/>
            <a:ext cx="81439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Si certaines évaluations sommatives mérites d'être communes à tous les élèves, on peut s'autoriser à adapter les contenus de certaines aux besoins différents des élèves.</a:t>
            </a:r>
          </a:p>
          <a:p>
            <a:endParaRPr lang="fr-FR" sz="2400" b="1" dirty="0">
              <a:sym typeface="Wingdings"/>
            </a:endParaRPr>
          </a:p>
          <a:p>
            <a:pPr>
              <a:buFont typeface="Wingdings" pitchFamily="2" charset="2"/>
              <a:buChar char="Ö"/>
            </a:pPr>
            <a:r>
              <a:rPr lang="fr-FR" sz="2400" b="1" u="sng" dirty="0"/>
              <a:t> Différencier </a:t>
            </a:r>
            <a:r>
              <a:rPr lang="fr-FR" sz="2400" dirty="0"/>
              <a:t>par du « </a:t>
            </a:r>
            <a:r>
              <a:rPr lang="fr-FR" sz="2400" b="1" u="sng" dirty="0"/>
              <a:t>sur mesure</a:t>
            </a:r>
            <a:r>
              <a:rPr lang="fr-FR" sz="2400" dirty="0"/>
              <a:t> » pour les </a:t>
            </a:r>
            <a:r>
              <a:rPr lang="fr-FR" sz="2400" b="1" dirty="0"/>
              <a:t>élèves en difficulté, mais aussi pour les élèves « à l’aise »</a:t>
            </a:r>
            <a:r>
              <a:rPr lang="fr-FR" sz="2400" dirty="0"/>
              <a:t> </a:t>
            </a:r>
          </a:p>
          <a:p>
            <a:pPr>
              <a:buFont typeface="Wingdings" pitchFamily="2" charset="2"/>
              <a:buChar char="Ö"/>
            </a:pPr>
            <a:endParaRPr lang="fr-FR" sz="2400" dirty="0"/>
          </a:p>
          <a:p>
            <a:pPr lvl="0"/>
            <a:r>
              <a:rPr lang="fr-FR" sz="2400" dirty="0"/>
              <a:t> </a:t>
            </a:r>
            <a:r>
              <a:rPr lang="fr-FR" sz="2400" dirty="0">
                <a:sym typeface="Wingdings"/>
              </a:rPr>
              <a:t> </a:t>
            </a:r>
            <a:r>
              <a:rPr lang="fr-FR" sz="2400" b="1" u="sng" dirty="0"/>
              <a:t>Accompagner</a:t>
            </a:r>
            <a:r>
              <a:rPr lang="fr-FR" sz="2400" dirty="0"/>
              <a:t> par des « </a:t>
            </a:r>
            <a:r>
              <a:rPr lang="fr-FR" sz="2400" b="1" u="sng" dirty="0"/>
              <a:t>coups de pouce</a:t>
            </a:r>
            <a:r>
              <a:rPr lang="fr-FR" sz="2400" dirty="0"/>
              <a:t> » à la demande pendant l’évaluation (indice, reformulation, vérification d’une étape intermédiaire…) pour que l’élève surmonte une difficulté qui l’empêcherait de mener à terme sa tâche; utilisation de « </a:t>
            </a:r>
            <a:r>
              <a:rPr lang="fr-FR" sz="2400" b="1" dirty="0"/>
              <a:t>cahier ressources</a:t>
            </a:r>
            <a:r>
              <a:rPr lang="fr-FR" sz="2400" dirty="0"/>
              <a:t> » (définitions, fiches méthodes …)</a:t>
            </a:r>
          </a:p>
          <a:p>
            <a:pPr>
              <a:buFont typeface="Wingdings" pitchFamily="2" charset="2"/>
              <a:buChar char="Ö"/>
            </a:pPr>
            <a:endParaRPr lang="fr-FR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8143900" cy="1143000"/>
          </a:xfrm>
        </p:spPr>
        <p:txBody>
          <a:bodyPr>
            <a:noAutofit/>
          </a:bodyPr>
          <a:lstStyle/>
          <a:p>
            <a:r>
              <a:rPr lang="fr-FR" sz="3700" b="1" dirty="0"/>
              <a:t>Grille d’évaluation (ou d’observation, appréciation)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00100" y="1643050"/>
            <a:ext cx="8143900" cy="4910158"/>
          </a:xfrm>
        </p:spPr>
        <p:txBody>
          <a:bodyPr>
            <a:normAutofit/>
          </a:bodyPr>
          <a:lstStyle/>
          <a:p>
            <a:pPr>
              <a:buFont typeface="Wingdings"/>
              <a:buChar char="ð"/>
            </a:pPr>
            <a:r>
              <a:rPr lang="fr-FR" sz="2800" dirty="0">
                <a:latin typeface="+mj-lt"/>
                <a:sym typeface="Wingdings"/>
              </a:rPr>
              <a:t>Eléments qui apparaissent sur la grille associée à l’évaluation et donc connus par l’élève.</a:t>
            </a:r>
            <a:endParaRPr lang="fr-FR" sz="2800" b="1" dirty="0">
              <a:latin typeface="+mj-lt"/>
            </a:endParaRPr>
          </a:p>
          <a:p>
            <a:pPr algn="ctr">
              <a:buNone/>
            </a:pP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 ou les compétence(s) visée(s)</a:t>
            </a:r>
          </a:p>
          <a:p>
            <a:pPr algn="ctr">
              <a:buNone/>
            </a:pP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Les degrés de maîtrise (ou codes couleur)</a:t>
            </a:r>
          </a:p>
          <a:p>
            <a:pPr algn="ctr">
              <a:buNone/>
            </a:pP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Les critères d’évaluation</a:t>
            </a:r>
          </a:p>
          <a:p>
            <a:pPr algn="ctr">
              <a:buNone/>
            </a:pPr>
            <a:endParaRPr lang="fr-FR" sz="2800" b="1" dirty="0">
              <a:latin typeface="+mj-lt"/>
            </a:endParaRPr>
          </a:p>
          <a:p>
            <a:pPr algn="just">
              <a:buFont typeface="Wingdings"/>
              <a:buChar char="ð"/>
            </a:pPr>
            <a:r>
              <a:rPr lang="fr-FR" sz="2800" dirty="0">
                <a:latin typeface="+mj-lt"/>
                <a:sym typeface="Wingdings"/>
              </a:rPr>
              <a:t>Eléments dont disposent l’enseignant pendant sa correction.</a:t>
            </a:r>
            <a:endParaRPr lang="fr-FR" sz="2800" b="1" dirty="0">
              <a:latin typeface="+mj-lt"/>
              <a:sym typeface="Wingdings"/>
            </a:endParaRPr>
          </a:p>
          <a:p>
            <a:pPr algn="ctr">
              <a:buNone/>
            </a:pP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Wingdings"/>
              </a:rPr>
              <a:t>Les indicateurs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4" name="Picture 2" descr="C:\Users\Laly\Documents\Enseignement\Icônes\Ingrédien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0"/>
            <a:ext cx="1404936" cy="14049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796908"/>
          </a:xfrm>
        </p:spPr>
        <p:txBody>
          <a:bodyPr>
            <a:normAutofit/>
          </a:bodyPr>
          <a:lstStyle/>
          <a:p>
            <a:r>
              <a:rPr lang="fr-FR" sz="3700" b="1" dirty="0"/>
              <a:t>Des appréciations constructives</a:t>
            </a:r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142984"/>
            <a:ext cx="8143900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26614" y="714356"/>
            <a:ext cx="8023424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700" b="1" dirty="0"/>
              <a:t>Noter ou pas noter: </a:t>
            </a:r>
            <a:r>
              <a:rPr lang="fr-FR" sz="3700" b="1" i="1" dirty="0"/>
              <a:t>That </a:t>
            </a:r>
            <a:r>
              <a:rPr lang="fr-FR" sz="3700" b="1" i="1" dirty="0" err="1"/>
              <a:t>is</a:t>
            </a:r>
            <a:r>
              <a:rPr lang="fr-FR" sz="3700" b="1" i="1" dirty="0"/>
              <a:t> the question.</a:t>
            </a:r>
            <a:endParaRPr lang="fr-FR" sz="3700" b="1" dirty="0"/>
          </a:p>
        </p:txBody>
      </p:sp>
      <p:pic>
        <p:nvPicPr>
          <p:cNvPr id="27650" name="Picture 2" descr="C:\Users\Laly\Documents\Enseignement\Icônes\shakespeare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14290"/>
            <a:ext cx="1486815" cy="162401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000100" y="1785926"/>
            <a:ext cx="81439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+mj-lt"/>
              </a:rPr>
              <a:t>Une </a:t>
            </a:r>
            <a:r>
              <a:rPr lang="fr-FR" sz="2800" b="1" dirty="0">
                <a:latin typeface="+mj-lt"/>
              </a:rPr>
              <a:t>note</a:t>
            </a:r>
            <a:r>
              <a:rPr lang="fr-FR" sz="2800" dirty="0">
                <a:latin typeface="+mj-lt"/>
              </a:rPr>
              <a:t> utile dans un système fondé sur la sélection et la compétition (nécessité du </a:t>
            </a:r>
            <a:r>
              <a:rPr lang="fr-FR" sz="2800" b="1" dirty="0">
                <a:latin typeface="+mj-lt"/>
              </a:rPr>
              <a:t>classement</a:t>
            </a:r>
            <a:r>
              <a:rPr lang="fr-FR" sz="2800" dirty="0">
                <a:latin typeface="+mj-lt"/>
              </a:rPr>
              <a:t>) </a:t>
            </a:r>
          </a:p>
          <a:p>
            <a:pPr>
              <a:buFont typeface="Wingdings" pitchFamily="2" charset="2"/>
              <a:buChar char="Ø"/>
            </a:pPr>
            <a:r>
              <a:rPr lang="fr-FR" sz="2800" i="1" dirty="0">
                <a:latin typeface="+mj-lt"/>
              </a:rPr>
              <a:t>Remontons le temps (J1)</a:t>
            </a:r>
          </a:p>
          <a:p>
            <a:endParaRPr lang="fr-FR" sz="2800" i="1" dirty="0">
              <a:latin typeface="+mj-lt"/>
            </a:endParaRPr>
          </a:p>
          <a:p>
            <a:r>
              <a:rPr lang="fr-FR" sz="2800" b="1" dirty="0">
                <a:latin typeface="+mj-lt"/>
              </a:rPr>
              <a:t>Dans l’esprit des élèves, la note est l’objectif </a:t>
            </a:r>
            <a:r>
              <a:rPr lang="fr-FR" sz="2800" dirty="0">
                <a:latin typeface="+mj-lt"/>
              </a:rPr>
              <a:t>et non pas l’amélioration des moyens de l’obtenir.</a:t>
            </a:r>
          </a:p>
          <a:p>
            <a:r>
              <a:rPr lang="fr-FR" sz="2800" dirty="0">
                <a:latin typeface="+mj-lt"/>
                <a:sym typeface="Wingdings"/>
              </a:rPr>
              <a:t></a:t>
            </a:r>
            <a:r>
              <a:rPr lang="fr-FR" sz="2800" dirty="0">
                <a:latin typeface="+mj-lt"/>
              </a:rPr>
              <a:t>confusion: image incorrecte de l’erreur qui est assimilée à une baisse de note, plus qu’à une étape normale de l’apprentissage.</a:t>
            </a:r>
          </a:p>
          <a:p>
            <a:endParaRPr lang="fr-FR" sz="2800" i="1" dirty="0">
              <a:latin typeface="+mj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 txBox="1">
            <a:spLocks noGrp="1"/>
          </p:cNvSpPr>
          <p:nvPr>
            <p:ph idx="1"/>
          </p:nvPr>
        </p:nvSpPr>
        <p:spPr>
          <a:xfrm>
            <a:off x="1000100" y="428605"/>
            <a:ext cx="8143900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fr-FR" sz="2800" b="1" dirty="0">
                <a:solidFill>
                  <a:srgbClr val="FF0000"/>
                </a:solidFill>
                <a:latin typeface="+mj-lt"/>
              </a:rPr>
              <a:t>Or l'évaluation de la compétence ne poursuit le même objectif. </a:t>
            </a:r>
          </a:p>
          <a:p>
            <a:pPr algn="ctr">
              <a:buNone/>
            </a:pPr>
            <a:endParaRPr lang="fr-FR" sz="2800" b="1" dirty="0">
              <a:solidFill>
                <a:srgbClr val="FF0000"/>
              </a:solidFill>
              <a:latin typeface="+mj-lt"/>
            </a:endParaRPr>
          </a:p>
          <a:p>
            <a:pPr algn="ctr">
              <a:buNone/>
            </a:pPr>
            <a:r>
              <a:rPr lang="fr-FR" sz="2800" b="1" dirty="0">
                <a:solidFill>
                  <a:srgbClr val="FF0000"/>
                </a:solidFill>
                <a:latin typeface="+mj-lt"/>
              </a:rPr>
              <a:t>Elle aide au diagnostic et à la progression de l’élève dans ses apprentissages. </a:t>
            </a:r>
          </a:p>
          <a:p>
            <a:pPr algn="ctr">
              <a:buNone/>
            </a:pPr>
            <a:endParaRPr lang="fr-FR" sz="2800" b="1" dirty="0">
              <a:solidFill>
                <a:srgbClr val="FF0000"/>
              </a:solidFill>
              <a:latin typeface="+mj-lt"/>
            </a:endParaRPr>
          </a:p>
          <a:p>
            <a:pPr algn="ctr">
              <a:buNone/>
            </a:pPr>
            <a:r>
              <a:rPr lang="fr-FR" sz="2800" b="1" dirty="0">
                <a:solidFill>
                  <a:srgbClr val="FF0000"/>
                </a:solidFill>
                <a:latin typeface="+mj-lt"/>
              </a:rPr>
              <a:t>Elle éclaire le cas échéant la </a:t>
            </a:r>
            <a:r>
              <a:rPr lang="fr-FR" sz="2800" b="1" dirty="0" err="1">
                <a:solidFill>
                  <a:srgbClr val="FF0000"/>
                </a:solidFill>
                <a:latin typeface="+mj-lt"/>
              </a:rPr>
              <a:t>remédiation</a:t>
            </a:r>
            <a:r>
              <a:rPr lang="fr-FR" sz="2800" dirty="0">
                <a:solidFill>
                  <a:srgbClr val="FF0000"/>
                </a:solidFill>
                <a:latin typeface="+mj-lt"/>
              </a:rPr>
              <a:t>.</a:t>
            </a:r>
          </a:p>
          <a:p>
            <a:pPr algn="ctr">
              <a:buNone/>
            </a:pPr>
            <a:endParaRPr lang="fr-FR" sz="2800" dirty="0">
              <a:solidFill>
                <a:srgbClr val="FF0000"/>
              </a:solidFill>
              <a:latin typeface="+mj-lt"/>
            </a:endParaRPr>
          </a:p>
          <a:p>
            <a:pPr algn="ctr">
              <a:buNone/>
            </a:pPr>
            <a:endParaRPr lang="fr-FR" sz="2800" dirty="0">
              <a:solidFill>
                <a:srgbClr val="FF0000"/>
              </a:solidFill>
              <a:latin typeface="+mj-lt"/>
            </a:endParaRPr>
          </a:p>
          <a:p>
            <a:pPr algn="ctr"/>
            <a:endParaRPr lang="fr-FR" dirty="0"/>
          </a:p>
        </p:txBody>
      </p:sp>
      <p:pic>
        <p:nvPicPr>
          <p:cNvPr id="8" name="Picture 2" descr="C:\Users\Laly\Documents\Enseignement\Icônes\Conclusion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786322"/>
            <a:ext cx="1285869" cy="1285869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2285984" y="4429132"/>
            <a:ext cx="685801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Les notes ne sont nécessaires qu'à des moments précis de l'enseignement (examens, procédures d'affectation/orientation...).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11222"/>
          </a:xfrm>
        </p:spPr>
        <p:txBody>
          <a:bodyPr/>
          <a:lstStyle/>
          <a:p>
            <a:r>
              <a:rPr lang="fr-FR" b="1" dirty="0"/>
              <a:t>Pourquoi ?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/>
              <a:t>Pour répondre à l’évolution de notre système éducatif:</a:t>
            </a:r>
          </a:p>
          <a:p>
            <a:pPr>
              <a:buNone/>
            </a:pPr>
            <a:endParaRPr lang="fr-FR" dirty="0"/>
          </a:p>
          <a:p>
            <a:pPr>
              <a:buFont typeface="Wingdings"/>
              <a:buChar char="m"/>
            </a:pPr>
            <a:r>
              <a:rPr lang="fr-FR" dirty="0">
                <a:sym typeface="Wingdings"/>
              </a:rPr>
              <a:t>La mise en place de l’école inclusive</a:t>
            </a:r>
          </a:p>
          <a:p>
            <a:pPr>
              <a:buFont typeface="Wingdings"/>
              <a:buChar char="m"/>
            </a:pPr>
            <a:r>
              <a:rPr lang="fr-FR" dirty="0">
                <a:sym typeface="Wingdings"/>
              </a:rPr>
              <a:t>Une école qui s’adapte aux évolutions de la société et du monde professionnel.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011222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Compétence ? Vous avez dit compétence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28662" y="1285860"/>
            <a:ext cx="8215338" cy="5572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>
                <a:sym typeface="Wingdings"/>
              </a:rPr>
              <a:t>Philippe </a:t>
            </a:r>
            <a:r>
              <a:rPr lang="fr-FR" dirty="0" err="1">
                <a:sym typeface="Wingdings"/>
              </a:rPr>
              <a:t>Perrenoud</a:t>
            </a:r>
            <a:r>
              <a:rPr lang="fr-FR" dirty="0">
                <a:sym typeface="Wingdings"/>
              </a:rPr>
              <a:t>: </a:t>
            </a:r>
            <a:r>
              <a:rPr lang="fr-FR" dirty="0">
                <a:solidFill>
                  <a:schemeClr val="accent5">
                    <a:lumMod val="60000"/>
                    <a:lumOff val="40000"/>
                  </a:schemeClr>
                </a:solidFill>
                <a:sym typeface="Wingdings"/>
              </a:rPr>
              <a:t>« </a:t>
            </a:r>
            <a:r>
              <a:rPr lang="fr-FR" b="1" i="1" dirty="0">
                <a:solidFill>
                  <a:schemeClr val="accent5">
                    <a:lumMod val="60000"/>
                    <a:lumOff val="40000"/>
                  </a:schemeClr>
                </a:solidFill>
                <a:sym typeface="Wingdings"/>
              </a:rPr>
              <a:t>objet qui permet de faire face à une situation complexe, de construire une réponse adaptée, sans la puiser dans un répertoire de réponses </a:t>
            </a:r>
            <a:r>
              <a:rPr lang="fr-FR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sym typeface="Wingdings"/>
              </a:rPr>
              <a:t>pré-programmées</a:t>
            </a:r>
            <a:r>
              <a:rPr lang="fr-FR" i="1" dirty="0">
                <a:solidFill>
                  <a:schemeClr val="accent5">
                    <a:lumMod val="60000"/>
                    <a:lumOff val="40000"/>
                  </a:schemeClr>
                </a:solidFill>
                <a:sym typeface="Wingdings"/>
              </a:rPr>
              <a:t>. »</a:t>
            </a:r>
          </a:p>
          <a:p>
            <a:pPr>
              <a:buNone/>
            </a:pPr>
            <a:r>
              <a:rPr lang="fr-FR" dirty="0"/>
              <a:t>Parlement européen (2006), </a:t>
            </a:r>
            <a:r>
              <a:rPr lang="fr-FR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« </a:t>
            </a:r>
            <a:r>
              <a:rPr lang="fr-FR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combinaison de connaissances, de capacités et d’attitudes appropriées à une situation donnée. Les compétences clés sont celles qui fondent l’épanouissement personnel, l’inclusion sociale, la citoyenneté active et l’emploi</a:t>
            </a:r>
            <a: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  <a:r>
              <a:rPr lang="fr-FR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 »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1538" y="214290"/>
            <a:ext cx="7862150" cy="6643710"/>
          </a:xfrm>
        </p:spPr>
        <p:txBody>
          <a:bodyPr/>
          <a:lstStyle/>
          <a:p>
            <a:pPr>
              <a:buNone/>
            </a:pPr>
            <a:r>
              <a:rPr lang="fr-FR" dirty="0">
                <a:sym typeface="Wingdings"/>
              </a:rPr>
              <a:t></a:t>
            </a:r>
            <a:r>
              <a:rPr lang="fr-FR" b="1" u="sng" dirty="0"/>
              <a:t>Des compétences disciplinaires …</a:t>
            </a:r>
          </a:p>
          <a:p>
            <a:pPr>
              <a:buNone/>
            </a:pPr>
            <a:r>
              <a:rPr lang="fr-FR" i="1" dirty="0"/>
              <a:t>BO spécial n°11 du 26 novembre 2015 </a:t>
            </a:r>
          </a:p>
          <a:p>
            <a:pPr>
              <a:buNone/>
            </a:pPr>
            <a:endParaRPr lang="fr-FR" b="1" u="sng" dirty="0"/>
          </a:p>
        </p:txBody>
      </p:sp>
      <p:pic>
        <p:nvPicPr>
          <p:cNvPr id="5" name="Imag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857364"/>
            <a:ext cx="814390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3786182" y="142873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Français Cycle 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1538" y="214290"/>
            <a:ext cx="7862150" cy="6034110"/>
          </a:xfrm>
        </p:spPr>
        <p:txBody>
          <a:bodyPr/>
          <a:lstStyle/>
          <a:p>
            <a:pPr>
              <a:buFont typeface="Wingdings"/>
              <a:buChar char="m"/>
            </a:pPr>
            <a:r>
              <a:rPr lang="fr-FR" b="1" u="sng" dirty="0">
                <a:sym typeface="Wingdings"/>
              </a:rPr>
              <a:t>… et des compétences transversales</a:t>
            </a:r>
            <a:r>
              <a:rPr lang="fr-FR" dirty="0">
                <a:sym typeface="Wingdings"/>
              </a:rPr>
              <a:t>: les domaines du socle commun de connaissances, compétences et culture.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4" name="Image 3" descr="Résultat de recherche d'images pour &quot;socle commun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714488"/>
            <a:ext cx="6500858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</p:spPr>
        <p:txBody>
          <a:bodyPr/>
          <a:lstStyle/>
          <a:p>
            <a:r>
              <a:rPr lang="fr-FR" b="1" dirty="0"/>
              <a:t>L’acte d’évaluer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5410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dirty="0"/>
              <a:t>Une évaluation c’est:</a:t>
            </a:r>
          </a:p>
          <a:p>
            <a:pPr>
              <a:buNone/>
            </a:pPr>
            <a:r>
              <a:rPr lang="fr-FR" dirty="0">
                <a:sym typeface="Wingdings"/>
              </a:rPr>
              <a:t></a:t>
            </a:r>
            <a:r>
              <a:rPr lang="fr-FR" dirty="0"/>
              <a:t> un </a:t>
            </a:r>
            <a:r>
              <a:rPr lang="fr-FR" b="1" u="sng" dirty="0"/>
              <a:t>jugement porté sur une production en fonction d’un référentiel</a:t>
            </a:r>
          </a:p>
          <a:p>
            <a:pPr>
              <a:buNone/>
            </a:pPr>
            <a:endParaRPr lang="fr-FR" b="1" u="sng" dirty="0"/>
          </a:p>
          <a:p>
            <a:pPr>
              <a:buNone/>
            </a:pPr>
            <a:r>
              <a:rPr lang="fr-FR" b="1" dirty="0">
                <a:sym typeface="Wingdings"/>
              </a:rPr>
              <a:t> u</a:t>
            </a:r>
            <a:r>
              <a:rPr lang="fr-FR" b="1" dirty="0"/>
              <a:t>n </a:t>
            </a:r>
            <a:r>
              <a:rPr lang="fr-FR" b="1" u="sng" dirty="0"/>
              <a:t>point de départ </a:t>
            </a:r>
            <a:r>
              <a:rPr lang="fr-FR" b="1" dirty="0"/>
              <a:t>indispensable </a:t>
            </a:r>
            <a:r>
              <a:rPr lang="fr-FR" dirty="0"/>
              <a:t>pour le professeur pour fonder ses choix didactiques et pédagogiques, éviter l’exhaustivité et construire une progression accessible à tous les élèves.</a:t>
            </a:r>
          </a:p>
          <a:p>
            <a:pPr>
              <a:buNone/>
            </a:pPr>
            <a:endParaRPr lang="fr-FR" b="1" dirty="0"/>
          </a:p>
          <a:p>
            <a:pPr algn="ctr">
              <a:buNone/>
            </a:pPr>
            <a:r>
              <a:rPr lang="fr-FR" sz="4200" b="1" u="sng" dirty="0">
                <a:solidFill>
                  <a:srgbClr val="FF0000"/>
                </a:solidFill>
              </a:rPr>
              <a:t>Ne pas enseigner pour évaluer </a:t>
            </a:r>
          </a:p>
          <a:p>
            <a:pPr algn="ctr">
              <a:buNone/>
            </a:pPr>
            <a:r>
              <a:rPr lang="fr-FR" sz="4200" b="1" u="sng" dirty="0">
                <a:solidFill>
                  <a:srgbClr val="FF0000"/>
                </a:solidFill>
              </a:rPr>
              <a:t>mais évaluer pour mieux enseigner</a:t>
            </a:r>
            <a:endParaRPr lang="fr-FR" sz="4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8143900" cy="1011222"/>
          </a:xfrm>
        </p:spPr>
        <p:txBody>
          <a:bodyPr>
            <a:noAutofit/>
          </a:bodyPr>
          <a:lstStyle/>
          <a:p>
            <a:r>
              <a:rPr lang="fr-FR" sz="3600" b="1" dirty="0"/>
              <a:t>Dém</a:t>
            </a:r>
            <a:r>
              <a:rPr lang="fr-FR" sz="3600" b="1" dirty="0">
                <a:solidFill>
                  <a:srgbClr val="572314"/>
                </a:solidFill>
              </a:rPr>
              <a:t>arc</a:t>
            </a:r>
            <a:r>
              <a:rPr lang="fr-FR" sz="3600" b="1" dirty="0"/>
              <a:t>he de l’évaluation par compétence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000100" y="2285992"/>
            <a:ext cx="8143900" cy="4572008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fr-FR" sz="28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Identifier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les connaissances à acquérir à l’issue de la séquence, et les compétences à activer.</a:t>
            </a: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fr-FR" sz="28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Planifier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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construire la séquence autour des compétences à activer (travail par compétence). </a:t>
            </a: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 planifier la ou les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évaluation(s) formative(s) (en cours de séquence)</a:t>
            </a:r>
            <a:r>
              <a:rPr kumimoji="0" lang="fr-FR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leur durée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 anticiper l’évaluation sommative</a:t>
            </a:r>
            <a:r>
              <a:rPr lang="fr-FR" sz="2400" dirty="0">
                <a:sym typeface="Wingdings"/>
              </a:rPr>
              <a:t> </a:t>
            </a:r>
            <a:r>
              <a:rPr lang="fr-FR" sz="2800" dirty="0">
                <a:sym typeface="Wingdings"/>
              </a:rPr>
              <a:t>+ sa durée</a:t>
            </a: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fr-FR" sz="2800" b="1" u="sng" dirty="0">
                <a:sym typeface="Wingdings"/>
              </a:rPr>
              <a:t>3. </a:t>
            </a:r>
            <a:r>
              <a:rPr lang="fr-FR" sz="2800" b="1" u="sng" dirty="0"/>
              <a:t>Elaborer</a:t>
            </a: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fr-FR" sz="2800" dirty="0"/>
              <a:t>	</a:t>
            </a:r>
            <a:r>
              <a:rPr lang="fr-FR" sz="2800" dirty="0">
                <a:sym typeface="Wingdings"/>
              </a:rPr>
              <a:t> </a:t>
            </a:r>
            <a:r>
              <a:rPr lang="fr-FR" sz="2800" dirty="0"/>
              <a:t>les évaluations en même temps que les séances, pour choisir au mieux la forme qui permettra </a:t>
            </a:r>
            <a:r>
              <a:rPr lang="fr-FR" sz="2800" b="1" dirty="0"/>
              <a:t>d’observer la preuve </a:t>
            </a:r>
            <a:r>
              <a:rPr lang="fr-FR" sz="2800" dirty="0"/>
              <a:t>d’apprentissage.</a:t>
            </a:r>
          </a:p>
          <a:p>
            <a:pPr marL="596646" indent="-514350">
              <a:buNone/>
            </a:pPr>
            <a:r>
              <a:rPr lang="fr-FR" sz="2800" dirty="0"/>
              <a:t>	</a:t>
            </a:r>
            <a:r>
              <a:rPr lang="fr-FR" sz="2800" dirty="0">
                <a:sym typeface="Wingdings"/>
              </a:rPr>
              <a:t> les grilles d’évaluation associées.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AutoNum type="arabicPeriod"/>
              <a:tabLst/>
              <a:defRPr/>
            </a:pPr>
            <a:endParaRPr kumimoji="0" lang="fr-FR" sz="28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 descr="C:\Users\Laly\Documents\Enseignement\Icônes\Quan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70" y="1285860"/>
            <a:ext cx="1226567" cy="866774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>
            <a:off x="1142976" y="1428736"/>
            <a:ext cx="7715304" cy="492443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600" b="1" dirty="0">
                <a:solidFill>
                  <a:srgbClr val="FF0000"/>
                </a:solidFill>
              </a:rPr>
              <a:t>Au moment de l’élaboration de la séquence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Laly\Documents\Enseignement\Icônes\Quand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42908" y="61896"/>
            <a:ext cx="1327658" cy="938212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1071538" y="214290"/>
            <a:ext cx="3857652" cy="492443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fr-FR" sz="2600" b="1" dirty="0">
                <a:solidFill>
                  <a:srgbClr val="FF0000"/>
                </a:solidFill>
              </a:rPr>
              <a:t>A l’issue de l’évaluation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000100" y="1071546"/>
            <a:ext cx="81439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b="1" u="sng" dirty="0"/>
              <a:t>4. Interpréter:</a:t>
            </a:r>
            <a:r>
              <a:rPr lang="fr-FR" sz="2600" dirty="0"/>
              <a:t> Analyser la preuve obtenue de l’apprentissage au regard du niveau ciblé et non du groupe-classe.</a:t>
            </a:r>
          </a:p>
          <a:p>
            <a:r>
              <a:rPr lang="fr-FR" sz="2600" b="1" dirty="0">
                <a:sym typeface="Wingdings"/>
              </a:rPr>
              <a:t> Synthèse de la grille d’évaluation et rédaction d’une appréciation-conseil bienveillante.</a:t>
            </a:r>
            <a:endParaRPr lang="fr-FR" sz="2600" b="1" dirty="0"/>
          </a:p>
        </p:txBody>
      </p:sp>
      <p:pic>
        <p:nvPicPr>
          <p:cNvPr id="10" name="Picture 3" descr="C:\Users\Laly\Documents\Enseignement\Icônes\Quan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3348044"/>
            <a:ext cx="1327658" cy="938212"/>
          </a:xfrm>
          <a:prstGeom prst="rect">
            <a:avLst/>
          </a:prstGeom>
          <a:noFill/>
        </p:spPr>
      </p:pic>
      <p:sp>
        <p:nvSpPr>
          <p:cNvPr id="11" name="ZoneTexte 10"/>
          <p:cNvSpPr txBox="1"/>
          <p:nvPr/>
        </p:nvSpPr>
        <p:spPr>
          <a:xfrm>
            <a:off x="1071538" y="3500438"/>
            <a:ext cx="3643338" cy="492443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fr-FR" sz="2600" b="1" dirty="0">
                <a:solidFill>
                  <a:srgbClr val="FF0000"/>
                </a:solidFill>
              </a:rPr>
              <a:t>Et après ?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000100" y="4286256"/>
            <a:ext cx="81439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b="1" u="sng" dirty="0"/>
              <a:t>5. La rétroaction</a:t>
            </a:r>
            <a:r>
              <a:rPr lang="fr-FR" sz="2600" dirty="0"/>
              <a:t> vers l’apprenant: explicitation des points forts et des difficultés de l’élève</a:t>
            </a:r>
          </a:p>
          <a:p>
            <a:r>
              <a:rPr lang="fr-FR" sz="2600" b="1" u="sng" dirty="0"/>
              <a:t>6. Adapter</a:t>
            </a:r>
            <a:r>
              <a:rPr lang="fr-FR" sz="2600" dirty="0"/>
              <a:t>: Réorienter sa séquence, adapter ses activités en fonctions des besoins des élèves, élaboration de séances d’AP … </a:t>
            </a:r>
            <a:r>
              <a:rPr lang="fr-FR" sz="2600" i="1" dirty="0">
                <a:sym typeface="Wingdings"/>
              </a:rPr>
              <a:t> le temps de la différenciation pédagogique</a:t>
            </a:r>
            <a:endParaRPr lang="fr-FR" sz="2600" b="1" i="1" u="sn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300</TotalTime>
  <Words>546</Words>
  <Application>Microsoft Office PowerPoint</Application>
  <PresentationFormat>Affichage à l'écran (4:3)</PresentationFormat>
  <Paragraphs>73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Gill Sans MT</vt:lpstr>
      <vt:lpstr>Verdana</vt:lpstr>
      <vt:lpstr>Wingdings</vt:lpstr>
      <vt:lpstr>Wingdings 2</vt:lpstr>
      <vt:lpstr>Solstice</vt:lpstr>
      <vt:lpstr>Evaluer par compétence</vt:lpstr>
      <vt:lpstr>Pourquoi ? </vt:lpstr>
      <vt:lpstr>Compétence ? Vous avez dit compétence ?</vt:lpstr>
      <vt:lpstr>Présentation PowerPoint</vt:lpstr>
      <vt:lpstr>Présentation PowerPoint</vt:lpstr>
      <vt:lpstr>L’acte d’évaluer</vt:lpstr>
      <vt:lpstr>Présentation PowerPoint</vt:lpstr>
      <vt:lpstr>Démarche de l’évaluation par compétence</vt:lpstr>
      <vt:lpstr>Présentation PowerPoint</vt:lpstr>
      <vt:lpstr>Présentation PowerPoint</vt:lpstr>
      <vt:lpstr>Présentation PowerPoint</vt:lpstr>
      <vt:lpstr>Grille d’évaluation (ou d’observation, appréciation)</vt:lpstr>
      <vt:lpstr>Des appréciations constructives</vt:lpstr>
      <vt:lpstr>Présentation PowerPoint</vt:lpstr>
      <vt:lpstr>Noter ou pas noter: That is the question.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Evaluer par compétence</dc:title>
  <dc:creator>Laly</dc:creator>
  <cp:lastModifiedBy>Vincent Bordeneuve</cp:lastModifiedBy>
  <cp:revision>4</cp:revision>
  <dcterms:created xsi:type="dcterms:W3CDTF">2018-01-26T18:41:33Z</dcterms:created>
  <dcterms:modified xsi:type="dcterms:W3CDTF">2018-01-29T19:24:11Z</dcterms:modified>
</cp:coreProperties>
</file>