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84" r:id="rId4"/>
    <p:sldId id="282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0" r:id="rId25"/>
    <p:sldId id="286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3"/>
    <p:restoredTop sz="86355"/>
  </p:normalViewPr>
  <p:slideViewPr>
    <p:cSldViewPr snapToGrid="0" snapToObjects="1">
      <p:cViewPr>
        <p:scale>
          <a:sx n="70" d="100"/>
          <a:sy n="70" d="100"/>
        </p:scale>
        <p:origin x="384" y="424"/>
      </p:cViewPr>
      <p:guideLst/>
    </p:cSldViewPr>
  </p:slideViewPr>
  <p:outlineViewPr>
    <p:cViewPr>
      <p:scale>
        <a:sx n="33" d="100"/>
        <a:sy n="33" d="100"/>
      </p:scale>
      <p:origin x="0" y="-30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34053-770B-A64F-A223-13DDE12E37C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F7061823-D570-5C4A-8569-684DEDFFD4A3}">
      <dgm:prSet phldrT="[Texte]" custT="1"/>
      <dgm:spPr/>
      <dgm:t>
        <a:bodyPr/>
        <a:lstStyle/>
        <a:p>
          <a:r>
            <a:rPr lang="fr-FR" sz="3200" dirty="0" smtClean="0"/>
            <a:t>TEXTE</a:t>
          </a:r>
        </a:p>
        <a:p>
          <a:r>
            <a:rPr lang="fr-FR" sz="2800" dirty="0" smtClean="0"/>
            <a:t>Intention de</a:t>
          </a:r>
        </a:p>
        <a:p>
          <a:r>
            <a:rPr lang="fr-FR" sz="2800" dirty="0" smtClean="0"/>
            <a:t>l’auteur</a:t>
          </a:r>
        </a:p>
        <a:p>
          <a:r>
            <a:rPr lang="fr-FR" sz="2800" dirty="0" smtClean="0"/>
            <a:t>Forme</a:t>
          </a:r>
        </a:p>
        <a:p>
          <a:r>
            <a:rPr lang="fr-FR" sz="2800" dirty="0" smtClean="0"/>
            <a:t>Contenu</a:t>
          </a:r>
          <a:endParaRPr lang="fr-FR" sz="2800" dirty="0"/>
        </a:p>
      </dgm:t>
    </dgm:pt>
    <dgm:pt modelId="{3CAF3DC3-EDDA-2D41-BA1E-F5C6184807C2}" type="parTrans" cxnId="{47E78C2C-98F8-D345-9A01-847290A20D79}">
      <dgm:prSet/>
      <dgm:spPr/>
      <dgm:t>
        <a:bodyPr/>
        <a:lstStyle/>
        <a:p>
          <a:endParaRPr lang="fr-FR"/>
        </a:p>
      </dgm:t>
    </dgm:pt>
    <dgm:pt modelId="{E2B66E52-72C6-484B-93F0-D7A017D02635}" type="sibTrans" cxnId="{47E78C2C-98F8-D345-9A01-847290A20D79}">
      <dgm:prSet/>
      <dgm:spPr/>
      <dgm:t>
        <a:bodyPr/>
        <a:lstStyle/>
        <a:p>
          <a:endParaRPr lang="fr-FR"/>
        </a:p>
      </dgm:t>
    </dgm:pt>
    <dgm:pt modelId="{2188CA25-3BF5-744E-92A2-C13BE447A08D}">
      <dgm:prSet phldrT="[Texte]" custT="1"/>
      <dgm:spPr/>
      <dgm:t>
        <a:bodyPr/>
        <a:lstStyle/>
        <a:p>
          <a:endParaRPr lang="fr-FR" sz="3200" dirty="0" smtClean="0"/>
        </a:p>
        <a:p>
          <a:r>
            <a:rPr lang="fr-FR" sz="3200" dirty="0" smtClean="0"/>
            <a:t>CONTEXTE</a:t>
          </a:r>
        </a:p>
        <a:p>
          <a:r>
            <a:rPr lang="fr-FR" sz="2400" dirty="0" smtClean="0"/>
            <a:t>Psychologique</a:t>
          </a:r>
        </a:p>
        <a:p>
          <a:r>
            <a:rPr lang="fr-FR" sz="2400" dirty="0" smtClean="0"/>
            <a:t>Social</a:t>
          </a:r>
        </a:p>
        <a:p>
          <a:r>
            <a:rPr lang="fr-FR" sz="2400" dirty="0" smtClean="0"/>
            <a:t>physique</a:t>
          </a:r>
          <a:endParaRPr lang="fr-FR" sz="2400" dirty="0"/>
        </a:p>
      </dgm:t>
    </dgm:pt>
    <dgm:pt modelId="{A3C67496-09FF-1F4C-B6CB-E24A459C6B13}" type="parTrans" cxnId="{826CC00B-97BF-9846-9D9B-06C7ABEE03BD}">
      <dgm:prSet/>
      <dgm:spPr/>
      <dgm:t>
        <a:bodyPr/>
        <a:lstStyle/>
        <a:p>
          <a:endParaRPr lang="fr-FR"/>
        </a:p>
      </dgm:t>
    </dgm:pt>
    <dgm:pt modelId="{D3E5C8CA-D8E6-3748-BBF8-8FAB15B01C98}" type="sibTrans" cxnId="{826CC00B-97BF-9846-9D9B-06C7ABEE03BD}">
      <dgm:prSet/>
      <dgm:spPr/>
      <dgm:t>
        <a:bodyPr/>
        <a:lstStyle/>
        <a:p>
          <a:endParaRPr lang="fr-FR"/>
        </a:p>
      </dgm:t>
    </dgm:pt>
    <dgm:pt modelId="{0D8023AF-E6D0-B14F-A3E6-1F04862354B9}">
      <dgm:prSet phldrT="[Texte]" custT="1"/>
      <dgm:spPr/>
      <dgm:t>
        <a:bodyPr/>
        <a:lstStyle/>
        <a:p>
          <a:r>
            <a:rPr lang="fr-FR" sz="2800" dirty="0" smtClean="0"/>
            <a:t>LECTEUR</a:t>
          </a:r>
        </a:p>
        <a:p>
          <a:endParaRPr lang="fr-FR" sz="2800" dirty="0" smtClean="0"/>
        </a:p>
        <a:p>
          <a:r>
            <a:rPr lang="fr-FR" sz="2800" dirty="0" smtClean="0"/>
            <a:t>Structures</a:t>
          </a:r>
        </a:p>
        <a:p>
          <a:r>
            <a:rPr lang="fr-FR" sz="2800" dirty="0" smtClean="0"/>
            <a:t>Processus</a:t>
          </a:r>
          <a:endParaRPr lang="fr-FR" sz="2800" dirty="0"/>
        </a:p>
      </dgm:t>
    </dgm:pt>
    <dgm:pt modelId="{C5B40A98-7B2F-1B49-9F6E-D29EB46053F3}" type="parTrans" cxnId="{B78D4FCF-F964-3A4B-99EC-8D1B06ADB176}">
      <dgm:prSet/>
      <dgm:spPr/>
      <dgm:t>
        <a:bodyPr/>
        <a:lstStyle/>
        <a:p>
          <a:endParaRPr lang="fr-FR"/>
        </a:p>
      </dgm:t>
    </dgm:pt>
    <dgm:pt modelId="{6D8B972D-B548-C34E-8573-218116BAA5DC}" type="sibTrans" cxnId="{B78D4FCF-F964-3A4B-99EC-8D1B06ADB176}">
      <dgm:prSet/>
      <dgm:spPr/>
      <dgm:t>
        <a:bodyPr/>
        <a:lstStyle/>
        <a:p>
          <a:pPr rtl="0"/>
          <a:endParaRPr lang="fr-FR"/>
        </a:p>
      </dgm:t>
    </dgm:pt>
    <dgm:pt modelId="{2B09AEA6-3C76-3F4D-A234-55EB984D6BAC}" type="pres">
      <dgm:prSet presAssocID="{CF434053-770B-A64F-A223-13DDE12E37CA}" presName="compositeShape" presStyleCnt="0">
        <dgm:presLayoutVars>
          <dgm:chMax val="7"/>
          <dgm:dir/>
          <dgm:resizeHandles val="exact"/>
        </dgm:presLayoutVars>
      </dgm:prSet>
      <dgm:spPr/>
    </dgm:pt>
    <dgm:pt modelId="{262D8744-38DF-BA41-8EA0-5A6F145D395F}" type="pres">
      <dgm:prSet presAssocID="{F7061823-D570-5C4A-8569-684DEDFFD4A3}" presName="circ1" presStyleLbl="vennNode1" presStyleIdx="0" presStyleCnt="3" custScaleX="111917" custScaleY="107236" custLinFactNeighborX="34380"/>
      <dgm:spPr/>
      <dgm:t>
        <a:bodyPr/>
        <a:lstStyle/>
        <a:p>
          <a:endParaRPr lang="fr-FR"/>
        </a:p>
      </dgm:t>
    </dgm:pt>
    <dgm:pt modelId="{5232F978-9F42-FA44-A0F9-1C28B6411F70}" type="pres">
      <dgm:prSet presAssocID="{F7061823-D570-5C4A-8569-684DEDFFD4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C8BE69-5140-AA4D-9BBE-7BDEBF2ECE5B}" type="pres">
      <dgm:prSet presAssocID="{2188CA25-3BF5-744E-92A2-C13BE447A08D}" presName="circ2" presStyleLbl="vennNode1" presStyleIdx="1" presStyleCnt="3" custScaleX="111937" custScaleY="105423" custLinFactNeighborX="-46096" custLinFactNeighborY="10952"/>
      <dgm:spPr/>
      <dgm:t>
        <a:bodyPr/>
        <a:lstStyle/>
        <a:p>
          <a:endParaRPr lang="fr-FR"/>
        </a:p>
      </dgm:t>
    </dgm:pt>
    <dgm:pt modelId="{29451C5F-2A54-BB4E-A078-CE8C02F9F9D9}" type="pres">
      <dgm:prSet presAssocID="{2188CA25-3BF5-744E-92A2-C13BE447A0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A8F6DF-3A4F-484A-A700-E1CB14E0A9C7}" type="pres">
      <dgm:prSet presAssocID="{0D8023AF-E6D0-B14F-A3E6-1F04862354B9}" presName="circ3" presStyleLbl="vennNode1" presStyleIdx="2" presStyleCnt="3" custScaleX="112205" custScaleY="113420" custLinFactNeighborX="-23376" custLinFactNeighborY="-68348"/>
      <dgm:spPr/>
      <dgm:t>
        <a:bodyPr/>
        <a:lstStyle/>
        <a:p>
          <a:endParaRPr lang="fr-FR"/>
        </a:p>
      </dgm:t>
    </dgm:pt>
    <dgm:pt modelId="{7D0BCBE1-6A1E-064F-B75E-D9ECFD18527A}" type="pres">
      <dgm:prSet presAssocID="{0D8023AF-E6D0-B14F-A3E6-1F04862354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6CC00B-97BF-9846-9D9B-06C7ABEE03BD}" srcId="{CF434053-770B-A64F-A223-13DDE12E37CA}" destId="{2188CA25-3BF5-744E-92A2-C13BE447A08D}" srcOrd="1" destOrd="0" parTransId="{A3C67496-09FF-1F4C-B6CB-E24A459C6B13}" sibTransId="{D3E5C8CA-D8E6-3748-BBF8-8FAB15B01C98}"/>
    <dgm:cxn modelId="{600B6551-B313-5343-969A-744080FCF448}" type="presOf" srcId="{2188CA25-3BF5-744E-92A2-C13BE447A08D}" destId="{29451C5F-2A54-BB4E-A078-CE8C02F9F9D9}" srcOrd="1" destOrd="0" presId="urn:microsoft.com/office/officeart/2005/8/layout/venn1"/>
    <dgm:cxn modelId="{C47C63EB-8671-FD45-AC9E-C0DEEF65429A}" type="presOf" srcId="{F7061823-D570-5C4A-8569-684DEDFFD4A3}" destId="{5232F978-9F42-FA44-A0F9-1C28B6411F70}" srcOrd="1" destOrd="0" presId="urn:microsoft.com/office/officeart/2005/8/layout/venn1"/>
    <dgm:cxn modelId="{CE819CA8-0BB5-1845-9537-7874DFEA9963}" type="presOf" srcId="{CF434053-770B-A64F-A223-13DDE12E37CA}" destId="{2B09AEA6-3C76-3F4D-A234-55EB984D6BAC}" srcOrd="0" destOrd="0" presId="urn:microsoft.com/office/officeart/2005/8/layout/venn1"/>
    <dgm:cxn modelId="{B78D4FCF-F964-3A4B-99EC-8D1B06ADB176}" srcId="{CF434053-770B-A64F-A223-13DDE12E37CA}" destId="{0D8023AF-E6D0-B14F-A3E6-1F04862354B9}" srcOrd="2" destOrd="0" parTransId="{C5B40A98-7B2F-1B49-9F6E-D29EB46053F3}" sibTransId="{6D8B972D-B548-C34E-8573-218116BAA5DC}"/>
    <dgm:cxn modelId="{21FDF346-7909-8441-A18A-67643640063F}" type="presOf" srcId="{2188CA25-3BF5-744E-92A2-C13BE447A08D}" destId="{18C8BE69-5140-AA4D-9BBE-7BDEBF2ECE5B}" srcOrd="0" destOrd="0" presId="urn:microsoft.com/office/officeart/2005/8/layout/venn1"/>
    <dgm:cxn modelId="{7B5772EF-6159-2247-A315-4317B39C14BE}" type="presOf" srcId="{0D8023AF-E6D0-B14F-A3E6-1F04862354B9}" destId="{C9A8F6DF-3A4F-484A-A700-E1CB14E0A9C7}" srcOrd="0" destOrd="0" presId="urn:microsoft.com/office/officeart/2005/8/layout/venn1"/>
    <dgm:cxn modelId="{47E78C2C-98F8-D345-9A01-847290A20D79}" srcId="{CF434053-770B-A64F-A223-13DDE12E37CA}" destId="{F7061823-D570-5C4A-8569-684DEDFFD4A3}" srcOrd="0" destOrd="0" parTransId="{3CAF3DC3-EDDA-2D41-BA1E-F5C6184807C2}" sibTransId="{E2B66E52-72C6-484B-93F0-D7A017D02635}"/>
    <dgm:cxn modelId="{D437B7A2-11E1-E74A-BAEB-1158109050C6}" type="presOf" srcId="{0D8023AF-E6D0-B14F-A3E6-1F04862354B9}" destId="{7D0BCBE1-6A1E-064F-B75E-D9ECFD18527A}" srcOrd="1" destOrd="0" presId="urn:microsoft.com/office/officeart/2005/8/layout/venn1"/>
    <dgm:cxn modelId="{3D9E77E6-E7F7-2B47-9094-11BF12A0ED0D}" type="presOf" srcId="{F7061823-D570-5C4A-8569-684DEDFFD4A3}" destId="{262D8744-38DF-BA41-8EA0-5A6F145D395F}" srcOrd="0" destOrd="0" presId="urn:microsoft.com/office/officeart/2005/8/layout/venn1"/>
    <dgm:cxn modelId="{B2CC2C7C-3D39-B144-9002-77C99B3BCFB1}" type="presParOf" srcId="{2B09AEA6-3C76-3F4D-A234-55EB984D6BAC}" destId="{262D8744-38DF-BA41-8EA0-5A6F145D395F}" srcOrd="0" destOrd="0" presId="urn:microsoft.com/office/officeart/2005/8/layout/venn1"/>
    <dgm:cxn modelId="{6DB22C08-6EC9-A446-B473-D5D73765F664}" type="presParOf" srcId="{2B09AEA6-3C76-3F4D-A234-55EB984D6BAC}" destId="{5232F978-9F42-FA44-A0F9-1C28B6411F70}" srcOrd="1" destOrd="0" presId="urn:microsoft.com/office/officeart/2005/8/layout/venn1"/>
    <dgm:cxn modelId="{654CF043-9883-6349-A192-39F5B3B9F93F}" type="presParOf" srcId="{2B09AEA6-3C76-3F4D-A234-55EB984D6BAC}" destId="{18C8BE69-5140-AA4D-9BBE-7BDEBF2ECE5B}" srcOrd="2" destOrd="0" presId="urn:microsoft.com/office/officeart/2005/8/layout/venn1"/>
    <dgm:cxn modelId="{81C51659-5CED-0249-B11E-310BFD1B544C}" type="presParOf" srcId="{2B09AEA6-3C76-3F4D-A234-55EB984D6BAC}" destId="{29451C5F-2A54-BB4E-A078-CE8C02F9F9D9}" srcOrd="3" destOrd="0" presId="urn:microsoft.com/office/officeart/2005/8/layout/venn1"/>
    <dgm:cxn modelId="{1BBDBCD4-BF0A-1841-8538-DE99A9578186}" type="presParOf" srcId="{2B09AEA6-3C76-3F4D-A234-55EB984D6BAC}" destId="{C9A8F6DF-3A4F-484A-A700-E1CB14E0A9C7}" srcOrd="4" destOrd="0" presId="urn:microsoft.com/office/officeart/2005/8/layout/venn1"/>
    <dgm:cxn modelId="{528BE9A3-E1AC-4245-BBCE-CCB12FFB48A4}" type="presParOf" srcId="{2B09AEA6-3C76-3F4D-A234-55EB984D6BAC}" destId="{7D0BCBE1-6A1E-064F-B75E-D9ECFD1852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8744-38DF-BA41-8EA0-5A6F145D395F}">
      <dsp:nvSpPr>
        <dsp:cNvPr id="0" name=""/>
        <dsp:cNvSpPr/>
      </dsp:nvSpPr>
      <dsp:spPr>
        <a:xfrm>
          <a:off x="3176676" y="-12016"/>
          <a:ext cx="4066988" cy="38968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TEXTE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Intention de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l’auteur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Forme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Contenu</a:t>
          </a:r>
          <a:endParaRPr lang="fr-FR" sz="2800" kern="1200" dirty="0"/>
        </a:p>
      </dsp:txBody>
      <dsp:txXfrm>
        <a:off x="3718941" y="669938"/>
        <a:ext cx="2982458" cy="1753597"/>
      </dsp:txXfrm>
    </dsp:sp>
    <dsp:sp modelId="{18C8BE69-5140-AA4D-9BBE-7BDEBF2ECE5B}">
      <dsp:nvSpPr>
        <dsp:cNvPr id="0" name=""/>
        <dsp:cNvSpPr/>
      </dsp:nvSpPr>
      <dsp:spPr>
        <a:xfrm>
          <a:off x="1563112" y="2425420"/>
          <a:ext cx="4067715" cy="3831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CONTEXTE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Psychologique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Social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physique</a:t>
          </a:r>
          <a:endParaRPr lang="fr-FR" sz="2400" kern="1200" dirty="0"/>
        </a:p>
      </dsp:txBody>
      <dsp:txXfrm>
        <a:off x="2807155" y="3415095"/>
        <a:ext cx="2440629" cy="2107050"/>
      </dsp:txXfrm>
    </dsp:sp>
    <dsp:sp modelId="{C9A8F6DF-3A4F-484A-A700-E1CB14E0A9C7}">
      <dsp:nvSpPr>
        <dsp:cNvPr id="0" name=""/>
        <dsp:cNvSpPr/>
      </dsp:nvSpPr>
      <dsp:spPr>
        <a:xfrm>
          <a:off x="0" y="0"/>
          <a:ext cx="4077454" cy="41216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LECTEUR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Structures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Processus</a:t>
          </a:r>
          <a:endParaRPr lang="fr-FR" sz="2800" kern="1200" dirty="0"/>
        </a:p>
      </dsp:txBody>
      <dsp:txXfrm>
        <a:off x="383960" y="1064748"/>
        <a:ext cx="2446472" cy="226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FF10-DDA2-DC44-BA3F-E29EE8C26FA6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B16F3-B5CE-7349-9765-76347B040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0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1F089-CF79-E54C-971C-52634E9C10A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147A-A7D9-0F43-9F7D-B44E11F9C5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2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Lire : une activité complexe qui met en jeu plusieurs</a:t>
            </a:r>
            <a:r>
              <a:rPr lang="fr-FR" baseline="0" dirty="0" smtClean="0"/>
              <a:t> habiletés en interaction. L’imbrication de ces trois variables garantit la compréhension. Lire est donc un processus interactif.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compréhension en lecture varie selon le degré de relation entre ces 3 variables, plus elles sont imbriquées plus la compréhension sera meilleure.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147A-A7D9-0F43-9F7D-B44E11F9C5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6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partir</a:t>
            </a:r>
            <a:r>
              <a:rPr lang="fr-FR" baseline="0" dirty="0" smtClean="0"/>
              <a:t> des travaux de </a:t>
            </a:r>
            <a:r>
              <a:rPr lang="fr-FR" baseline="0" dirty="0" err="1" smtClean="0"/>
              <a:t>Giasson</a:t>
            </a:r>
            <a:r>
              <a:rPr lang="fr-FR" baseline="0" dirty="0" smtClean="0"/>
              <a:t>, on va donc analyser l'ensemble de ces </a:t>
            </a:r>
            <a:r>
              <a:rPr lang="fr-FR" baseline="0" dirty="0" err="1" smtClean="0"/>
              <a:t>porcessus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147A-A7D9-0F43-9F7D-B44E11F9C53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0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VOIR</a:t>
            </a:r>
            <a:r>
              <a:rPr lang="fr-FR" baseline="0" dirty="0" smtClean="0"/>
              <a:t> FEUILLE POUR COMMENTAIRES et présenter le micro processus avant l’activité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147A-A7D9-0F43-9F7D-B44E11F9C53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2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Aucun lecteur n’utilise ces règles, il</a:t>
            </a:r>
            <a:r>
              <a:rPr lang="fr-FR" baseline="0" dirty="0" smtClean="0"/>
              <a:t> choisit des raccourcis  qu’il a expérimenté dans d’autres mots. Les correspondances lettres-sons ne donnent qu’une approximation du mot.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147A-A7D9-0F43-9F7D-B44E11F9C53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6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lecteur doit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capable de construire une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représentation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mentale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cohérente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l’ensemble de la situation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évoquée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texte.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147A-A7D9-0F43-9F7D-B44E11F9C53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88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1/23/17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Qu’est ce c’est lire?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20752" y="3043003"/>
            <a:ext cx="3793678" cy="2940134"/>
          </a:xfrm>
        </p:spPr>
        <p:txBody>
          <a:bodyPr/>
          <a:lstStyle/>
          <a:p>
            <a:r>
              <a:rPr lang="fr-FR" dirty="0" smtClean="0"/>
              <a:t>1 </a:t>
            </a:r>
            <a:r>
              <a:rPr lang="fr-FR" dirty="0"/>
              <a:t>D</a:t>
            </a:r>
            <a:r>
              <a:rPr lang="fr-FR" dirty="0" smtClean="0"/>
              <a:t>es constats</a:t>
            </a:r>
            <a:endParaRPr lang="fr-FR" dirty="0" smtClean="0"/>
          </a:p>
          <a:p>
            <a:r>
              <a:rPr lang="fr-FR" dirty="0" smtClean="0"/>
              <a:t>2 </a:t>
            </a:r>
            <a:r>
              <a:rPr lang="fr-FR" dirty="0"/>
              <a:t>Les processus selon J GIASSON</a:t>
            </a:r>
          </a:p>
          <a:p>
            <a:r>
              <a:rPr lang="fr-FR" dirty="0"/>
              <a:t>3 La complexité de l’acte de lire, les mécanismes</a:t>
            </a:r>
          </a:p>
          <a:p>
            <a:r>
              <a:rPr lang="fr-FR" dirty="0" smtClean="0"/>
              <a:t>4 LIRE dans les programmes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5376" y="199567"/>
            <a:ext cx="9966911" cy="156071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LE MICROPROCESSUS:</a:t>
            </a:r>
            <a:br>
              <a:rPr lang="fr-FR" sz="4000" dirty="0" smtClean="0"/>
            </a:br>
            <a:r>
              <a:rPr lang="fr-FR" sz="3600" dirty="0" smtClean="0"/>
              <a:t>Une activité: règles de séparation des syllabes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3200400" y="2231136"/>
            <a:ext cx="7004304" cy="548640"/>
          </a:xfrm>
          <a:prstGeom prst="rect">
            <a:avLst/>
          </a:prstGeom>
          <a:gradFill>
            <a:gsLst>
              <a:gs pos="0">
                <a:srgbClr val="FFFF00"/>
              </a:gs>
              <a:gs pos="61000">
                <a:schemeClr val="accent1">
                  <a:alpha val="50000"/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  <a:gs pos="100000">
                <a:schemeClr val="accent1">
                  <a:alpha val="50000"/>
                  <a:hueOff val="0"/>
                  <a:satOff val="0"/>
                  <a:lumOff val="0"/>
                  <a:alphaOff val="0"/>
                  <a:shade val="70000"/>
                  <a:satMod val="120000"/>
                  <a:lumMod val="99000"/>
                </a:schemeClr>
              </a:gs>
            </a:gsLst>
            <a:path path="circle">
              <a:fillToRect l="100000" t="100000" r="100000" b="100000"/>
            </a:path>
          </a:gra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Si AN est suivi d’une voyelle, il faut séparer le A et le N ( DANIEL)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191256" y="3156171"/>
            <a:ext cx="7004304" cy="548640"/>
          </a:xfrm>
          <a:prstGeom prst="rect">
            <a:avLst/>
          </a:prstGeom>
          <a:gradFill>
            <a:gsLst>
              <a:gs pos="0">
                <a:srgbClr val="7030A0"/>
              </a:gs>
              <a:gs pos="61000">
                <a:schemeClr val="accent1">
                  <a:alpha val="50000"/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  <a:gs pos="100000">
                <a:schemeClr val="accent1">
                  <a:alpha val="50000"/>
                  <a:hueOff val="0"/>
                  <a:satOff val="0"/>
                  <a:lumOff val="0"/>
                  <a:alphaOff val="0"/>
                  <a:shade val="70000"/>
                  <a:satMod val="120000"/>
                  <a:lumMod val="99000"/>
                </a:schemeClr>
              </a:gs>
            </a:gsLst>
            <a:path path="circle">
              <a:fillToRect l="100000" t="100000" r="100000" b="100000"/>
            </a:path>
          </a:gra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Si AN est suivi d’une consonne, il faut séparer les syllabes entre N et la consonne suivante (ANDRE)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91256" y="4137560"/>
            <a:ext cx="7004304" cy="548640"/>
          </a:xfrm>
          <a:prstGeom prst="rect">
            <a:avLst/>
          </a:prstGeom>
          <a:gradFill>
            <a:gsLst>
              <a:gs pos="0">
                <a:srgbClr val="C00000"/>
              </a:gs>
              <a:gs pos="61000">
                <a:schemeClr val="accent1">
                  <a:alpha val="50000"/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  <a:gs pos="100000">
                <a:schemeClr val="accent1">
                  <a:alpha val="50000"/>
                  <a:hueOff val="0"/>
                  <a:satOff val="0"/>
                  <a:lumOff val="0"/>
                  <a:alphaOff val="0"/>
                  <a:shade val="70000"/>
                  <a:satMod val="120000"/>
                  <a:lumMod val="99000"/>
                </a:schemeClr>
              </a:gs>
            </a:gsLst>
            <a:path path="circle">
              <a:fillToRect l="100000" t="100000" r="100000" b="100000"/>
            </a:path>
          </a:gra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Si AN est suivi de la consonne N, il se prononce A comme s’il était suivi de la voyelle A (ANNIE)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91256" y="5118949"/>
            <a:ext cx="7004304" cy="548640"/>
          </a:xfrm>
          <a:prstGeom prst="rect">
            <a:avLst/>
          </a:prstGeom>
          <a:gradFill>
            <a:gsLst>
              <a:gs pos="0">
                <a:srgbClr val="00B0F0"/>
              </a:gs>
              <a:gs pos="61000">
                <a:schemeClr val="accent1">
                  <a:alpha val="50000"/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  <a:gs pos="100000">
                <a:schemeClr val="accent1">
                  <a:alpha val="50000"/>
                  <a:hueOff val="0"/>
                  <a:satOff val="0"/>
                  <a:lumOff val="0"/>
                  <a:alphaOff val="0"/>
                  <a:shade val="70000"/>
                  <a:satMod val="120000"/>
                  <a:lumMod val="99000"/>
                </a:schemeClr>
              </a:gs>
            </a:gsLst>
            <a:path path="circle">
              <a:fillToRect l="100000" t="100000" r="100000" b="100000"/>
            </a:path>
          </a:gra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Si IE est placé à la fin du mot,  il se prononce I ( ANNIE)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00400" y="5917260"/>
            <a:ext cx="7004304" cy="548640"/>
          </a:xfrm>
          <a:prstGeom prst="rect">
            <a:avLst/>
          </a:prstGeom>
          <a:gradFill>
            <a:gsLst>
              <a:gs pos="0">
                <a:srgbClr val="00B050"/>
              </a:gs>
              <a:gs pos="61000">
                <a:schemeClr val="accent1">
                  <a:alpha val="50000"/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  <a:gs pos="100000">
                <a:schemeClr val="accent1">
                  <a:alpha val="50000"/>
                  <a:hueOff val="0"/>
                  <a:satOff val="0"/>
                  <a:lumOff val="0"/>
                  <a:alphaOff val="0"/>
                  <a:shade val="70000"/>
                  <a:satMod val="120000"/>
                  <a:lumMod val="99000"/>
                </a:schemeClr>
              </a:gs>
            </a:gsLst>
            <a:path path="circle">
              <a:fillToRect l="100000" t="100000" r="100000" b="100000"/>
            </a:path>
          </a:gra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Si IE est placé à l’intérieur du mot, le I se lit seul et le E se prononce avec la consonne suivante (DANIEL)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5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6816" y="128017"/>
            <a:ext cx="9747455" cy="1207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LES MECANISMES de la lecture: </a:t>
            </a:r>
            <a:br>
              <a:rPr lang="fr-FR" sz="3600" dirty="0" smtClean="0"/>
            </a:br>
            <a:r>
              <a:rPr lang="fr-FR" sz="3600" dirty="0" smtClean="0"/>
              <a:t>voie directe et voie indirecte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0592" y="1591056"/>
            <a:ext cx="9253679" cy="449884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/>
              <a:t>Deux façons pour décoder un mot: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/>
              <a:t>Voie directe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/>
              <a:t>Voie indirecte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11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33700" y="256033"/>
            <a:ext cx="8770571" cy="896111"/>
          </a:xfrm>
        </p:spPr>
        <p:txBody>
          <a:bodyPr/>
          <a:lstStyle/>
          <a:p>
            <a:pPr algn="ctr"/>
            <a:r>
              <a:rPr lang="fr-FR" dirty="0" smtClean="0"/>
              <a:t>Trois solutions possibles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635251" y="2651760"/>
            <a:ext cx="4160520" cy="365760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COTRIMOXAZOLE</a:t>
            </a:r>
          </a:p>
          <a:p>
            <a:r>
              <a:rPr lang="fr-FR" dirty="0" smtClean="0"/>
              <a:t>DEXCHLORPHENIRAMINE</a:t>
            </a:r>
          </a:p>
          <a:p>
            <a:r>
              <a:rPr lang="fr-FR" dirty="0" smtClean="0"/>
              <a:t>TROIEKOUROF</a:t>
            </a:r>
          </a:p>
          <a:p>
            <a:r>
              <a:rPr lang="fr-FR" dirty="0" smtClean="0"/>
              <a:t>GRAVILOVITCH</a:t>
            </a:r>
          </a:p>
          <a:p>
            <a:endParaRPr lang="fr-FR" dirty="0"/>
          </a:p>
          <a:p>
            <a:r>
              <a:rPr lang="fr-FR" b="1" dirty="0" smtClean="0">
                <a:solidFill>
                  <a:srgbClr val="C00000"/>
                </a:solidFill>
              </a:rPr>
              <a:t>On est obligé de passer par la voie indirecte d’assemblage pour lire ces mots.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Femme</a:t>
            </a:r>
          </a:p>
          <a:p>
            <a:r>
              <a:rPr lang="fr-FR" dirty="0" smtClean="0"/>
              <a:t>Monsieur</a:t>
            </a:r>
          </a:p>
          <a:p>
            <a:r>
              <a:rPr lang="fr-FR" dirty="0" smtClean="0"/>
              <a:t>Seconde</a:t>
            </a:r>
          </a:p>
          <a:p>
            <a:r>
              <a:rPr lang="fr-FR" dirty="0" smtClean="0"/>
              <a:t>Orchestre</a:t>
            </a:r>
            <a:r>
              <a:rPr lang="is-IS" dirty="0" smtClean="0"/>
              <a:t>…..</a:t>
            </a:r>
          </a:p>
          <a:p>
            <a:endParaRPr lang="is-IS" dirty="0"/>
          </a:p>
          <a:p>
            <a:r>
              <a:rPr lang="is-IS" b="1" dirty="0" smtClean="0">
                <a:solidFill>
                  <a:srgbClr val="C00000"/>
                </a:solidFill>
              </a:rPr>
              <a:t>On utilise la voie d’adressage qui necessite d’avoir une représentation mentale de ces mots dans un lexique.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251" y="1664208"/>
            <a:ext cx="4160520" cy="47548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Les mots inconnus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751" y="1557527"/>
            <a:ext cx="4160520" cy="47548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Les mots irréguliers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730103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Les mots réguliers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743200" y="1627632"/>
            <a:ext cx="8961071" cy="4956048"/>
          </a:xfrm>
        </p:spPr>
        <p:txBody>
          <a:bodyPr>
            <a:noAutofit/>
          </a:bodyPr>
          <a:lstStyle/>
          <a:p>
            <a:r>
              <a:rPr lang="fr-FR" sz="3200" dirty="0" smtClean="0"/>
              <a:t>Montagne</a:t>
            </a:r>
          </a:p>
          <a:p>
            <a:r>
              <a:rPr lang="fr-FR" sz="3200" dirty="0" smtClean="0"/>
              <a:t>Vague</a:t>
            </a:r>
          </a:p>
          <a:p>
            <a:r>
              <a:rPr lang="fr-FR" sz="3200" dirty="0" smtClean="0"/>
              <a:t>Splendeur</a:t>
            </a:r>
          </a:p>
          <a:p>
            <a:r>
              <a:rPr lang="fr-FR" sz="3200" dirty="0" smtClean="0"/>
              <a:t>Mission</a:t>
            </a:r>
          </a:p>
          <a:p>
            <a:r>
              <a:rPr lang="fr-FR" sz="3200" dirty="0" smtClean="0"/>
              <a:t>Élan</a:t>
            </a:r>
          </a:p>
          <a:p>
            <a:endParaRPr lang="fr-FR" sz="3200" dirty="0"/>
          </a:p>
          <a:p>
            <a:r>
              <a:rPr lang="fr-FR" sz="3200" dirty="0" smtClean="0"/>
              <a:t>On utilise indifféremment l’une ou l’autre voie.</a:t>
            </a:r>
          </a:p>
        </p:txBody>
      </p:sp>
    </p:spTree>
    <p:extLst>
      <p:ext uri="{BB962C8B-B14F-4D97-AF65-F5344CB8AC3E}">
        <p14:creationId xmlns:p14="http://schemas.microsoft.com/office/powerpoint/2010/main" val="3504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164593"/>
            <a:ext cx="8770571" cy="841247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/>
              <a:t>La voie d’assemblage ou la voie indirecte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1408" y="1207008"/>
            <a:ext cx="10070592" cy="5285232"/>
          </a:xfrm>
        </p:spPr>
        <p:txBody>
          <a:bodyPr>
            <a:noAutofit/>
          </a:bodyPr>
          <a:lstStyle/>
          <a:p>
            <a:r>
              <a:rPr lang="fr-FR" sz="2800" b="1" dirty="0"/>
              <a:t>La voie d'assemblage</a:t>
            </a:r>
            <a:r>
              <a:rPr lang="fr-FR" sz="2800" dirty="0"/>
              <a:t>, fondée sur la correspondance phonèmes/graphèmes, permet la lecture de mots nouveaux, elle est donc indispensable à l'apprentissage de la lecture</a:t>
            </a:r>
            <a:r>
              <a:rPr lang="fr-FR" sz="2800" dirty="0" smtClean="0"/>
              <a:t>.</a:t>
            </a:r>
            <a:endParaRPr lang="fr-FR" sz="2800" dirty="0"/>
          </a:p>
          <a:p>
            <a:r>
              <a:rPr lang="fr-FR" sz="2800" dirty="0"/>
              <a:t>Elle a </a:t>
            </a:r>
            <a:r>
              <a:rPr lang="fr-FR" sz="2800" b="1" dirty="0"/>
              <a:t>un coût cognitif élevé</a:t>
            </a:r>
            <a:r>
              <a:rPr lang="fr-FR" sz="2800" dirty="0" smtClean="0"/>
              <a:t>.</a:t>
            </a:r>
          </a:p>
          <a:p>
            <a:endParaRPr lang="fr-FR" sz="2800" dirty="0"/>
          </a:p>
          <a:p>
            <a:r>
              <a:rPr lang="fr-FR" sz="2800" b="1" dirty="0"/>
              <a:t>Elle se décompose en  trois temps </a:t>
            </a:r>
            <a:r>
              <a:rPr lang="fr-FR" sz="2800" dirty="0"/>
              <a:t>: </a:t>
            </a:r>
          </a:p>
          <a:p>
            <a:pPr lvl="2">
              <a:buFontTx/>
              <a:buChar char="-"/>
            </a:pPr>
            <a:r>
              <a:rPr lang="fr-FR" sz="2800" dirty="0">
                <a:solidFill>
                  <a:srgbClr val="FF6600"/>
                </a:solidFill>
              </a:rPr>
              <a:t>la segmentation </a:t>
            </a:r>
            <a:r>
              <a:rPr lang="fr-FR" sz="2800" dirty="0" err="1">
                <a:solidFill>
                  <a:srgbClr val="FF6600"/>
                </a:solidFill>
              </a:rPr>
              <a:t>graphémique</a:t>
            </a:r>
            <a:r>
              <a:rPr lang="fr-FR" sz="2800" dirty="0">
                <a:solidFill>
                  <a:srgbClr val="FF6600"/>
                </a:solidFill>
              </a:rPr>
              <a:t>, </a:t>
            </a:r>
          </a:p>
          <a:p>
            <a:pPr lvl="2">
              <a:buFontTx/>
              <a:buChar char="-"/>
            </a:pPr>
            <a:r>
              <a:rPr lang="fr-FR" sz="2800" dirty="0">
                <a:solidFill>
                  <a:srgbClr val="FF6600"/>
                </a:solidFill>
              </a:rPr>
              <a:t>la conversion </a:t>
            </a:r>
            <a:r>
              <a:rPr lang="fr-FR" sz="2800" dirty="0" err="1">
                <a:solidFill>
                  <a:srgbClr val="FF6600"/>
                </a:solidFill>
              </a:rPr>
              <a:t>grapho-phonologique</a:t>
            </a:r>
            <a:r>
              <a:rPr lang="fr-FR" sz="2800" dirty="0">
                <a:solidFill>
                  <a:srgbClr val="FF6600"/>
                </a:solidFill>
              </a:rPr>
              <a:t> </a:t>
            </a:r>
          </a:p>
          <a:p>
            <a:pPr lvl="2">
              <a:buFontTx/>
              <a:buChar char="-"/>
            </a:pPr>
            <a:r>
              <a:rPr lang="fr-FR" sz="2800" dirty="0">
                <a:solidFill>
                  <a:srgbClr val="FF6600"/>
                </a:solidFill>
              </a:rPr>
              <a:t>l'assemblage des phonèmes pour prononcer le mot écrit. </a:t>
            </a:r>
          </a:p>
        </p:txBody>
      </p:sp>
    </p:spTree>
    <p:extLst>
      <p:ext uri="{BB962C8B-B14F-4D97-AF65-F5344CB8AC3E}">
        <p14:creationId xmlns:p14="http://schemas.microsoft.com/office/powerpoint/2010/main" val="12982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33700" y="220873"/>
            <a:ext cx="8770571" cy="56551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La voie d’assemblage ou indirecte</a:t>
            </a:r>
            <a:endParaRPr lang="fr-FR" sz="32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28800" y="1664208"/>
            <a:ext cx="9875471" cy="5010912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Elle permet d'accéder à la représentation phonologique des mots ; elle fait la </a:t>
            </a:r>
            <a:r>
              <a:rPr lang="fr-FR" sz="2400" b="1" dirty="0">
                <a:solidFill>
                  <a:schemeClr val="tx1"/>
                </a:solidFill>
              </a:rPr>
              <a:t>conversion graphèmes-phonèmes</a:t>
            </a:r>
            <a:r>
              <a:rPr lang="fr-FR" sz="2400" dirty="0">
                <a:solidFill>
                  <a:schemeClr val="tx1"/>
                </a:solidFill>
              </a:rPr>
              <a:t>. 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Chaque lettre du mot est analysé et  associé au son correspondant</a:t>
            </a:r>
            <a:r>
              <a:rPr lang="fr-FR" sz="2400" dirty="0">
                <a:solidFill>
                  <a:schemeClr val="tx1"/>
                </a:solidFill>
              </a:rPr>
              <a:t>; on en déduit ensuite une prononciation et on tente de trouver un sens à ce mot.</a:t>
            </a:r>
          </a:p>
          <a:p>
            <a:pPr marL="6858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Face à un mot nouveau la voie indirecte s’occupe de le </a:t>
            </a:r>
            <a:r>
              <a:rPr lang="fr-FR" sz="2400" b="1" dirty="0">
                <a:solidFill>
                  <a:schemeClr val="tx1"/>
                </a:solidFill>
              </a:rPr>
              <a:t>décoder et de le stocker</a:t>
            </a:r>
            <a:r>
              <a:rPr lang="fr-FR" sz="2400" dirty="0">
                <a:solidFill>
                  <a:schemeClr val="tx1"/>
                </a:solidFill>
              </a:rPr>
              <a:t>. Ainsi lorsque l’individu rencontrera ce mot à nouveau son cerveau n’aura plus besoin de refaire tout le processus d’analyse mais ira le chercher grâce à la voie directe.</a:t>
            </a:r>
          </a:p>
        </p:txBody>
      </p:sp>
    </p:spTree>
    <p:extLst>
      <p:ext uri="{BB962C8B-B14F-4D97-AF65-F5344CB8AC3E}">
        <p14:creationId xmlns:p14="http://schemas.microsoft.com/office/powerpoint/2010/main" val="20277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re_requis_lecture_FBara [Mode de compatibilité]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18881" r="7648" b="13370"/>
          <a:stretch/>
        </p:blipFill>
        <p:spPr>
          <a:xfrm>
            <a:off x="845132" y="365759"/>
            <a:ext cx="11346868" cy="6371303"/>
          </a:xfrm>
          <a:noFill/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5376" y="275737"/>
            <a:ext cx="9326831" cy="638663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La voie d’adressage ou la voie directe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7824" y="1207008"/>
            <a:ext cx="10826447" cy="5340096"/>
          </a:xfrm>
        </p:spPr>
        <p:txBody>
          <a:bodyPr>
            <a:noAutofit/>
          </a:bodyPr>
          <a:lstStyle/>
          <a:p>
            <a:r>
              <a:rPr lang="fr-FR" sz="2800" b="1" dirty="0"/>
              <a:t>La voie d'adressage ou voie directe</a:t>
            </a:r>
            <a:r>
              <a:rPr lang="fr-FR" sz="2800" dirty="0"/>
              <a:t>, c'est à dire la lecture automatisée des mots familiers et des mots irréguliers, permet une lecture fluide et rapide grâce à laquelle le lecteur peut se concentrer sur la compréhension du texte</a:t>
            </a:r>
            <a:r>
              <a:rPr lang="fr-FR" sz="2800" dirty="0" smtClean="0"/>
              <a:t>.</a:t>
            </a:r>
            <a:endParaRPr lang="fr-FR" sz="2800" dirty="0"/>
          </a:p>
          <a:p>
            <a:r>
              <a:rPr lang="fr-FR" sz="2800" dirty="0"/>
              <a:t>Elle a un </a:t>
            </a:r>
            <a:r>
              <a:rPr lang="fr-FR" sz="2800" b="1" dirty="0"/>
              <a:t>faible coût cognitif</a:t>
            </a:r>
            <a:r>
              <a:rPr lang="fr-FR" sz="2800" dirty="0" smtClean="0"/>
              <a:t>.</a:t>
            </a:r>
            <a:endParaRPr lang="fr-FR" sz="2800" dirty="0"/>
          </a:p>
          <a:p>
            <a:r>
              <a:rPr lang="fr-FR" sz="2800" dirty="0"/>
              <a:t>Elle permet d'accéder </a:t>
            </a:r>
            <a:r>
              <a:rPr lang="fr-FR" sz="2800" b="1" dirty="0"/>
              <a:t>au lexique </a:t>
            </a:r>
            <a:r>
              <a:rPr lang="fr-FR" sz="2800" dirty="0"/>
              <a:t>et au </a:t>
            </a:r>
            <a:r>
              <a:rPr lang="fr-FR" sz="2800" b="1" dirty="0"/>
              <a:t>sens des mots. </a:t>
            </a:r>
          </a:p>
          <a:p>
            <a:endParaRPr lang="fr-FR" sz="2800" dirty="0"/>
          </a:p>
          <a:p>
            <a:r>
              <a:rPr lang="fr-FR" sz="2800" dirty="0"/>
              <a:t>Elle trouve le mot et son sens </a:t>
            </a:r>
            <a:r>
              <a:rPr lang="fr-FR" sz="2800" b="1" dirty="0"/>
              <a:t>stockés dans la voie indirecte</a:t>
            </a:r>
            <a:r>
              <a:rPr lang="fr-FR" sz="2800" dirty="0"/>
              <a:t>, ainsi que sa prononciation. </a:t>
            </a:r>
          </a:p>
        </p:txBody>
      </p:sp>
    </p:spTree>
    <p:extLst>
      <p:ext uri="{BB962C8B-B14F-4D97-AF65-F5344CB8AC3E}">
        <p14:creationId xmlns:p14="http://schemas.microsoft.com/office/powerpoint/2010/main" val="18798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re_requis_lecture_FBara [Mode de compatibilité]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18219" r="7179" b="13370"/>
          <a:stretch/>
        </p:blipFill>
        <p:spPr>
          <a:xfrm>
            <a:off x="289470" y="310897"/>
            <a:ext cx="11542866" cy="6491092"/>
          </a:xfr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8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2928" y="219457"/>
            <a:ext cx="8851343" cy="64008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Comment apprendre à lire ?   </a:t>
            </a:r>
            <a:r>
              <a:rPr lang="fr-FR" sz="2000" dirty="0" smtClean="0"/>
              <a:t>(extrait de lire au CP)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" y="1060704"/>
            <a:ext cx="11832336" cy="5468112"/>
          </a:xfrm>
        </p:spPr>
        <p:txBody>
          <a:bodyPr>
            <a:noAutofit/>
          </a:bodyPr>
          <a:lstStyle/>
          <a:p>
            <a:r>
              <a:rPr lang="fr-FR" sz="2800" b="1" dirty="0"/>
              <a:t>Reconnaître les mots ne se limite pas à une activité visant à passer, par le déchiffrage, d’une forme écrite à une forme orale</a:t>
            </a:r>
            <a:r>
              <a:rPr lang="fr-FR" sz="2800" b="1" dirty="0" smtClean="0"/>
              <a:t>. Elle s’appuie aussi sur une activité que les élèves </a:t>
            </a:r>
            <a:r>
              <a:rPr lang="fr-FR" sz="2800" b="1" dirty="0" err="1" smtClean="0"/>
              <a:t>connaissent:la</a:t>
            </a:r>
            <a:r>
              <a:rPr lang="fr-FR" sz="2800" b="1" dirty="0" smtClean="0"/>
              <a:t> </a:t>
            </a:r>
            <a:r>
              <a:rPr lang="fr-FR" sz="2800" b="1" dirty="0"/>
              <a:t>mobilisation des formes orales de la </a:t>
            </a:r>
            <a:r>
              <a:rPr lang="fr-FR" sz="2800" b="1" dirty="0" smtClean="0"/>
              <a:t>langue(lexique)</a:t>
            </a:r>
          </a:p>
          <a:p>
            <a:endParaRPr lang="fr-FR" sz="2800" dirty="0"/>
          </a:p>
          <a:p>
            <a:r>
              <a:rPr lang="fr-FR" sz="2800" b="1" dirty="0"/>
              <a:t>En outre, c’est en lecture que le décalage entre le « vocabulaire passif » de l’élève (ce qu’il peut </a:t>
            </a:r>
            <a:r>
              <a:rPr lang="fr-FR" sz="2800" b="1" dirty="0" smtClean="0"/>
              <a:t>comprendre) et </a:t>
            </a:r>
            <a:r>
              <a:rPr lang="fr-FR" sz="2800" b="1" dirty="0"/>
              <a:t>le nouvel univers de mots qu’il rencontre est le plus important. </a:t>
            </a:r>
            <a:endParaRPr lang="fr-FR" sz="2800" b="1" dirty="0" smtClean="0"/>
          </a:p>
          <a:p>
            <a:r>
              <a:rPr lang="fr-FR" sz="2800" b="1" dirty="0" smtClean="0"/>
              <a:t>Les </a:t>
            </a:r>
            <a:r>
              <a:rPr lang="fr-FR" sz="2800" b="1" dirty="0"/>
              <a:t>efforts de déchiffrage de certains mots restent vains si ces mots n’évoquent rien .</a:t>
            </a:r>
          </a:p>
        </p:txBody>
      </p:sp>
    </p:spTree>
    <p:extLst>
      <p:ext uri="{BB962C8B-B14F-4D97-AF65-F5344CB8AC3E}">
        <p14:creationId xmlns:p14="http://schemas.microsoft.com/office/powerpoint/2010/main" val="2744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624" y="329184"/>
            <a:ext cx="11558016" cy="6382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/>
              <a:t>L’objectif de la lecture est toujours </a:t>
            </a:r>
            <a:r>
              <a:rPr lang="fr-FR" sz="4000" b="1" dirty="0"/>
              <a:t>la </a:t>
            </a:r>
            <a:r>
              <a:rPr lang="fr-FR" sz="4000" b="1" dirty="0" smtClean="0"/>
              <a:t>compréhension </a:t>
            </a:r>
            <a:r>
              <a:rPr lang="fr-FR" sz="4000" dirty="0"/>
              <a:t>: on lit pour se distraire, pour faire, pour chercher des informations... </a:t>
            </a:r>
            <a:endParaRPr lang="fr-FR" sz="4000" dirty="0" smtClean="0"/>
          </a:p>
          <a:p>
            <a:pPr marL="0" indent="0">
              <a:buNone/>
            </a:pPr>
            <a:r>
              <a:rPr lang="fr-FR" sz="4000" dirty="0" smtClean="0"/>
              <a:t>La </a:t>
            </a:r>
            <a:r>
              <a:rPr lang="fr-FR" sz="4000" dirty="0" err="1"/>
              <a:t>compréhension</a:t>
            </a:r>
            <a:r>
              <a:rPr lang="fr-FR" sz="4000" dirty="0"/>
              <a:t> de textes n’est pas </a:t>
            </a:r>
            <a:r>
              <a:rPr lang="fr-FR" sz="4000" b="1" dirty="0"/>
              <a:t>automatique</a:t>
            </a:r>
            <a:r>
              <a:rPr lang="fr-FR" sz="4000" dirty="0" smtClean="0"/>
              <a:t>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 smtClean="0"/>
              <a:t> </a:t>
            </a:r>
            <a:r>
              <a:rPr lang="fr-FR" sz="3200" dirty="0"/>
              <a:t>Les travaux </a:t>
            </a:r>
            <a:r>
              <a:rPr lang="fr-FR" sz="3200" dirty="0" smtClean="0"/>
              <a:t>récents </a:t>
            </a:r>
            <a:r>
              <a:rPr lang="fr-FR" sz="3200" dirty="0"/>
              <a:t>de la psychologie insistent sur la </a:t>
            </a:r>
            <a:r>
              <a:rPr lang="fr-FR" sz="3200" dirty="0" smtClean="0"/>
              <a:t>nécessité </a:t>
            </a:r>
            <a:r>
              <a:rPr lang="fr-FR" sz="3200" dirty="0"/>
              <a:t>(et la </a:t>
            </a:r>
            <a:r>
              <a:rPr lang="fr-FR" sz="3200" dirty="0" smtClean="0"/>
              <a:t>possibilité́</a:t>
            </a:r>
            <a:r>
              <a:rPr lang="fr-FR" sz="3200" dirty="0"/>
              <a:t>) de </a:t>
            </a:r>
            <a:r>
              <a:rPr lang="fr-FR" sz="3200" dirty="0" smtClean="0"/>
              <a:t>développer </a:t>
            </a:r>
            <a:r>
              <a:rPr lang="fr-FR" sz="3200" dirty="0"/>
              <a:t>des </a:t>
            </a:r>
            <a:r>
              <a:rPr lang="fr-FR" sz="3200" dirty="0" smtClean="0"/>
              <a:t>compétences </a:t>
            </a:r>
            <a:r>
              <a:rPr lang="fr-FR" sz="3200" dirty="0"/>
              <a:t>à comprendre les textes </a:t>
            </a:r>
            <a:r>
              <a:rPr lang="fr-FR" sz="3200" dirty="0" smtClean="0"/>
              <a:t>écrits dès </a:t>
            </a:r>
            <a:r>
              <a:rPr lang="fr-FR" sz="3200" dirty="0"/>
              <a:t>le plus jeune </a:t>
            </a:r>
            <a:r>
              <a:rPr lang="fr-FR" sz="3200" dirty="0" smtClean="0"/>
              <a:t>âge, </a:t>
            </a:r>
            <a:r>
              <a:rPr lang="fr-FR" sz="3200" dirty="0"/>
              <a:t>sans attendre que les processus d’identification des mots soient </a:t>
            </a:r>
            <a:r>
              <a:rPr lang="fr-FR" sz="3200" dirty="0" smtClean="0"/>
              <a:t>installés.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74506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201169"/>
            <a:ext cx="8770571" cy="67665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tx2"/>
                </a:solidFill>
              </a:rPr>
              <a:t>La </a:t>
            </a:r>
            <a:r>
              <a:rPr lang="fr-FR" sz="3600" dirty="0" smtClean="0"/>
              <a:t>conscience phonologique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7824" y="1353312"/>
            <a:ext cx="10826447" cy="5102352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/>
              <a:t>Compétence importante pour entrer dans l'écrit, </a:t>
            </a:r>
            <a:r>
              <a:rPr lang="fr-FR" sz="2400" b="1" dirty="0" smtClean="0"/>
              <a:t>activités d’encodage et de décodage simultanées.</a:t>
            </a:r>
            <a:endParaRPr lang="fr-FR" sz="2400" b="1" dirty="0"/>
          </a:p>
          <a:p>
            <a:r>
              <a:rPr lang="fr-FR" sz="2400" b="1" dirty="0" smtClean="0"/>
              <a:t>Problème </a:t>
            </a:r>
            <a:r>
              <a:rPr lang="fr-FR" sz="2400" b="1" dirty="0"/>
              <a:t>du français : </a:t>
            </a:r>
          </a:p>
          <a:p>
            <a:pPr marL="982980" lvl="2" indent="-342900">
              <a:buFont typeface="Wingdings" charset="2"/>
              <a:buChar char="v"/>
            </a:pPr>
            <a:r>
              <a:rPr lang="fr-FR" sz="2400" b="1" dirty="0">
                <a:solidFill>
                  <a:srgbClr val="FF6600"/>
                </a:solidFill>
              </a:rPr>
              <a:t>à un seul son ne correspond pas un seul graphème : /E/ peut s'écrire </a:t>
            </a:r>
            <a:r>
              <a:rPr lang="fr-FR" sz="2400" b="1" dirty="0" err="1">
                <a:solidFill>
                  <a:srgbClr val="FF6600"/>
                </a:solidFill>
              </a:rPr>
              <a:t>é</a:t>
            </a:r>
            <a:r>
              <a:rPr lang="fr-FR" sz="2400" b="1" dirty="0">
                <a:solidFill>
                  <a:srgbClr val="FF6600"/>
                </a:solidFill>
              </a:rPr>
              <a:t>, ou </a:t>
            </a:r>
            <a:r>
              <a:rPr lang="fr-FR" sz="2400" b="1" dirty="0" err="1">
                <a:solidFill>
                  <a:srgbClr val="FF6600"/>
                </a:solidFill>
              </a:rPr>
              <a:t>ei</a:t>
            </a:r>
            <a:r>
              <a:rPr lang="fr-FR" sz="2400" b="1" dirty="0">
                <a:solidFill>
                  <a:srgbClr val="FF6600"/>
                </a:solidFill>
              </a:rPr>
              <a:t>, ou er, et, </a:t>
            </a:r>
            <a:r>
              <a:rPr lang="fr-FR" sz="2400" b="1" dirty="0" err="1">
                <a:solidFill>
                  <a:srgbClr val="FF6600"/>
                </a:solidFill>
              </a:rPr>
              <a:t>ez</a:t>
            </a:r>
            <a:r>
              <a:rPr lang="fr-FR" sz="2400" b="1" dirty="0">
                <a:solidFill>
                  <a:srgbClr val="FF6600"/>
                </a:solidFill>
              </a:rPr>
              <a:t>…</a:t>
            </a:r>
          </a:p>
          <a:p>
            <a:pPr marL="982980" lvl="2" indent="-342900">
              <a:buFont typeface="Wingdings" charset="2"/>
              <a:buChar char="v"/>
            </a:pPr>
            <a:r>
              <a:rPr lang="fr-FR" sz="2400" b="1" dirty="0">
                <a:solidFill>
                  <a:srgbClr val="008000"/>
                </a:solidFill>
              </a:rPr>
              <a:t>un graphème peut renvoyer à divers phonèmes </a:t>
            </a:r>
            <a:r>
              <a:rPr lang="fr-FR" sz="2400" b="1" dirty="0" smtClean="0">
                <a:solidFill>
                  <a:srgbClr val="008000"/>
                </a:solidFill>
              </a:rPr>
              <a:t>:</a:t>
            </a:r>
          </a:p>
          <a:p>
            <a:pPr marL="640080" lvl="2" indent="0">
              <a:buNone/>
            </a:pPr>
            <a:r>
              <a:rPr lang="fr-FR" sz="2400" b="1" dirty="0" smtClean="0">
                <a:solidFill>
                  <a:srgbClr val="008000"/>
                </a:solidFill>
              </a:rPr>
              <a:t> </a:t>
            </a:r>
            <a:r>
              <a:rPr lang="fr-FR" sz="2400" b="1" dirty="0">
                <a:solidFill>
                  <a:srgbClr val="008000"/>
                </a:solidFill>
              </a:rPr>
              <a:t>le « e » = se lit /EU/dans petit, /E/ dans examen ou lorsqu'il est suivi de i, r…, </a:t>
            </a:r>
            <a:endParaRPr lang="fr-FR" sz="2400" b="1" dirty="0" smtClean="0">
              <a:solidFill>
                <a:srgbClr val="008000"/>
              </a:solidFill>
            </a:endParaRPr>
          </a:p>
          <a:p>
            <a:pPr marL="640080" lvl="2" indent="0">
              <a:buNone/>
            </a:pPr>
            <a:r>
              <a:rPr lang="fr-FR" sz="2400" b="1" dirty="0" smtClean="0">
                <a:solidFill>
                  <a:srgbClr val="008000"/>
                </a:solidFill>
              </a:rPr>
              <a:t>/</a:t>
            </a:r>
            <a:r>
              <a:rPr lang="fr-FR" sz="2400" b="1" dirty="0">
                <a:solidFill>
                  <a:srgbClr val="008000"/>
                </a:solidFill>
              </a:rPr>
              <a:t>AN/ quand il est suivi de n, </a:t>
            </a:r>
            <a:endParaRPr lang="fr-FR" sz="2400" b="1" dirty="0" smtClean="0">
              <a:solidFill>
                <a:srgbClr val="008000"/>
              </a:solidFill>
            </a:endParaRPr>
          </a:p>
          <a:p>
            <a:pPr marL="640080" lvl="2" indent="0">
              <a:buNone/>
            </a:pPr>
            <a:r>
              <a:rPr lang="fr-FR" sz="2400" b="1" dirty="0" smtClean="0">
                <a:solidFill>
                  <a:srgbClr val="008000"/>
                </a:solidFill>
              </a:rPr>
              <a:t>ne </a:t>
            </a:r>
            <a:r>
              <a:rPr lang="fr-FR" sz="2400" b="1" dirty="0">
                <a:solidFill>
                  <a:srgbClr val="008000"/>
                </a:solidFill>
              </a:rPr>
              <a:t>s'entend pas dans tomate - en fonction des accents et des situations - /A/ dans femme, etc. </a:t>
            </a:r>
          </a:p>
          <a:p>
            <a:pPr marL="982980" lvl="2" indent="-342900">
              <a:buFont typeface="Wingdings" charset="2"/>
              <a:buChar char="v"/>
            </a:pPr>
            <a:r>
              <a:rPr lang="fr-FR" sz="2400" b="1" dirty="0">
                <a:solidFill>
                  <a:schemeClr val="accent3"/>
                </a:solidFill>
              </a:rPr>
              <a:t>Le travail des sons et l'apprentissage de la correspondance phonie-graphie et graphie-phonie s'imposent. </a:t>
            </a:r>
            <a:r>
              <a:rPr lang="fr-FR" sz="2400" dirty="0"/>
              <a:t>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7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28017"/>
            <a:ext cx="10881311" cy="80467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III les textes officiels: des attentes et des repères:</a:t>
            </a:r>
            <a:endParaRPr lang="fr-FR" sz="3600" dirty="0"/>
          </a:p>
        </p:txBody>
      </p:sp>
      <p:sp useBgFill="1"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504" y="1152144"/>
            <a:ext cx="11393424" cy="5431536"/>
          </a:xfrm>
        </p:spPr>
        <p:txBody>
          <a:bodyPr>
            <a:noAutofit/>
          </a:bodyPr>
          <a:lstStyle/>
          <a:p>
            <a:r>
              <a:rPr lang="fr-FR" sz="2800" dirty="0" smtClean="0"/>
              <a:t>«</a:t>
            </a:r>
            <a:r>
              <a:rPr lang="fr-FR" sz="2800" dirty="0"/>
              <a:t> Lecture et écriture sont deux activités intimement liées dont une pratique bien articulée consolide l’efficacité »</a:t>
            </a:r>
            <a:r>
              <a:rPr lang="is-IS" sz="2800" dirty="0"/>
              <a:t>….”la </a:t>
            </a:r>
            <a:r>
              <a:rPr lang="is-IS" sz="2800" dirty="0" smtClean="0"/>
              <a:t>compréhénesion </a:t>
            </a:r>
            <a:r>
              <a:rPr lang="is-IS" sz="2800" dirty="0"/>
              <a:t>est la finalité de toutes les lectures... </a:t>
            </a:r>
            <a:r>
              <a:rPr lang="is-IS" sz="2800" dirty="0" smtClean="0"/>
              <a:t>»</a:t>
            </a:r>
            <a:endParaRPr lang="is-IS" sz="2800" dirty="0"/>
          </a:p>
          <a:p>
            <a:pPr marL="0" indent="0">
              <a:buNone/>
            </a:pPr>
            <a:r>
              <a:rPr lang="is-IS" sz="2800" b="1" dirty="0">
                <a:solidFill>
                  <a:srgbClr val="C00000"/>
                </a:solidFill>
              </a:rPr>
              <a:t>Attendus de fin de cycle, compétences et connaissances:</a:t>
            </a:r>
          </a:p>
          <a:p>
            <a:r>
              <a:rPr lang="is-IS" sz="2800" dirty="0"/>
              <a:t>Identifier des mots rapidement</a:t>
            </a:r>
          </a:p>
          <a:p>
            <a:r>
              <a:rPr lang="fr-FR" sz="2800" dirty="0"/>
              <a:t>C</a:t>
            </a:r>
            <a:r>
              <a:rPr lang="is-IS" sz="2800" dirty="0"/>
              <a:t>omprendre un texte</a:t>
            </a:r>
          </a:p>
          <a:p>
            <a:r>
              <a:rPr lang="fr-FR" sz="2800" dirty="0"/>
              <a:t>Pratiquer différentes formes de lecture (fonctionnelle, documentaire, fiction, lectures libres)</a:t>
            </a:r>
          </a:p>
          <a:p>
            <a:r>
              <a:rPr lang="fr-FR" sz="2800" dirty="0"/>
              <a:t>Lire à voix haute (vitesse et fluidité)</a:t>
            </a:r>
          </a:p>
          <a:p>
            <a:r>
              <a:rPr lang="fr-FR" sz="2800" dirty="0"/>
              <a:t>Contrôler sa compréhension.</a:t>
            </a:r>
          </a:p>
        </p:txBody>
      </p:sp>
    </p:spTree>
    <p:extLst>
      <p:ext uri="{BB962C8B-B14F-4D97-AF65-F5344CB8AC3E}">
        <p14:creationId xmlns:p14="http://schemas.microsoft.com/office/powerpoint/2010/main" val="11693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48256" y="311150"/>
            <a:ext cx="9656382" cy="914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III les textes officiels: des attentes et des repères:</a:t>
            </a:r>
            <a:endParaRPr lang="fr-FR" sz="3600" dirty="0"/>
          </a:p>
        </p:txBody>
      </p:sp>
      <p:sp useBgFill="1"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456" y="1389888"/>
            <a:ext cx="11484815" cy="506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rgbClr val="C00000"/>
                </a:solidFill>
              </a:rPr>
              <a:t>DES REPERES:</a:t>
            </a:r>
          </a:p>
          <a:p>
            <a:endParaRPr lang="fr-FR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rgbClr val="00B0F0"/>
                </a:solidFill>
              </a:rPr>
              <a:t>AU CP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enseignement systématique et structuré du code </a:t>
            </a:r>
            <a:r>
              <a:rPr lang="fr-FR" dirty="0">
                <a:solidFill>
                  <a:schemeClr val="tx1"/>
                </a:solidFill>
              </a:rPr>
              <a:t>graphophonologique et de la combinatoire associé à </a:t>
            </a:r>
            <a:r>
              <a:rPr lang="fr-FR" b="1" dirty="0">
                <a:solidFill>
                  <a:schemeClr val="tx1"/>
                </a:solidFill>
              </a:rPr>
              <a:t>des activités d’écriture.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		</a:t>
            </a:r>
            <a:r>
              <a:rPr lang="fr-FR" b="1" dirty="0">
                <a:solidFill>
                  <a:schemeClr val="tx1"/>
                </a:solidFill>
              </a:rPr>
              <a:t>La compréhension de textes </a:t>
            </a:r>
            <a:r>
              <a:rPr lang="fr-FR" dirty="0">
                <a:solidFill>
                  <a:schemeClr val="tx1"/>
                </a:solidFill>
              </a:rPr>
              <a:t>est exercée comme en GS </a:t>
            </a:r>
            <a:r>
              <a:rPr lang="fr-FR" b="1" dirty="0">
                <a:solidFill>
                  <a:schemeClr val="tx1"/>
                </a:solidFill>
              </a:rPr>
              <a:t>sur des textes lus par l’adulte</a:t>
            </a:r>
            <a:r>
              <a:rPr lang="fr-FR" dirty="0">
                <a:solidFill>
                  <a:schemeClr val="tx1"/>
                </a:solidFill>
              </a:rPr>
              <a:t> et différentes des textes que les élèves apprennent à découvrir en autonomie et à comprendre.</a:t>
            </a:r>
          </a:p>
          <a:p>
            <a:r>
              <a:rPr lang="fr-FR" b="1" dirty="0">
                <a:solidFill>
                  <a:srgbClr val="FFC000"/>
                </a:solidFill>
              </a:rPr>
              <a:t>AU CE1,CE2 </a:t>
            </a:r>
            <a:r>
              <a:rPr lang="fr-FR" dirty="0">
                <a:solidFill>
                  <a:srgbClr val="FFC000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révisions nécessaires à la maîtrise du code toujours en lien avec l’écriture des mots. L’essentiel du temps est accordé à l’apprentissage de la compréhension sur des textes de genres variés.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			L’entrainement à la lecture à voix haute est régulier.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Ces activités sont pratiquées en classe où les ateliers permettent facilement la différenciation et </a:t>
            </a:r>
            <a:r>
              <a:rPr lang="fr-FR" b="1" dirty="0">
                <a:solidFill>
                  <a:schemeClr val="tx1"/>
                </a:solidFill>
              </a:rPr>
              <a:t>NON PAS </a:t>
            </a:r>
            <a:r>
              <a:rPr lang="fr-FR" dirty="0">
                <a:solidFill>
                  <a:schemeClr val="tx1"/>
                </a:solidFill>
              </a:rPr>
              <a:t>reportées durant le travail personnel </a:t>
            </a:r>
            <a:r>
              <a:rPr lang="fr-FR" b="1" dirty="0">
                <a:solidFill>
                  <a:schemeClr val="tx1"/>
                </a:solidFill>
              </a:rPr>
              <a:t>HORS DE LA CLASSE.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7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292609"/>
            <a:ext cx="8770571" cy="694943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sp useBgFill="1"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1353312"/>
            <a:ext cx="10936175" cy="490118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02183"/>
            <a:ext cx="10737751" cy="66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830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POUR CONCLURE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0034" y="1502228"/>
            <a:ext cx="3108960" cy="6270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Apprendre à lire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015420" y="1397725"/>
            <a:ext cx="3715026" cy="6270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APPRENDRE A ECRIRE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717074" y="2553789"/>
            <a:ext cx="1476103" cy="8360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IDENTIFIER LES MOTS ECRITS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545183" y="2501538"/>
            <a:ext cx="1789611" cy="8360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COMPRENDRE</a:t>
            </a: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76102" y="3958047"/>
            <a:ext cx="1240971" cy="6531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Comprendre le </a:t>
            </a:r>
            <a:r>
              <a:rPr lang="fr-FR" sz="1200" smtClean="0"/>
              <a:t>code alphabétique</a:t>
            </a:r>
            <a:endParaRPr lang="fr-FR" sz="1200"/>
          </a:p>
        </p:txBody>
      </p:sp>
      <p:sp>
        <p:nvSpPr>
          <p:cNvPr id="12" name="Rectangle 11"/>
          <p:cNvSpPr/>
          <p:nvPr/>
        </p:nvSpPr>
        <p:spPr>
          <a:xfrm>
            <a:off x="2717073" y="4901837"/>
            <a:ext cx="1172418" cy="581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Identifier les mots de 2 manières</a:t>
            </a:r>
            <a:endParaRPr lang="fr-FR" sz="1100" dirty="0"/>
          </a:p>
        </p:txBody>
      </p:sp>
      <p:sp>
        <p:nvSpPr>
          <p:cNvPr id="13" name="Rectangle 12"/>
          <p:cNvSpPr/>
          <p:nvPr/>
        </p:nvSpPr>
        <p:spPr>
          <a:xfrm>
            <a:off x="3608614" y="3944983"/>
            <a:ext cx="1267097" cy="6792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Savoir segmenter les </a:t>
            </a:r>
            <a:r>
              <a:rPr lang="fr-FR" sz="1100" smtClean="0"/>
              <a:t>énoncés écrits et oraux</a:t>
            </a:r>
            <a:endParaRPr lang="fr-FR" sz="1100"/>
          </a:p>
        </p:txBody>
      </p:sp>
      <p:sp>
        <p:nvSpPr>
          <p:cNvPr id="14" name="Rectangle 13"/>
          <p:cNvSpPr/>
          <p:nvPr/>
        </p:nvSpPr>
        <p:spPr>
          <a:xfrm>
            <a:off x="5270863" y="3931919"/>
            <a:ext cx="992777" cy="6792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Des</a:t>
            </a:r>
            <a:r>
              <a:rPr lang="fr-FR" dirty="0" smtClean="0"/>
              <a:t> </a:t>
            </a:r>
            <a:r>
              <a:rPr lang="fr-FR" sz="1200" dirty="0" smtClean="0"/>
              <a:t>textes littéraires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6513872" y="3958047"/>
            <a:ext cx="1268454" cy="6531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docuementaire</a:t>
            </a:r>
            <a:endParaRPr lang="fr-FR" sz="1200" dirty="0"/>
          </a:p>
        </p:txBody>
      </p:sp>
      <p:sp>
        <p:nvSpPr>
          <p:cNvPr id="16" name="Rectangle 15"/>
          <p:cNvSpPr/>
          <p:nvPr/>
        </p:nvSpPr>
        <p:spPr>
          <a:xfrm>
            <a:off x="1985554" y="6008914"/>
            <a:ext cx="1123406" cy="5747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Voie directe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370218" y="6008914"/>
            <a:ext cx="1214846" cy="6008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Voix indirecte</a:t>
            </a:r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3762103" y="2129245"/>
            <a:ext cx="431074" cy="424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2410097" y="3389811"/>
            <a:ext cx="555172" cy="54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4" idx="2"/>
          </p:cNvCxnSpPr>
          <p:nvPr/>
        </p:nvCxnSpPr>
        <p:spPr>
          <a:xfrm>
            <a:off x="5094514" y="2129245"/>
            <a:ext cx="574766" cy="372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3971108" y="3419202"/>
            <a:ext cx="6532" cy="51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095898" y="3419202"/>
            <a:ext cx="240573" cy="148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410097" y="5492929"/>
            <a:ext cx="398365" cy="49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762103" y="5515790"/>
            <a:ext cx="313510" cy="46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14" idx="0"/>
          </p:cNvCxnSpPr>
          <p:nvPr/>
        </p:nvCxnSpPr>
        <p:spPr>
          <a:xfrm flipH="1">
            <a:off x="5767252" y="3419202"/>
            <a:ext cx="209005" cy="51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7069042" y="3415935"/>
            <a:ext cx="79057" cy="51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092557" y="3961315"/>
            <a:ext cx="989042" cy="6629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orthographe</a:t>
            </a:r>
            <a:endParaRPr lang="fr-FR" sz="1200" dirty="0"/>
          </a:p>
        </p:txBody>
      </p:sp>
      <p:sp>
        <p:nvSpPr>
          <p:cNvPr id="40" name="Rectangle 39"/>
          <p:cNvSpPr/>
          <p:nvPr/>
        </p:nvSpPr>
        <p:spPr>
          <a:xfrm>
            <a:off x="10313275" y="3964578"/>
            <a:ext cx="875212" cy="6596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Orga</a:t>
            </a:r>
            <a:r>
              <a:rPr lang="fr-FR" sz="1200" dirty="0" smtClean="0"/>
              <a:t> des textes </a:t>
            </a:r>
            <a:endParaRPr lang="fr-FR" sz="1200" dirty="0"/>
          </a:p>
        </p:txBody>
      </p:sp>
      <p:sp>
        <p:nvSpPr>
          <p:cNvPr id="41" name="Rectangle 40"/>
          <p:cNvSpPr/>
          <p:nvPr/>
        </p:nvSpPr>
        <p:spPr>
          <a:xfrm>
            <a:off x="11364945" y="3925385"/>
            <a:ext cx="754719" cy="6466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Produire des textes</a:t>
            </a:r>
            <a:endParaRPr lang="fr-FR" sz="1200" dirty="0"/>
          </a:p>
        </p:txBody>
      </p:sp>
      <p:sp>
        <p:nvSpPr>
          <p:cNvPr id="42" name="Rectangle 41"/>
          <p:cNvSpPr/>
          <p:nvPr/>
        </p:nvSpPr>
        <p:spPr>
          <a:xfrm>
            <a:off x="8047698" y="3987438"/>
            <a:ext cx="899979" cy="594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Activités </a:t>
            </a:r>
          </a:p>
          <a:p>
            <a:pPr algn="ctr"/>
            <a:r>
              <a:rPr lang="fr-FR" sz="1200" dirty="0" smtClean="0"/>
              <a:t>écriture</a:t>
            </a:r>
            <a:endParaRPr lang="fr-FR" sz="1200" dirty="0"/>
          </a:p>
        </p:txBody>
      </p:sp>
      <p:cxnSp>
        <p:nvCxnSpPr>
          <p:cNvPr id="43" name="Connecteur droit avec flèche 42"/>
          <p:cNvCxnSpPr>
            <a:endCxn id="42" idx="0"/>
          </p:cNvCxnSpPr>
          <p:nvPr/>
        </p:nvCxnSpPr>
        <p:spPr>
          <a:xfrm flipH="1">
            <a:off x="8497688" y="2024742"/>
            <a:ext cx="810406" cy="196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9510059" y="2050870"/>
            <a:ext cx="214451" cy="187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0089350" y="2050870"/>
            <a:ext cx="721044" cy="193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41" idx="0"/>
          </p:cNvCxnSpPr>
          <p:nvPr/>
        </p:nvCxnSpPr>
        <p:spPr>
          <a:xfrm>
            <a:off x="10827231" y="2021474"/>
            <a:ext cx="915074" cy="1903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4" idx="3"/>
          </p:cNvCxnSpPr>
          <p:nvPr/>
        </p:nvCxnSpPr>
        <p:spPr>
          <a:xfrm flipV="1">
            <a:off x="6648994" y="1815736"/>
            <a:ext cx="1366426" cy="1"/>
          </a:xfrm>
          <a:prstGeom prst="straightConnector1">
            <a:avLst/>
          </a:prstGeom>
          <a:ln w="53975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144324" y="5032469"/>
            <a:ext cx="2442754" cy="1672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MIEUX COMPRENDRE LES TEXTES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760" y="438912"/>
            <a:ext cx="11375136" cy="616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 smtClean="0"/>
              <a:t>« L’</a:t>
            </a:r>
            <a:r>
              <a:rPr lang="fr-FR" sz="4400" dirty="0" err="1" smtClean="0"/>
              <a:t>activite</a:t>
            </a:r>
            <a:r>
              <a:rPr lang="fr-FR" sz="4400" dirty="0" smtClean="0"/>
              <a:t>́ </a:t>
            </a:r>
            <a:r>
              <a:rPr lang="fr-FR" sz="4400" dirty="0"/>
              <a:t>de </a:t>
            </a:r>
            <a:r>
              <a:rPr lang="fr-FR" sz="4400" dirty="0" err="1"/>
              <a:t>compréhension</a:t>
            </a:r>
            <a:r>
              <a:rPr lang="fr-FR" sz="4400" dirty="0"/>
              <a:t> est une </a:t>
            </a:r>
            <a:r>
              <a:rPr lang="fr-FR" sz="4400" dirty="0" err="1"/>
              <a:t>activite</a:t>
            </a:r>
            <a:r>
              <a:rPr lang="fr-FR" sz="4400" dirty="0"/>
              <a:t>́ complexe qui s’envisage dans une </a:t>
            </a:r>
            <a:r>
              <a:rPr lang="fr-FR" sz="4400" dirty="0" err="1"/>
              <a:t>activite</a:t>
            </a:r>
            <a:r>
              <a:rPr lang="fr-FR" sz="4400" dirty="0"/>
              <a:t>́ de </a:t>
            </a:r>
            <a:r>
              <a:rPr lang="fr-FR" sz="4400" dirty="0" err="1"/>
              <a:t>résolution</a:t>
            </a:r>
            <a:r>
              <a:rPr lang="fr-FR" sz="4400" dirty="0"/>
              <a:t> de </a:t>
            </a:r>
            <a:r>
              <a:rPr lang="fr-FR" sz="4400" dirty="0" err="1"/>
              <a:t>problème</a:t>
            </a:r>
            <a:r>
              <a:rPr lang="fr-FR" sz="4400" dirty="0"/>
              <a:t> au cours de laquelle le lecteur construit progressivement une </a:t>
            </a:r>
            <a:r>
              <a:rPr lang="fr-FR" sz="4400" dirty="0" err="1"/>
              <a:t>représentation</a:t>
            </a:r>
            <a:r>
              <a:rPr lang="fr-FR" sz="4400" dirty="0"/>
              <a:t>. </a:t>
            </a:r>
            <a:r>
              <a:rPr lang="fr-FR" sz="4400" dirty="0" smtClean="0"/>
              <a:t>»</a:t>
            </a:r>
          </a:p>
          <a:p>
            <a:pPr algn="r"/>
            <a:r>
              <a:rPr lang="fr-FR" sz="4000" dirty="0"/>
              <a:t/>
            </a:r>
            <a:br>
              <a:rPr lang="fr-FR" sz="4000" dirty="0"/>
            </a:br>
            <a:r>
              <a:rPr lang="fr-FR" sz="1800" i="1" dirty="0"/>
              <a:t>M. Fayol, Aider les </a:t>
            </a:r>
            <a:r>
              <a:rPr lang="fr-FR" sz="1800" i="1" dirty="0" err="1"/>
              <a:t>élèves</a:t>
            </a:r>
            <a:r>
              <a:rPr lang="fr-FR" sz="1800" i="1" dirty="0"/>
              <a:t> à comprendre. 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55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orient="vert"/>
          </p:nvPr>
        </p:nvSpPr>
        <p:spPr>
          <a:xfrm>
            <a:off x="10027773" y="122478"/>
            <a:ext cx="1769786" cy="6460760"/>
          </a:xfrm>
        </p:spPr>
        <p:txBody>
          <a:bodyPr vert="wordArtVert">
            <a:normAutofit/>
          </a:bodyPr>
          <a:lstStyle/>
          <a:p>
            <a:pPr algn="ctr"/>
            <a:r>
              <a:rPr lang="fr-FR" sz="3200" dirty="0" smtClean="0"/>
              <a:t>DEFINITION DE l’ONL:</a:t>
            </a:r>
            <a:endParaRPr lang="fr-FR" sz="3200" dirty="0"/>
          </a:p>
        </p:txBody>
      </p:sp>
      <p:sp>
        <p:nvSpPr>
          <p:cNvPr id="4" name="Espace réservé du texte vertical 3"/>
          <p:cNvSpPr>
            <a:spLocks noGrp="1"/>
          </p:cNvSpPr>
          <p:nvPr>
            <p:ph type="body" orient="vert" idx="1"/>
          </p:nvPr>
        </p:nvSpPr>
        <p:spPr>
          <a:xfrm>
            <a:off x="310896" y="493777"/>
            <a:ext cx="9326880" cy="5687568"/>
          </a:xfrm>
          <a:solidFill>
            <a:schemeClr val="bg2"/>
          </a:solidFill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fr-FR" sz="3200" dirty="0"/>
              <a:t>Comprendre un texte, c’est construire une </a:t>
            </a:r>
            <a:r>
              <a:rPr lang="fr-FR" sz="3200" b="1" dirty="0" err="1" smtClean="0"/>
              <a:t>repre</a:t>
            </a:r>
            <a:r>
              <a:rPr lang="fr-FR" sz="3200" b="1" dirty="0" smtClean="0"/>
              <a:t>́-</a:t>
            </a:r>
            <a:r>
              <a:rPr lang="fr-FR" sz="3200" b="1" dirty="0" err="1" smtClean="0"/>
              <a:t>sentation</a:t>
            </a:r>
            <a:r>
              <a:rPr lang="fr-FR" sz="3200" b="1" dirty="0" smtClean="0"/>
              <a:t> </a:t>
            </a:r>
            <a:r>
              <a:rPr lang="fr-FR" sz="3200" b="1" dirty="0"/>
              <a:t>mentale </a:t>
            </a:r>
            <a:r>
              <a:rPr lang="fr-FR" sz="3200" dirty="0"/>
              <a:t>de la situation </a:t>
            </a:r>
            <a:r>
              <a:rPr lang="fr-FR" sz="3200" dirty="0" err="1"/>
              <a:t>décrite</a:t>
            </a:r>
            <a:r>
              <a:rPr lang="fr-FR" sz="3200" dirty="0"/>
              <a:t>. Cette </a:t>
            </a:r>
            <a:r>
              <a:rPr lang="fr-FR" sz="3200" dirty="0" smtClean="0"/>
              <a:t>représentation </a:t>
            </a:r>
            <a:r>
              <a:rPr lang="fr-FR" sz="3200" dirty="0"/>
              <a:t>est </a:t>
            </a:r>
            <a:r>
              <a:rPr lang="fr-FR" sz="3200" dirty="0" smtClean="0"/>
              <a:t>élaborée </a:t>
            </a:r>
            <a:r>
              <a:rPr lang="fr-FR" sz="3200" dirty="0"/>
              <a:t>à partir </a:t>
            </a:r>
            <a:r>
              <a:rPr lang="fr-FR" sz="3200" b="1" dirty="0"/>
              <a:t>d’informations explicites </a:t>
            </a:r>
            <a:r>
              <a:rPr lang="fr-FR" sz="3200" dirty="0"/>
              <a:t>de nature lexicale (les mots), </a:t>
            </a:r>
            <a:r>
              <a:rPr lang="fr-FR" sz="3200" dirty="0" err="1"/>
              <a:t>organisées</a:t>
            </a:r>
            <a:r>
              <a:rPr lang="fr-FR" sz="3200" dirty="0"/>
              <a:t> en phrases </a:t>
            </a:r>
            <a:r>
              <a:rPr lang="is-IS" sz="3200" dirty="0" smtClean="0"/>
              <a:t>….....</a:t>
            </a:r>
            <a:r>
              <a:rPr lang="fr-FR" sz="3200" dirty="0" err="1" smtClean="0"/>
              <a:t>elles-me</a:t>
            </a:r>
            <a:r>
              <a:rPr lang="fr-FR" sz="3200" dirty="0" err="1"/>
              <a:t>̂mes</a:t>
            </a:r>
            <a:r>
              <a:rPr lang="fr-FR" sz="3200" dirty="0"/>
              <a:t> </a:t>
            </a:r>
            <a:r>
              <a:rPr lang="fr-FR" sz="3200" dirty="0" err="1"/>
              <a:t>agencées</a:t>
            </a:r>
            <a:r>
              <a:rPr lang="fr-FR" sz="3200" dirty="0"/>
              <a:t> </a:t>
            </a:r>
            <a:r>
              <a:rPr lang="fr-FR" sz="3200" dirty="0" err="1"/>
              <a:t>séquentiellement</a:t>
            </a:r>
            <a:r>
              <a:rPr lang="fr-FR" sz="3200" dirty="0"/>
              <a:t> dans des textes. </a:t>
            </a: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Les </a:t>
            </a:r>
            <a:r>
              <a:rPr lang="fr-FR" sz="3200" dirty="0"/>
              <a:t>mots et leurs agencements induisent </a:t>
            </a:r>
            <a:r>
              <a:rPr lang="fr-FR" sz="3200" b="1" dirty="0"/>
              <a:t>l’</a:t>
            </a:r>
            <a:r>
              <a:rPr lang="fr-FR" sz="3200" b="1" dirty="0" err="1"/>
              <a:t>évocation</a:t>
            </a:r>
            <a:r>
              <a:rPr lang="fr-FR" sz="3200" b="1" dirty="0"/>
              <a:t> des concepts et des relations qu’ils entretiennent. 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26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640" y="182880"/>
            <a:ext cx="11155631" cy="5907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000" u="sng" dirty="0"/>
              <a:t>Constats sur les pratiques </a:t>
            </a:r>
            <a:r>
              <a:rPr lang="fr-FR" sz="4000" u="sng" dirty="0" smtClean="0"/>
              <a:t>pédagogiques </a:t>
            </a:r>
            <a:endParaRPr lang="fr-FR" sz="4000" u="sng" dirty="0"/>
          </a:p>
          <a:p>
            <a:pPr marL="0" indent="0">
              <a:buNone/>
            </a:pPr>
            <a:r>
              <a:rPr lang="fr-FR" sz="4000" b="1" dirty="0"/>
              <a:t>L’</a:t>
            </a:r>
            <a:r>
              <a:rPr lang="fr-FR" sz="4000" b="1" dirty="0" err="1"/>
              <a:t>activite</a:t>
            </a:r>
            <a:r>
              <a:rPr lang="fr-FR" sz="4000" b="1" dirty="0"/>
              <a:t>́ de </a:t>
            </a:r>
            <a:r>
              <a:rPr lang="fr-FR" sz="4000" b="1" dirty="0" smtClean="0"/>
              <a:t>compréhension </a:t>
            </a:r>
            <a:r>
              <a:rPr lang="fr-FR" sz="4000" b="1" dirty="0"/>
              <a:t>est souvent </a:t>
            </a:r>
            <a:r>
              <a:rPr lang="fr-FR" sz="4000" b="1" dirty="0" smtClean="0"/>
              <a:t>évaluée </a:t>
            </a:r>
            <a:r>
              <a:rPr lang="fr-FR" sz="4000" b="1" dirty="0"/>
              <a:t>mais rarement </a:t>
            </a:r>
            <a:r>
              <a:rPr lang="fr-FR" sz="4000" b="1" dirty="0" smtClean="0"/>
              <a:t>enseignée </a:t>
            </a:r>
            <a:r>
              <a:rPr lang="fr-FR" sz="4000" b="1" dirty="0"/>
              <a:t>(</a:t>
            </a:r>
            <a:r>
              <a:rPr lang="fr-FR" sz="4000" b="1" dirty="0" err="1"/>
              <a:t>Goigoux</a:t>
            </a:r>
            <a:r>
              <a:rPr lang="fr-FR" sz="4000" b="1" dirty="0"/>
              <a:t>) </a:t>
            </a:r>
            <a:endParaRPr lang="fr-FR" sz="4000" dirty="0"/>
          </a:p>
          <a:p>
            <a:pPr marL="0" indent="0">
              <a:buNone/>
            </a:pPr>
            <a:r>
              <a:rPr lang="fr-FR" sz="4000" u="sng" dirty="0"/>
              <a:t>Ce qu’on constate: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dirty="0"/>
              <a:t>– l’</a:t>
            </a:r>
            <a:r>
              <a:rPr lang="fr-FR" sz="4000" dirty="0" err="1"/>
              <a:t>excès</a:t>
            </a:r>
            <a:r>
              <a:rPr lang="fr-FR" sz="4000" dirty="0"/>
              <a:t> de questionnaires</a:t>
            </a:r>
            <a:br>
              <a:rPr lang="fr-FR" sz="4000" dirty="0"/>
            </a:br>
            <a:r>
              <a:rPr lang="fr-FR" sz="4000" dirty="0"/>
              <a:t>– la </a:t>
            </a:r>
            <a:r>
              <a:rPr lang="fr-FR" sz="4000" dirty="0" smtClean="0"/>
              <a:t>surreprésentation </a:t>
            </a:r>
            <a:r>
              <a:rPr lang="fr-FR" sz="4000" dirty="0"/>
              <a:t>des questions </a:t>
            </a:r>
            <a:r>
              <a:rPr lang="fr-FR" sz="4000" dirty="0" smtClean="0"/>
              <a:t>littérales (réponses </a:t>
            </a:r>
            <a:r>
              <a:rPr lang="fr-FR" sz="4000" dirty="0"/>
              <a:t>directement dans le texte)</a:t>
            </a:r>
            <a:br>
              <a:rPr lang="fr-FR" sz="4000" dirty="0"/>
            </a:br>
            <a:r>
              <a:rPr lang="fr-FR" sz="4000" dirty="0"/>
              <a:t>– une part importante de </a:t>
            </a:r>
            <a:r>
              <a:rPr lang="fr-FR" sz="4000" dirty="0" smtClean="0"/>
              <a:t>problématiques </a:t>
            </a:r>
            <a:r>
              <a:rPr lang="fr-FR" sz="4000" dirty="0"/>
              <a:t>artificielles: l’abus du « vrai ou faux », lecture puzzle,...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17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456" y="201168"/>
            <a:ext cx="11704320" cy="6473952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L’évolution de l’enseignement de la compréhension:</a:t>
            </a:r>
            <a:endParaRPr lang="fr-FR" dirty="0" smtClean="0"/>
          </a:p>
          <a:p>
            <a:r>
              <a:rPr lang="fr-FR" dirty="0" smtClean="0"/>
              <a:t>Dans </a:t>
            </a:r>
            <a:r>
              <a:rPr lang="fr-FR" dirty="0"/>
              <a:t>la conception traditionnelle, on pensait que le sens se trouvait dans le texte et que le lecteur devait aller le « </a:t>
            </a:r>
            <a:r>
              <a:rPr lang="fr-FR" dirty="0" smtClean="0"/>
              <a:t>pécher </a:t>
            </a:r>
            <a:r>
              <a:rPr lang="fr-FR" dirty="0"/>
              <a:t>». </a:t>
            </a:r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lecteur ne faisait que transposer dans sa </a:t>
            </a:r>
            <a:r>
              <a:rPr lang="fr-FR" dirty="0" smtClean="0"/>
              <a:t>mémoire </a:t>
            </a:r>
            <a:r>
              <a:rPr lang="fr-FR" dirty="0"/>
              <a:t>un sens </a:t>
            </a:r>
            <a:r>
              <a:rPr lang="fr-FR" dirty="0" smtClean="0"/>
              <a:t>précis déterminé́ </a:t>
            </a:r>
            <a:r>
              <a:rPr lang="fr-FR" dirty="0"/>
              <a:t>par l’auteur. </a:t>
            </a:r>
          </a:p>
          <a:p>
            <a:endParaRPr lang="fr-FR" dirty="0" smtClean="0"/>
          </a:p>
          <a:p>
            <a:r>
              <a:rPr lang="fr-FR" b="1" dirty="0" smtClean="0"/>
              <a:t>La </a:t>
            </a:r>
            <a:r>
              <a:rPr lang="fr-FR" b="1" dirty="0"/>
              <a:t>conception contemporaine : </a:t>
            </a:r>
            <a:endParaRPr lang="fr-FR" dirty="0"/>
          </a:p>
          <a:p>
            <a:r>
              <a:rPr lang="fr-FR" dirty="0"/>
              <a:t>Actuellement, les chercheurs sont unanimes pour dire que la lecture est un processus interactif avec 3 composantes majeures :</a:t>
            </a:r>
            <a:br>
              <a:rPr lang="fr-FR" dirty="0"/>
            </a:br>
            <a:r>
              <a:rPr lang="fr-FR" b="1" dirty="0"/>
              <a:t>le lecteur ou le </a:t>
            </a:r>
            <a:r>
              <a:rPr lang="fr-FR" b="1" dirty="0" smtClean="0"/>
              <a:t>récepteur </a:t>
            </a:r>
            <a:r>
              <a:rPr lang="fr-FR" dirty="0"/>
              <a:t>: avec 2 variables : les structures [cognitives : connaissances sur la langue, sur le monde ; affectives : attitude </a:t>
            </a:r>
            <a:r>
              <a:rPr lang="fr-FR" dirty="0" smtClean="0"/>
              <a:t>générale </a:t>
            </a:r>
            <a:r>
              <a:rPr lang="fr-FR" dirty="0"/>
              <a:t>face à la lecture et </a:t>
            </a:r>
            <a:r>
              <a:rPr lang="fr-FR" dirty="0" smtClean="0"/>
              <a:t>intérêts spécifiques </a:t>
            </a:r>
            <a:r>
              <a:rPr lang="fr-FR" dirty="0"/>
              <a:t>(musique, photo, sport...)] et les processus de lecture (les </a:t>
            </a:r>
            <a:r>
              <a:rPr lang="fr-FR" dirty="0" smtClean="0"/>
              <a:t>habiletés nécessaires </a:t>
            </a:r>
            <a:r>
              <a:rPr lang="fr-FR" dirty="0"/>
              <a:t>pour aborder un texte). Connaissances et </a:t>
            </a:r>
            <a:r>
              <a:rPr lang="fr-FR" dirty="0" smtClean="0"/>
              <a:t>intérêts </a:t>
            </a:r>
            <a:r>
              <a:rPr lang="fr-FR" dirty="0"/>
              <a:t>seront mis à contribution au cours des lectures. </a:t>
            </a:r>
            <a:endParaRPr lang="fr-FR" dirty="0" smtClean="0"/>
          </a:p>
          <a:p>
            <a:r>
              <a:rPr lang="fr-FR" b="1" dirty="0"/>
              <a:t>le texte ou le discours </a:t>
            </a:r>
            <a:r>
              <a:rPr lang="fr-FR" dirty="0"/>
              <a:t>: les lecteurs ou les </a:t>
            </a:r>
            <a:r>
              <a:rPr lang="fr-FR" dirty="0" smtClean="0"/>
              <a:t>récepteurs </a:t>
            </a:r>
            <a:r>
              <a:rPr lang="fr-FR" dirty="0"/>
              <a:t>se comportent </a:t>
            </a:r>
            <a:r>
              <a:rPr lang="fr-FR" dirty="0" smtClean="0"/>
              <a:t>différemment </a:t>
            </a:r>
            <a:r>
              <a:rPr lang="fr-FR" dirty="0"/>
              <a:t>selon la nature des textes.</a:t>
            </a:r>
            <a:br>
              <a:rPr lang="fr-FR" dirty="0"/>
            </a:br>
            <a:r>
              <a:rPr lang="fr-FR" b="1" dirty="0"/>
              <a:t>le contexte </a:t>
            </a:r>
            <a:r>
              <a:rPr lang="fr-FR" dirty="0"/>
              <a:t>: les conditions dans lesquelles se trouve le lecteur ou le </a:t>
            </a:r>
            <a:r>
              <a:rPr lang="fr-FR" dirty="0" smtClean="0"/>
              <a:t>récepteur </a:t>
            </a:r>
            <a:r>
              <a:rPr lang="fr-FR" dirty="0"/>
              <a:t>lorsqu’il aborde un texte.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69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61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20311827"/>
              </p:ext>
            </p:extLst>
          </p:nvPr>
        </p:nvGraphicFramePr>
        <p:xfrm>
          <a:off x="3801979" y="336884"/>
          <a:ext cx="7916779" cy="625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7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00442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Les variables texte/ contexte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020197" y="2129060"/>
            <a:ext cx="4160518" cy="4488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             LE TEXTE:</a:t>
            </a:r>
          </a:p>
          <a:p>
            <a:r>
              <a:rPr lang="fr-FR" sz="2800" b="1" dirty="0" smtClean="0"/>
              <a:t>Intention de l’auteur</a:t>
            </a:r>
          </a:p>
          <a:p>
            <a:r>
              <a:rPr lang="fr-FR" sz="2800" b="1" dirty="0" smtClean="0"/>
              <a:t>La forme (type de texte)</a:t>
            </a:r>
          </a:p>
          <a:p>
            <a:r>
              <a:rPr lang="fr-FR" sz="2800" b="1" dirty="0" smtClean="0"/>
              <a:t>Le contenu</a:t>
            </a:r>
            <a:endParaRPr lang="fr-FR" sz="28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7094218" y="2129061"/>
            <a:ext cx="4913297" cy="4488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	</a:t>
            </a:r>
            <a:r>
              <a:rPr lang="fr-FR" sz="2800" b="1" dirty="0" smtClean="0"/>
              <a:t>   LE CONTEXTE</a:t>
            </a:r>
          </a:p>
          <a:p>
            <a:pPr marL="0" indent="0">
              <a:buNone/>
            </a:pPr>
            <a:r>
              <a:rPr lang="fr-FR" sz="2800" b="1" dirty="0" smtClean="0"/>
              <a:t>Psychologique: </a:t>
            </a:r>
            <a:r>
              <a:rPr lang="fr-FR" sz="2800" dirty="0" smtClean="0"/>
              <a:t>intérêt/motivation/</a:t>
            </a:r>
            <a:r>
              <a:rPr lang="fr-FR" sz="2800" dirty="0" err="1" smtClean="0"/>
              <a:t>intetnion</a:t>
            </a:r>
            <a:r>
              <a:rPr lang="fr-FR" sz="2800" dirty="0" smtClean="0"/>
              <a:t> de lecture</a:t>
            </a:r>
          </a:p>
          <a:p>
            <a:pPr marL="0" indent="0">
              <a:buNone/>
            </a:pPr>
            <a:r>
              <a:rPr lang="fr-FR" sz="2800" b="1" dirty="0" smtClean="0"/>
              <a:t>Social</a:t>
            </a:r>
            <a:r>
              <a:rPr lang="fr-FR" sz="2800" dirty="0" smtClean="0"/>
              <a:t>: les formes d’interaction entre élèves, enseignant, pairs</a:t>
            </a:r>
          </a:p>
          <a:p>
            <a:pPr marL="0" indent="0">
              <a:buNone/>
            </a:pPr>
            <a:r>
              <a:rPr lang="fr-FR" sz="2800" b="1" dirty="0" smtClean="0"/>
              <a:t>Physique</a:t>
            </a:r>
            <a:r>
              <a:rPr lang="fr-FR" sz="2800" dirty="0" smtClean="0"/>
              <a:t>: conditions matérielles (bruit, installation..)</a:t>
            </a:r>
          </a:p>
          <a:p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90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99717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La variable lecteur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47929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Des structures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2671012" y="3316639"/>
            <a:ext cx="4423208" cy="3060098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Des structures cognitives: </a:t>
            </a:r>
            <a:r>
              <a:rPr lang="fr-FR" sz="2800" dirty="0" smtClean="0"/>
              <a:t>connaissance du la langue, sur le monde</a:t>
            </a:r>
          </a:p>
          <a:p>
            <a:endParaRPr lang="fr-FR" sz="2800" dirty="0"/>
          </a:p>
          <a:p>
            <a:r>
              <a:rPr lang="fr-FR" sz="2800" b="1" dirty="0" smtClean="0"/>
              <a:t>Des structures affectives</a:t>
            </a:r>
            <a:endParaRPr lang="fr-FR" sz="28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479297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Des </a:t>
            </a:r>
            <a:r>
              <a:rPr lang="fr-FR" sz="2800" b="1" dirty="0" smtClean="0">
                <a:solidFill>
                  <a:srgbClr val="0070C0"/>
                </a:solidFill>
              </a:rPr>
              <a:t>processus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415638" cy="306009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</a:t>
            </a:r>
            <a:r>
              <a:rPr lang="fr-FR" sz="2800" dirty="0" err="1" smtClean="0"/>
              <a:t>micro-processus</a:t>
            </a:r>
            <a:endParaRPr lang="fr-FR" sz="2800" dirty="0" smtClean="0"/>
          </a:p>
          <a:p>
            <a:r>
              <a:rPr lang="fr-FR" sz="2800" dirty="0" smtClean="0"/>
              <a:t>Le processus d’élaboration</a:t>
            </a:r>
          </a:p>
          <a:p>
            <a:r>
              <a:rPr lang="fr-FR" sz="2800" dirty="0" smtClean="0"/>
              <a:t>Le processus d’intégration</a:t>
            </a:r>
          </a:p>
          <a:p>
            <a:r>
              <a:rPr lang="fr-FR" sz="2800" dirty="0" smtClean="0"/>
              <a:t>Le processus métacognitif</a:t>
            </a:r>
          </a:p>
          <a:p>
            <a:r>
              <a:rPr lang="fr-FR" sz="2800" dirty="0" smtClean="0"/>
              <a:t>Le macro-processus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19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61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10000"/>
                  </a:schemeClr>
                </a:solidFill>
              </a:rPr>
              <a:t>La </a:t>
            </a:r>
            <a:br>
              <a:rPr lang="fr-FR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3600" b="1" dirty="0" smtClean="0">
                <a:solidFill>
                  <a:schemeClr val="bg2">
                    <a:lumMod val="10000"/>
                  </a:schemeClr>
                </a:solidFill>
              </a:rPr>
              <a:t>variable </a:t>
            </a:r>
            <a:br>
              <a:rPr lang="fr-FR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3600" b="1" dirty="0" smtClean="0">
                <a:solidFill>
                  <a:schemeClr val="bg2">
                    <a:lumMod val="10000"/>
                  </a:schemeClr>
                </a:solidFill>
              </a:rPr>
              <a:t>lecteur</a:t>
            </a:r>
            <a:endParaRPr lang="fr-F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8" y="336885"/>
            <a:ext cx="9828749" cy="64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 MICROPROCESSUS:</a:t>
            </a:r>
            <a:br>
              <a:rPr lang="fr-FR" dirty="0" smtClean="0"/>
            </a:br>
            <a:r>
              <a:rPr lang="fr-FR" dirty="0" smtClean="0"/>
              <a:t>Activité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Dégager les règles de décodage nécessaires pour faire lire  :</a:t>
            </a:r>
          </a:p>
          <a:p>
            <a:r>
              <a:rPr lang="fr-FR" sz="3200" dirty="0" smtClean="0"/>
              <a:t>DANIEL</a:t>
            </a:r>
          </a:p>
          <a:p>
            <a:r>
              <a:rPr lang="fr-FR" sz="3200" dirty="0" smtClean="0"/>
              <a:t>ANDRE</a:t>
            </a:r>
          </a:p>
          <a:p>
            <a:r>
              <a:rPr lang="fr-FR" sz="3200" dirty="0" smtClean="0"/>
              <a:t>ANNIE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14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À plumes">
  <a:themeElements>
    <a:clrScheme name="À plumes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À plumes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À plum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367</TotalTime>
  <Words>1081</Words>
  <Application>Microsoft Macintosh PowerPoint</Application>
  <PresentationFormat>Grand écran</PresentationFormat>
  <Paragraphs>177</Paragraphs>
  <Slides>26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Calibri</vt:lpstr>
      <vt:lpstr>Century Schoolbook</vt:lpstr>
      <vt:lpstr>Corbel</vt:lpstr>
      <vt:lpstr>Wingdings</vt:lpstr>
      <vt:lpstr>À plumes</vt:lpstr>
      <vt:lpstr>Qu’est ce c’est lire?</vt:lpstr>
      <vt:lpstr>Présentation PowerPoint</vt:lpstr>
      <vt:lpstr>Présentation PowerPoint</vt:lpstr>
      <vt:lpstr>Présentation PowerPoint</vt:lpstr>
      <vt:lpstr>Présentation PowerPoint</vt:lpstr>
      <vt:lpstr>Les variables texte/ contexte</vt:lpstr>
      <vt:lpstr>La variable lecteur</vt:lpstr>
      <vt:lpstr>La  variable  lecteur</vt:lpstr>
      <vt:lpstr>LE MICROPROCESSUS: Activité</vt:lpstr>
      <vt:lpstr>LE MICROPROCESSUS: Une activité: règles de séparation des syllabes</vt:lpstr>
      <vt:lpstr>LES MECANISMES de la lecture:  voie directe et voie indirecte</vt:lpstr>
      <vt:lpstr>Trois solutions possibles</vt:lpstr>
      <vt:lpstr>Les mots réguliers</vt:lpstr>
      <vt:lpstr>La voie d’assemblage ou la voie indirecte</vt:lpstr>
      <vt:lpstr>La voie d’assemblage ou indirecte</vt:lpstr>
      <vt:lpstr>Présentation PowerPoint</vt:lpstr>
      <vt:lpstr>La voie d’adressage ou la voie directe</vt:lpstr>
      <vt:lpstr>Présentation PowerPoint</vt:lpstr>
      <vt:lpstr>Comment apprendre à lire ?   (extrait de lire au CP)</vt:lpstr>
      <vt:lpstr>La conscience phonologique</vt:lpstr>
      <vt:lpstr>III les textes officiels: des attentes et des repères:</vt:lpstr>
      <vt:lpstr>III les textes officiels: des attentes et des repères:</vt:lpstr>
      <vt:lpstr>Présentation PowerPoint</vt:lpstr>
      <vt:lpstr>POUR CONCLURE</vt:lpstr>
      <vt:lpstr>Présentation PowerPoint</vt:lpstr>
      <vt:lpstr>DEFINITION DE l’ONL: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 ce c’est lire?</dc:title>
  <dc:creator>Utilisateur de Microsoft Office</dc:creator>
  <cp:lastModifiedBy>Utilisateur de Microsoft Office</cp:lastModifiedBy>
  <cp:revision>26</cp:revision>
  <dcterms:created xsi:type="dcterms:W3CDTF">2017-01-04T11:20:59Z</dcterms:created>
  <dcterms:modified xsi:type="dcterms:W3CDTF">2017-01-23T10:29:06Z</dcterms:modified>
</cp:coreProperties>
</file>