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99" d="100"/>
          <a:sy n="99" d="100"/>
        </p:scale>
        <p:origin x="-174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253785-CF36-F94D-89AA-1991791D8850}" type="datetimeFigureOut">
              <a:rPr lang="fr-FR" smtClean="0"/>
              <a:t>04/02/15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9B4DA7-15AC-8C43-B04C-C9A78A435F7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344356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9B4DA7-15AC-8C43-B04C-C9A78A435F7E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176663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paperBackingColor.jpg"/>
          <p:cNvPicPr>
            <a:picLocks noChangeAspect="1"/>
          </p:cNvPicPr>
          <p:nvPr/>
        </p:nvPicPr>
        <p:blipFill>
          <a:blip r:embed="rId2"/>
          <a:srcRect l="469" t="13915"/>
          <a:stretch>
            <a:fillRect/>
          </a:stretch>
        </p:blipFill>
        <p:spPr>
          <a:xfrm>
            <a:off x="1613903" y="699248"/>
            <a:ext cx="5916194" cy="3837694"/>
          </a:xfrm>
          <a:prstGeom prst="rect">
            <a:avLst/>
          </a:prstGeom>
          <a:solidFill>
            <a:srgbClr val="FFFFFF">
              <a:shade val="85000"/>
            </a:srgbClr>
          </a:solidFill>
          <a:ln w="22225" cap="sq">
            <a:solidFill>
              <a:srgbClr val="FDFDFD"/>
            </a:solidFill>
            <a:miter lim="800000"/>
          </a:ln>
          <a:effectLst>
            <a:outerShdw blurRad="57150" dist="37500" dir="7560000" sy="98000" kx="80000" ky="63000" algn="tl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E1EF4-31ED-45C2-AC47-F2718A41336B}" type="datetimeFigureOut">
              <a:rPr lang="en-US" smtClean="0"/>
              <a:t>04/02/15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EACD6-A525-4B49-8009-7F09B4461B46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09569" y="1143000"/>
            <a:ext cx="5724862" cy="1846961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6000" kern="1200">
                <a:solidFill>
                  <a:schemeClr val="bg2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69" y="2994212"/>
            <a:ext cx="5724862" cy="10072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0"/>
              </a:spcBef>
              <a:buSzPct val="90000"/>
              <a:buFont typeface="Wingdings" pitchFamily="2" charset="2"/>
              <a:buNone/>
              <a:defRPr sz="2000" kern="1200">
                <a:solidFill>
                  <a:schemeClr val="bg2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E1EF4-31ED-45C2-AC47-F2718A41336B}" type="datetimeFigureOut">
              <a:rPr lang="en-US" smtClean="0"/>
              <a:t>04/02/15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EACD6-A525-4B49-8009-7F09B4461B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E1EF4-31ED-45C2-AC47-F2718A41336B}" type="datetimeFigureOut">
              <a:rPr lang="en-US" smtClean="0"/>
              <a:t>04/02/15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EACD6-A525-4B49-8009-7F09B4461B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0363" y="1143000"/>
            <a:ext cx="3807662" cy="1341344"/>
          </a:xfrm>
        </p:spPr>
        <p:txBody>
          <a:bodyPr anchor="b"/>
          <a:lstStyle>
            <a:lvl1pPr algn="ctr">
              <a:defRPr sz="4400" b="0"/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199" y="605118"/>
            <a:ext cx="3776472" cy="556549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 marL="2290763" indent="-344488">
              <a:defRPr sz="2000"/>
            </a:lvl7pPr>
            <a:lvl8pPr marL="2290763" indent="-344488">
              <a:defRPr sz="2000"/>
            </a:lvl8pPr>
            <a:lvl9pPr marL="2290763" indent="-344488"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0363" y="2618815"/>
            <a:ext cx="3807662" cy="3133164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E1EF4-31ED-45C2-AC47-F2718A41336B}" type="datetimeFigureOut">
              <a:rPr lang="en-US" smtClean="0"/>
              <a:t>04/02/15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EACD6-A525-4B49-8009-7F09B4461B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E1EF4-31ED-45C2-AC47-F2718A41336B}" type="datetimeFigureOut">
              <a:rPr lang="en-US" smtClean="0"/>
              <a:t>04/02/15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EACD6-A525-4B49-8009-7F09B4461B46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 descr="pictureCaptionBacking.png"/>
          <p:cNvPicPr>
            <a:picLocks noChangeAspect="1"/>
          </p:cNvPicPr>
          <p:nvPr/>
        </p:nvPicPr>
        <p:blipFill>
          <a:blip r:embed="rId2"/>
          <a:srcRect l="52272" t="8889" r="5152" b="16566"/>
          <a:stretch>
            <a:fillRect/>
          </a:stretch>
        </p:blipFill>
        <p:spPr>
          <a:xfrm>
            <a:off x="4594412" y="663388"/>
            <a:ext cx="3893127" cy="5112327"/>
          </a:xfrm>
          <a:prstGeom prst="rect">
            <a:avLst/>
          </a:prstGeom>
        </p:spPr>
      </p:pic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725487" y="1143000"/>
            <a:ext cx="3792537" cy="1341344"/>
          </a:xfrm>
        </p:spPr>
        <p:txBody>
          <a:bodyPr anchor="b"/>
          <a:lstStyle>
            <a:lvl1pPr algn="ctr">
              <a:defRPr sz="4400" b="0"/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2"/>
          </p:nvPr>
        </p:nvSpPr>
        <p:spPr>
          <a:xfrm>
            <a:off x="725487" y="2618815"/>
            <a:ext cx="3792537" cy="3133164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829938" y="864971"/>
            <a:ext cx="3422075" cy="470916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5487" y="462896"/>
            <a:ext cx="7718425" cy="828021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25489" y="1598613"/>
            <a:ext cx="7718424" cy="45720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E1EF4-31ED-45C2-AC47-F2718A41336B}" type="datetimeFigureOut">
              <a:rPr lang="en-US" smtClean="0"/>
              <a:t>04/02/15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EACD6-A525-4B49-8009-7F09B4461B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0" y="685801"/>
            <a:ext cx="1066800" cy="5484812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25488" y="685757"/>
            <a:ext cx="6437312" cy="5482221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E1EF4-31ED-45C2-AC47-F2718A41336B}" type="datetimeFigureOut">
              <a:rPr lang="en-US" smtClean="0"/>
              <a:t>04/02/15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EACD6-A525-4B49-8009-7F09B4461B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E1EF4-31ED-45C2-AC47-F2718A41336B}" type="datetimeFigureOut">
              <a:rPr lang="en-US" smtClean="0"/>
              <a:t>04/02/15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EACD6-A525-4B49-8009-7F09B4461B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e de titre avec imag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titlePhotoBacking-r.png"/>
          <p:cNvPicPr>
            <a:picLocks noChangeAspect="1"/>
          </p:cNvPicPr>
          <p:nvPr/>
        </p:nvPicPr>
        <p:blipFill>
          <a:blip r:embed="rId2"/>
          <a:srcRect l="17353" t="9412" r="17500" b="32353"/>
          <a:stretch>
            <a:fillRect/>
          </a:stretch>
        </p:blipFill>
        <p:spPr>
          <a:xfrm>
            <a:off x="1586753" y="645459"/>
            <a:ext cx="5957047" cy="3993776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24600"/>
            <a:ext cx="2133600" cy="273050"/>
          </a:xfrm>
        </p:spPr>
        <p:txBody>
          <a:bodyPr/>
          <a:lstStyle>
            <a:lvl1pPr>
              <a:defRPr sz="140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fld id="{A6BE1EF4-31ED-45C2-AC47-F2718A41336B}" type="datetimeFigureOut">
              <a:rPr lang="en-US" smtClean="0"/>
              <a:t>04/02/15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24600"/>
            <a:ext cx="2895600" cy="273050"/>
          </a:xfrm>
        </p:spPr>
        <p:txBody>
          <a:bodyPr/>
          <a:lstStyle>
            <a:lvl1pPr>
              <a:defRPr sz="140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24600"/>
            <a:ext cx="2133600" cy="273050"/>
          </a:xfrm>
        </p:spPr>
        <p:txBody>
          <a:bodyPr/>
          <a:lstStyle>
            <a:lvl1pPr>
              <a:defRPr sz="140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fld id="{B51EACD6-A525-4B49-8009-7F09B4461B46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24435" y="4953000"/>
            <a:ext cx="8095130" cy="857250"/>
          </a:xfrm>
        </p:spPr>
        <p:txBody>
          <a:bodyPr anchor="b" anchorCtr="0">
            <a:noAutofit/>
          </a:bodyPr>
          <a:lstStyle>
            <a:lvl1pPr>
              <a:defRPr sz="540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24435" y="5791200"/>
            <a:ext cx="8095130" cy="5072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dirty="0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1764792" y="804672"/>
            <a:ext cx="5638800" cy="3657600"/>
          </a:xfrm>
        </p:spPr>
        <p:txBody>
          <a:bodyPr/>
          <a:lstStyle>
            <a:lvl1pPr>
              <a:buNone/>
              <a:defRPr>
                <a:solidFill>
                  <a:schemeClr val="bg2"/>
                </a:solidFill>
              </a:defRPr>
            </a:lvl1pPr>
          </a:lstStyle>
          <a:p>
            <a:r>
              <a:rPr lang="fr-FR" smtClean="0"/>
              <a:t>Faire glisser l'image vers l'espace réservé ou cliquer sur l'icône pour l'ajouter</a:t>
            </a:r>
            <a:endParaRPr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0818" y="2514600"/>
            <a:ext cx="8162365" cy="914400"/>
          </a:xfrm>
        </p:spPr>
        <p:txBody>
          <a:bodyPr anchor="b" anchorCtr="0"/>
          <a:lstStyle>
            <a:lvl1pPr algn="ctr">
              <a:defRPr sz="5400" b="0" cap="none" baseline="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0818" y="3429000"/>
            <a:ext cx="8162365" cy="701000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400" kern="120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A6BE1EF4-31ED-45C2-AC47-F2718A41336B}" type="datetimeFigureOut">
              <a:rPr lang="en-US" smtClean="0"/>
              <a:t>04/02/15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1400" kern="120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400" kern="120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B51EACD6-A525-4B49-8009-7F09B4461B4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23900" y="1586753"/>
            <a:ext cx="3776472" cy="458386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86753"/>
            <a:ext cx="3776472" cy="458386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E1EF4-31ED-45C2-AC47-F2718A41336B}" type="datetimeFigureOut">
              <a:rPr lang="en-US" smtClean="0"/>
              <a:t>04/02/15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EACD6-A525-4B49-8009-7F09B4461B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3900" y="1598613"/>
            <a:ext cx="3773488" cy="427877"/>
          </a:xfrm>
        </p:spPr>
        <p:txBody>
          <a:bodyPr anchor="b">
            <a:normAutofit/>
          </a:bodyPr>
          <a:lstStyle>
            <a:lvl1pPr marL="0" indent="0" algn="ctr">
              <a:spcBef>
                <a:spcPts val="0"/>
              </a:spcBef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23900" y="2174875"/>
            <a:ext cx="3773488" cy="3997325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 marL="2290763" indent="-344488">
              <a:defRPr sz="1600"/>
            </a:lvl7pPr>
            <a:lvl8pPr marL="2290763" indent="-344488">
              <a:defRPr sz="1600"/>
            </a:lvl8pPr>
            <a:lvl9pPr marL="2290763" indent="-344488"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98613"/>
            <a:ext cx="3776472" cy="427877"/>
          </a:xfrm>
        </p:spPr>
        <p:txBody>
          <a:bodyPr anchor="b">
            <a:normAutofit/>
          </a:bodyPr>
          <a:lstStyle>
            <a:lvl1pPr marL="0" indent="0" algn="ctr">
              <a:spcBef>
                <a:spcPts val="0"/>
              </a:spcBef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3776472" cy="3997325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 marL="2290763" indent="-344488">
              <a:defRPr sz="1600"/>
            </a:lvl7pPr>
            <a:lvl8pPr marL="2290763" indent="-344488">
              <a:defRPr sz="1600"/>
            </a:lvl8pPr>
            <a:lvl9pPr marL="2290763" indent="-344488"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E1EF4-31ED-45C2-AC47-F2718A41336B}" type="datetimeFigureOut">
              <a:rPr lang="en-US" smtClean="0"/>
              <a:t>04/02/15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EACD6-A525-4B49-8009-7F09B4461B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us, Haut et b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23900" y="1586753"/>
            <a:ext cx="7707406" cy="2231136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E1EF4-31ED-45C2-AC47-F2718A41336B}" type="datetimeFigureOut">
              <a:rPr lang="en-US" smtClean="0"/>
              <a:t>04/02/15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EACD6-A525-4B49-8009-7F09B4461B4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723900" y="3914170"/>
            <a:ext cx="7707406" cy="2231136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23900" y="1586753"/>
            <a:ext cx="3776472" cy="458386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E1EF4-31ED-45C2-AC47-F2718A41336B}" type="datetimeFigureOut">
              <a:rPr lang="en-US" smtClean="0"/>
              <a:t>04/02/15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EACD6-A525-4B49-8009-7F09B4461B4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86753"/>
            <a:ext cx="3776472" cy="2232212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9" name="Content Placeholder 3"/>
          <p:cNvSpPr>
            <a:spLocks noGrp="1"/>
          </p:cNvSpPr>
          <p:nvPr>
            <p:ph sz="half" idx="14"/>
          </p:nvPr>
        </p:nvSpPr>
        <p:spPr>
          <a:xfrm>
            <a:off x="4648200" y="3913094"/>
            <a:ext cx="3776472" cy="2232212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E1EF4-31ED-45C2-AC47-F2718A41336B}" type="datetimeFigureOut">
              <a:rPr lang="en-US" smtClean="0"/>
              <a:t>04/02/15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EACD6-A525-4B49-8009-7F09B4461B46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2"/>
          <p:cNvSpPr>
            <a:spLocks noGrp="1"/>
          </p:cNvSpPr>
          <p:nvPr>
            <p:ph sz="half" idx="1"/>
          </p:nvPr>
        </p:nvSpPr>
        <p:spPr>
          <a:xfrm>
            <a:off x="723900" y="1586753"/>
            <a:ext cx="3776472" cy="2232212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7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86753"/>
            <a:ext cx="3776472" cy="2232212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723900" y="3913094"/>
            <a:ext cx="3776472" cy="2232212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9" name="Content Placeholder 3"/>
          <p:cNvSpPr>
            <a:spLocks noGrp="1"/>
          </p:cNvSpPr>
          <p:nvPr>
            <p:ph sz="half" idx="14"/>
          </p:nvPr>
        </p:nvSpPr>
        <p:spPr>
          <a:xfrm>
            <a:off x="4648200" y="3913094"/>
            <a:ext cx="3776472" cy="2232212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26141" y="314979"/>
            <a:ext cx="7691719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/>
              <a:t>Click to edit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6141" y="1586753"/>
            <a:ext cx="7691719" cy="4571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A6BE1EF4-31ED-45C2-AC47-F2718A41336B}" type="datetimeFigureOut">
              <a:rPr lang="en-US" smtClean="0"/>
              <a:t>04/02/15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B51EACD6-A525-4B49-8009-7F09B4461B4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spcBef>
          <a:spcPts val="2400"/>
        </a:spcBef>
        <a:buSzPct val="90000"/>
        <a:buFont typeface="Wingdings" pitchFamily="2" charset="2"/>
        <a:buChar char="v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12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v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263650" indent="-349250" algn="l" defTabSz="914400" rtl="0" eaLnBrk="1" latinLnBrk="0" hangingPunct="1">
        <a:spcBef>
          <a:spcPts val="1200"/>
        </a:spcBef>
        <a:buSzPct val="90000"/>
        <a:buFont typeface="Wingdings" pitchFamily="2" charset="2"/>
        <a:buChar char="v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336550" algn="l" defTabSz="914400" rtl="0" eaLnBrk="1" latinLnBrk="0" hangingPunct="1">
        <a:spcBef>
          <a:spcPts val="12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v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946275" indent="-346075" algn="l" defTabSz="914400" rtl="0" eaLnBrk="1" latinLnBrk="0" hangingPunct="1">
        <a:spcBef>
          <a:spcPts val="1200"/>
        </a:spcBef>
        <a:buSzPct val="90000"/>
        <a:buFont typeface="Wingdings" pitchFamily="2" charset="2"/>
        <a:buChar char="v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290763" indent="-344488" algn="l" defTabSz="914400" rtl="0" eaLnBrk="1" latinLnBrk="0" hangingPunct="1">
        <a:spcBef>
          <a:spcPct val="200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v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625725" indent="-344488" algn="l" defTabSz="914400" rtl="0" eaLnBrk="1" latinLnBrk="0" hangingPunct="1">
        <a:spcBef>
          <a:spcPct val="20000"/>
        </a:spcBef>
        <a:buSzPct val="90000"/>
        <a:buFont typeface="Wingdings" pitchFamily="2" charset="2"/>
        <a:buChar char="v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970213" indent="-344488" algn="l" defTabSz="914400" rtl="0" eaLnBrk="1" latinLnBrk="0" hangingPunct="1">
        <a:spcBef>
          <a:spcPct val="200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v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313113" indent="-344488" algn="l" defTabSz="914400" rtl="0" eaLnBrk="1" latinLnBrk="0" hangingPunct="1">
        <a:spcBef>
          <a:spcPct val="20000"/>
        </a:spcBef>
        <a:buSzPct val="90000"/>
        <a:buFont typeface="Wingdings" pitchFamily="2" charset="2"/>
        <a:buChar char="v"/>
        <a:defRPr lang="en-US" sz="1800" kern="1200" dirty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err="1" smtClean="0"/>
              <a:t>Dys</a:t>
            </a:r>
            <a:r>
              <a:rPr lang="fr-FR" dirty="0" smtClean="0"/>
              <a:t>…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486433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4800" dirty="0" smtClean="0"/>
              <a:t>Le traitement cognitif</a:t>
            </a:r>
            <a:endParaRPr lang="fr-FR" sz="48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3</a:t>
            </a:r>
            <a:r>
              <a:rPr lang="fr-FR" dirty="0" smtClean="0"/>
              <a:t> entrées</a:t>
            </a:r>
          </a:p>
          <a:p>
            <a:pPr>
              <a:buFont typeface="Wingdings" charset="2"/>
              <a:buChar char="§"/>
            </a:pPr>
            <a:r>
              <a:rPr lang="fr-FR" dirty="0" smtClean="0"/>
              <a:t>Traitement gnosique (Perception de l’environnement)</a:t>
            </a:r>
          </a:p>
          <a:p>
            <a:pPr>
              <a:buFont typeface="Arial"/>
              <a:buChar char="•"/>
            </a:pPr>
            <a:r>
              <a:rPr lang="fr-FR" dirty="0" smtClean="0"/>
              <a:t>Le facteur G</a:t>
            </a:r>
          </a:p>
          <a:p>
            <a:pPr>
              <a:buFont typeface="Arial"/>
              <a:buChar char="•"/>
            </a:pPr>
            <a:r>
              <a:rPr lang="fr-FR" dirty="0" smtClean="0"/>
              <a:t>Traitement praxique (</a:t>
            </a:r>
            <a:r>
              <a:rPr lang="fr-FR" dirty="0"/>
              <a:t>R</a:t>
            </a:r>
            <a:r>
              <a:rPr lang="fr-FR" dirty="0" smtClean="0"/>
              <a:t>éponse programmée)</a:t>
            </a:r>
          </a:p>
          <a:p>
            <a:pPr>
              <a:buFont typeface="Wingdings" charset="2"/>
              <a:buChar char="Ø"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789139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2501692" y="590073"/>
            <a:ext cx="4464554" cy="83099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2800" dirty="0" smtClean="0">
                <a:solidFill>
                  <a:srgbClr val="FF0000"/>
                </a:solidFill>
              </a:rPr>
              <a:t>Facteur G</a:t>
            </a:r>
          </a:p>
          <a:p>
            <a:pPr algn="ctr"/>
            <a:r>
              <a:rPr lang="fr-FR" sz="2000" dirty="0" smtClean="0">
                <a:solidFill>
                  <a:srgbClr val="FF0000"/>
                </a:solidFill>
              </a:rPr>
              <a:t>Capacités de catégorisation</a:t>
            </a:r>
            <a:endParaRPr lang="fr-FR" sz="2000" dirty="0">
              <a:solidFill>
                <a:srgbClr val="FF000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898043" y="2167878"/>
            <a:ext cx="7603426" cy="369332"/>
          </a:xfrm>
          <a:prstGeom prst="rect">
            <a:avLst/>
          </a:prstGeom>
          <a:solidFill>
            <a:srgbClr val="3366FF"/>
          </a:solidFill>
        </p:spPr>
        <p:txBody>
          <a:bodyPr wrap="none" rtlCol="0">
            <a:spAutoFit/>
          </a:bodyPr>
          <a:lstStyle/>
          <a:p>
            <a:r>
              <a:rPr lang="fr-FR" dirty="0" smtClean="0"/>
              <a:t>Attention et fonctions exécutives  (planifier, se mettre en route, décider, agir)</a:t>
            </a:r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1462528" y="2981101"/>
            <a:ext cx="2784010" cy="36933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fr-FR" dirty="0" smtClean="0"/>
              <a:t>Compétences linguistiques</a:t>
            </a:r>
            <a:endParaRPr lang="fr-FR" dirty="0"/>
          </a:p>
        </p:txBody>
      </p:sp>
      <p:sp>
        <p:nvSpPr>
          <p:cNvPr id="7" name="ZoneTexte 6"/>
          <p:cNvSpPr txBox="1"/>
          <p:nvPr/>
        </p:nvSpPr>
        <p:spPr>
          <a:xfrm>
            <a:off x="4785285" y="2986180"/>
            <a:ext cx="2582257" cy="369332"/>
          </a:xfrm>
          <a:prstGeom prst="rect">
            <a:avLst/>
          </a:prstGeom>
          <a:solidFill>
            <a:srgbClr val="DA9551"/>
          </a:solidFill>
        </p:spPr>
        <p:txBody>
          <a:bodyPr wrap="none" rtlCol="0">
            <a:spAutoFit/>
          </a:bodyPr>
          <a:lstStyle/>
          <a:p>
            <a:r>
              <a:rPr lang="fr-FR" dirty="0" smtClean="0"/>
              <a:t>Compétences mnésiques</a:t>
            </a:r>
            <a:endParaRPr lang="fr-FR" dirty="0"/>
          </a:p>
        </p:txBody>
      </p:sp>
      <p:sp>
        <p:nvSpPr>
          <p:cNvPr id="8" name="ZoneTexte 7"/>
          <p:cNvSpPr txBox="1"/>
          <p:nvPr/>
        </p:nvSpPr>
        <p:spPr>
          <a:xfrm>
            <a:off x="2180961" y="3925271"/>
            <a:ext cx="1551025" cy="461665"/>
          </a:xfrm>
          <a:prstGeom prst="rect">
            <a:avLst/>
          </a:prstGeom>
          <a:solidFill>
            <a:srgbClr val="FF6600"/>
          </a:solidFill>
        </p:spPr>
        <p:txBody>
          <a:bodyPr wrap="none" rtlCol="0">
            <a:spAutoFit/>
          </a:bodyPr>
          <a:lstStyle/>
          <a:p>
            <a:r>
              <a:rPr lang="fr-FR" sz="2400" dirty="0" smtClean="0"/>
              <a:t>PRAXIES</a:t>
            </a:r>
            <a:endParaRPr lang="fr-FR" sz="2400" dirty="0"/>
          </a:p>
        </p:txBody>
      </p:sp>
      <p:sp>
        <p:nvSpPr>
          <p:cNvPr id="9" name="ZoneTexte 8"/>
          <p:cNvSpPr txBox="1"/>
          <p:nvPr/>
        </p:nvSpPr>
        <p:spPr>
          <a:xfrm>
            <a:off x="5118844" y="3938098"/>
            <a:ext cx="1589347" cy="461665"/>
          </a:xfrm>
          <a:prstGeom prst="rect">
            <a:avLst/>
          </a:prstGeom>
          <a:solidFill>
            <a:srgbClr val="FF6600"/>
          </a:solidFill>
        </p:spPr>
        <p:txBody>
          <a:bodyPr wrap="none" rtlCol="0">
            <a:spAutoFit/>
          </a:bodyPr>
          <a:lstStyle/>
          <a:p>
            <a:r>
              <a:rPr lang="fr-FR" sz="2400" dirty="0" smtClean="0"/>
              <a:t>GNOSIES</a:t>
            </a:r>
            <a:endParaRPr lang="fr-FR" sz="2400" dirty="0"/>
          </a:p>
        </p:txBody>
      </p:sp>
      <p:sp>
        <p:nvSpPr>
          <p:cNvPr id="10" name="Double flèche verticale 9"/>
          <p:cNvSpPr/>
          <p:nvPr/>
        </p:nvSpPr>
        <p:spPr>
          <a:xfrm>
            <a:off x="4387581" y="1421070"/>
            <a:ext cx="443424" cy="746808"/>
          </a:xfrm>
          <a:prstGeom prst="up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Flèche vers le bas 10"/>
          <p:cNvSpPr/>
          <p:nvPr/>
        </p:nvSpPr>
        <p:spPr>
          <a:xfrm>
            <a:off x="2796762" y="2537210"/>
            <a:ext cx="397705" cy="443891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Flèche vers le bas 11"/>
          <p:cNvSpPr/>
          <p:nvPr/>
        </p:nvSpPr>
        <p:spPr>
          <a:xfrm>
            <a:off x="5824449" y="2537210"/>
            <a:ext cx="384875" cy="448970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Double flèche verticale 12"/>
          <p:cNvSpPr/>
          <p:nvPr/>
        </p:nvSpPr>
        <p:spPr>
          <a:xfrm>
            <a:off x="2835250" y="3355512"/>
            <a:ext cx="295071" cy="582586"/>
          </a:xfrm>
          <a:prstGeom prst="up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Double flèche verticale 13"/>
          <p:cNvSpPr/>
          <p:nvPr/>
        </p:nvSpPr>
        <p:spPr>
          <a:xfrm>
            <a:off x="5824449" y="3355512"/>
            <a:ext cx="384875" cy="582586"/>
          </a:xfrm>
          <a:prstGeom prst="up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208245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Critères de </a:t>
            </a:r>
            <a:r>
              <a:rPr lang="fr-FR" dirty="0" err="1" smtClean="0"/>
              <a:t>dys</a:t>
            </a:r>
            <a:r>
              <a:rPr lang="fr-FR" dirty="0" smtClean="0"/>
              <a:t>…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Spécifique</a:t>
            </a:r>
          </a:p>
          <a:p>
            <a:r>
              <a:rPr lang="fr-FR" dirty="0" smtClean="0"/>
              <a:t>Durable</a:t>
            </a:r>
          </a:p>
          <a:p>
            <a:r>
              <a:rPr lang="fr-FR" dirty="0" smtClean="0"/>
              <a:t>Significatif</a:t>
            </a:r>
          </a:p>
          <a:p>
            <a:r>
              <a:rPr lang="fr-FR" dirty="0" smtClean="0"/>
              <a:t>Primaire</a:t>
            </a:r>
          </a:p>
          <a:p>
            <a:r>
              <a:rPr lang="fr-FR" dirty="0" smtClean="0"/>
              <a:t>Sans déficience</a:t>
            </a:r>
          </a:p>
          <a:p>
            <a:r>
              <a:rPr lang="fr-FR" dirty="0" smtClean="0"/>
              <a:t>Sans cause environnementale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759326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2800" dirty="0" smtClean="0"/>
              <a:t>Comment penser les aménagements</a:t>
            </a:r>
            <a:endParaRPr lang="fr-FR" sz="28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La perception de la double t</a:t>
            </a:r>
            <a:r>
              <a:rPr lang="fr-FR" dirty="0" smtClean="0"/>
              <a:t>âche doit être </a:t>
            </a:r>
            <a:r>
              <a:rPr lang="fr-FR" dirty="0" err="1" smtClean="0"/>
              <a:t>pregnante</a:t>
            </a:r>
            <a:endParaRPr lang="fr-FR" dirty="0" smtClean="0"/>
          </a:p>
          <a:p>
            <a:r>
              <a:rPr lang="fr-FR" dirty="0" smtClean="0"/>
              <a:t>Etayer les compétences de bas niveau pour faire émerger les compétences de haut niveau</a:t>
            </a:r>
          </a:p>
          <a:p>
            <a:r>
              <a:rPr lang="fr-FR" dirty="0" smtClean="0"/>
              <a:t>Travail sur l’estime de soi</a:t>
            </a:r>
          </a:p>
          <a:p>
            <a:r>
              <a:rPr lang="fr-FR" dirty="0" smtClean="0"/>
              <a:t>Effet rampe : « Là où un élève DYS chute, un élève </a:t>
            </a:r>
            <a:r>
              <a:rPr lang="fr-FR" smtClean="0"/>
              <a:t>lambda trébuche »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265331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Entreprise">
  <a:themeElements>
    <a:clrScheme name="Venture">
      <a:dk1>
        <a:sysClr val="windowText" lastClr="000000"/>
      </a:dk1>
      <a:lt1>
        <a:sysClr val="window" lastClr="FFFFFF"/>
      </a:lt1>
      <a:dk2>
        <a:srgbClr val="738450"/>
      </a:dk2>
      <a:lt2>
        <a:srgbClr val="E8E9D1"/>
      </a:lt2>
      <a:accent1>
        <a:srgbClr val="9EB060"/>
      </a:accent1>
      <a:accent2>
        <a:srgbClr val="D09A08"/>
      </a:accent2>
      <a:accent3>
        <a:srgbClr val="F2EC86"/>
      </a:accent3>
      <a:accent4>
        <a:srgbClr val="824F1C"/>
      </a:accent4>
      <a:accent5>
        <a:srgbClr val="511818"/>
      </a:accent5>
      <a:accent6>
        <a:srgbClr val="553876"/>
      </a:accent6>
      <a:hlink>
        <a:srgbClr val="929547"/>
      </a:hlink>
      <a:folHlink>
        <a:srgbClr val="56633C"/>
      </a:folHlink>
    </a:clrScheme>
    <a:fontScheme name="Venture">
      <a:majorFont>
        <a:latin typeface="Calisto MT"/>
        <a:ea typeface=""/>
        <a:cs typeface=""/>
        <a:font script="Jpan" typeface="ＭＳ Ｐ明朝"/>
      </a:majorFont>
      <a:minorFont>
        <a:latin typeface="Calisto MT"/>
        <a:ea typeface=""/>
        <a:cs typeface=""/>
        <a:font script="Jpan" typeface="ＭＳ Ｐ明朝"/>
      </a:minorFont>
    </a:fontScheme>
    <a:fmtScheme name="Ventur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30000"/>
                <a:alpha val="50000"/>
                <a:satMod val="150000"/>
              </a:schemeClr>
              <a:schemeClr val="phClr">
                <a:tint val="50000"/>
                <a:alpha val="10000"/>
                <a:satMod val="15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30000"/>
                <a:alpha val="50000"/>
                <a:satMod val="150000"/>
              </a:schemeClr>
              <a:schemeClr val="phClr">
                <a:tint val="50000"/>
                <a:alpha val="10000"/>
                <a:satMod val="150000"/>
              </a:schemeClr>
            </a:duotone>
          </a:blip>
          <a:stretch/>
        </a:blipFill>
      </a:fillStyleLst>
      <a:lnStyleLst>
        <a:ln w="1905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76200" dist="25400" dir="13500000">
              <a:srgbClr val="4B4B4B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3">
            <a:duotone>
              <a:schemeClr val="phClr">
                <a:shade val="10000"/>
                <a:alpha val="30000"/>
                <a:satMod val="60000"/>
              </a:schemeClr>
              <a:schemeClr val="phClr">
                <a:tint val="20000"/>
                <a:alpha val="5000"/>
                <a:satMod val="300000"/>
              </a:schemeClr>
            </a:duotone>
          </a:blip>
          <a:stretch/>
        </a:blipFill>
        <a:blipFill rotWithShape="1">
          <a:blip xmlns:r="http://schemas.openxmlformats.org/officeDocument/2006/relationships" r:embed="rId4">
            <a:duotone>
              <a:schemeClr val="phClr">
                <a:shade val="30000"/>
                <a:alpha val="50000"/>
                <a:satMod val="150000"/>
              </a:schemeClr>
              <a:schemeClr val="phClr">
                <a:tint val="50000"/>
                <a:alpha val="10000"/>
                <a:satMod val="15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Entreprise.thmx</Template>
  <TotalTime>22</TotalTime>
  <Words>100</Words>
  <Application>Microsoft Macintosh PowerPoint</Application>
  <PresentationFormat>Présentation à l'écran (4:3)</PresentationFormat>
  <Paragraphs>26</Paragraphs>
  <Slides>5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Entreprise</vt:lpstr>
      <vt:lpstr>Dys…</vt:lpstr>
      <vt:lpstr>Le traitement cognitif</vt:lpstr>
      <vt:lpstr>Présentation PowerPoint</vt:lpstr>
      <vt:lpstr>Critères de dys…</vt:lpstr>
      <vt:lpstr>Comment penser les aménagements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Dys…</dc:title>
  <dc:creator>Estelle et Jules</dc:creator>
  <cp:lastModifiedBy>Estelle et Jules</cp:lastModifiedBy>
  <cp:revision>3</cp:revision>
  <dcterms:created xsi:type="dcterms:W3CDTF">2015-02-04T08:54:23Z</dcterms:created>
  <dcterms:modified xsi:type="dcterms:W3CDTF">2015-02-04T09:17:14Z</dcterms:modified>
</cp:coreProperties>
</file>