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2"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862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rnaud Mermet" userId="a79a72fc4e4927c1" providerId="LiveId" clId="{47430DEB-8EDB-477F-A703-91F630A62BF6}"/>
    <pc:docChg chg="modSld">
      <pc:chgData name="Arnaud Mermet" userId="a79a72fc4e4927c1" providerId="LiveId" clId="{47430DEB-8EDB-477F-A703-91F630A62BF6}" dt="2021-09-25T20:58:08.917" v="0" actId="1076"/>
      <pc:docMkLst>
        <pc:docMk/>
      </pc:docMkLst>
      <pc:sldChg chg="modSp mod">
        <pc:chgData name="Arnaud Mermet" userId="a79a72fc4e4927c1" providerId="LiveId" clId="{47430DEB-8EDB-477F-A703-91F630A62BF6}" dt="2021-09-25T20:58:08.917" v="0" actId="1076"/>
        <pc:sldMkLst>
          <pc:docMk/>
          <pc:sldMk cId="2643074984" sldId="258"/>
        </pc:sldMkLst>
        <pc:spChg chg="mod">
          <ac:chgData name="Arnaud Mermet" userId="a79a72fc4e4927c1" providerId="LiveId" clId="{47430DEB-8EDB-477F-A703-91F630A62BF6}" dt="2021-09-25T20:58:08.917" v="0" actId="1076"/>
          <ac:spMkLst>
            <pc:docMk/>
            <pc:sldMk cId="2643074984" sldId="258"/>
            <ac:spMk id="3" creationId="{E3A8C170-C070-44DD-A542-4897CDCFD97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fr-FR"/>
              <a:t>Modifiez le style du titre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4BDF68E2-58F2-4D09-BE8B-E3BD06533059}" type="datetimeFigureOut">
              <a:rPr lang="en-US" smtClean="0"/>
              <a:pPr/>
              <a:t>9/29/2021</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4FAB73BC-B049-4115-A692-8D63A059BFB8}" type="slidenum">
              <a:rPr lang="en-US" smtClean="0"/>
              <a:pPr/>
              <a:t>‹N°›</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92214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smtClean="0"/>
              <a:pPr/>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3267948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smtClean="0"/>
              <a:pPr/>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3247040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pPr/>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pPr/>
              <a:t>‹N°›</a:t>
            </a:fld>
            <a:endParaRPr lang="en-US" dirty="0"/>
          </a:p>
        </p:txBody>
      </p:sp>
    </p:spTree>
    <p:extLst>
      <p:ext uri="{BB962C8B-B14F-4D97-AF65-F5344CB8AC3E}">
        <p14:creationId xmlns:p14="http://schemas.microsoft.com/office/powerpoint/2010/main" val="544239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20EBB0C4-6273-4C6E-B9BD-2EDC30F1CD52}" type="datetimeFigureOut">
              <a:rPr lang="en-US" smtClean="0"/>
              <a:pPr/>
              <a:t>9/29/2021</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4FAB73BC-B049-4115-A692-8D63A059BFB8}" type="slidenum">
              <a:rPr lang="en-US" smtClean="0"/>
              <a:pPr/>
              <a:t>‹N°›</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83623249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pPr/>
              <a:t>9/29/2021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376227669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fr-FR"/>
              <a:t>Modifiez le style du titre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257300" y="2909102"/>
            <a:ext cx="4800600" cy="299639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633864" y="2909102"/>
            <a:ext cx="4800600" cy="299639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smtClean="0"/>
              <a:pPr/>
              <a:t>9/29/2021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276484172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pPr/>
              <a:t>9/29/2021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144120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94136C-8742-45B2-AF27-D93DF72833A9}" type="datetimeFigureOut">
              <a:rPr lang="en-US" smtClean="0"/>
              <a:pPr/>
              <a:t>9/29/2021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2374889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fr-FR"/>
              <a:t>Modifiez le style du titre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65051" y="6375679"/>
            <a:ext cx="1233355" cy="348462"/>
          </a:xfrm>
        </p:spPr>
        <p:txBody>
          <a:bodyPr/>
          <a:lstStyle/>
          <a:p>
            <a:fld id="{32ABBEA6-7C60-4B02-AE87-00D78D8422AF}" type="datetimeFigureOut">
              <a:rPr lang="en-US" smtClean="0"/>
              <a:pPr/>
              <a:t>9/29/2021</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4FAB73BC-B049-4115-A692-8D63A059BFB8}" type="slidenum">
              <a:rPr lang="en-US" smtClean="0"/>
              <a:pPr/>
              <a:t>‹N°›</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16979355"/>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fr-FR"/>
              <a:t>Modifiez le style du titre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65950" y="6375679"/>
            <a:ext cx="1232456" cy="348462"/>
          </a:xfrm>
        </p:spPr>
        <p:txBody>
          <a:bodyPr/>
          <a:lstStyle/>
          <a:p>
            <a:fld id="{C9CAD897-D46E-4AD2-BD9B-49DD3E640873}" type="datetimeFigureOut">
              <a:rPr lang="en-US" smtClean="0"/>
              <a:pPr/>
              <a:t>9/29/2021</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033102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8624D31-43A5-475A-80CF-332C9F6DCF35}" type="datetimeFigureOut">
              <a:rPr lang="en-US" smtClean="0"/>
              <a:pPr/>
              <a:t>9/29/2021</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4FAB73BC-B049-4115-A692-8D63A059BFB8}" type="slidenum">
              <a:rPr lang="en-US" smtClean="0"/>
              <a:pPr/>
              <a:t>‹N°›</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2851324"/>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hf sldNum="0" hdr="0" ftr="0" dt="0"/>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B4FFECA-0832-4FE3-B587-054A0F2D80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p:cNvSpPr>
            <a:spLocks noGrp="1"/>
          </p:cNvSpPr>
          <p:nvPr>
            <p:ph type="ctrTitle"/>
          </p:nvPr>
        </p:nvSpPr>
        <p:spPr>
          <a:xfrm>
            <a:off x="1580257" y="864911"/>
            <a:ext cx="9031484" cy="3467282"/>
          </a:xfrm>
        </p:spPr>
        <p:txBody>
          <a:bodyPr anchor="b">
            <a:normAutofit/>
          </a:bodyPr>
          <a:lstStyle/>
          <a:p>
            <a:r>
              <a:rPr lang="fr-FR" sz="8000" b="1"/>
              <a:t>E3D PROGRAMMES</a:t>
            </a:r>
            <a:endParaRPr lang="fr-FR" sz="8000" b="1" dirty="0"/>
          </a:p>
        </p:txBody>
      </p:sp>
      <p:sp>
        <p:nvSpPr>
          <p:cNvPr id="10" name="Freeform: Shape 9">
            <a:extLst>
              <a:ext uri="{FF2B5EF4-FFF2-40B4-BE49-F238E27FC236}">
                <a16:creationId xmlns:a16="http://schemas.microsoft.com/office/drawing/2014/main" id="{C65858E6-5C0F-4AAE-A1AC-29BA07FFEE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070707"/>
            <a:ext cx="12192000" cy="1787292"/>
          </a:xfrm>
          <a:custGeom>
            <a:avLst/>
            <a:gdLst>
              <a:gd name="connsiteX0" fmla="*/ 619389 w 12192000"/>
              <a:gd name="connsiteY0" fmla="*/ 0 h 1787292"/>
              <a:gd name="connsiteX1" fmla="*/ 687652 w 12192000"/>
              <a:gd name="connsiteY1" fmla="*/ 3175 h 1787292"/>
              <a:gd name="connsiteX2" fmla="*/ 747977 w 12192000"/>
              <a:gd name="connsiteY2" fmla="*/ 9525 h 1787292"/>
              <a:gd name="connsiteX3" fmla="*/ 800364 w 12192000"/>
              <a:gd name="connsiteY3" fmla="*/ 20637 h 1787292"/>
              <a:gd name="connsiteX4" fmla="*/ 846402 w 12192000"/>
              <a:gd name="connsiteY4" fmla="*/ 36512 h 1787292"/>
              <a:gd name="connsiteX5" fmla="*/ 887677 w 12192000"/>
              <a:gd name="connsiteY5" fmla="*/ 52387 h 1787292"/>
              <a:gd name="connsiteX6" fmla="*/ 924189 w 12192000"/>
              <a:gd name="connsiteY6" fmla="*/ 68262 h 1787292"/>
              <a:gd name="connsiteX7" fmla="*/ 962289 w 12192000"/>
              <a:gd name="connsiteY7" fmla="*/ 87312 h 1787292"/>
              <a:gd name="connsiteX8" fmla="*/ 1000389 w 12192000"/>
              <a:gd name="connsiteY8" fmla="*/ 106362 h 1787292"/>
              <a:gd name="connsiteX9" fmla="*/ 1036902 w 12192000"/>
              <a:gd name="connsiteY9" fmla="*/ 125412 h 1787292"/>
              <a:gd name="connsiteX10" fmla="*/ 1078177 w 12192000"/>
              <a:gd name="connsiteY10" fmla="*/ 141287 h 1787292"/>
              <a:gd name="connsiteX11" fmla="*/ 1124214 w 12192000"/>
              <a:gd name="connsiteY11" fmla="*/ 155575 h 1787292"/>
              <a:gd name="connsiteX12" fmla="*/ 1176602 w 12192000"/>
              <a:gd name="connsiteY12" fmla="*/ 166687 h 1787292"/>
              <a:gd name="connsiteX13" fmla="*/ 1236927 w 12192000"/>
              <a:gd name="connsiteY13" fmla="*/ 174625 h 1787292"/>
              <a:gd name="connsiteX14" fmla="*/ 1305189 w 12192000"/>
              <a:gd name="connsiteY14" fmla="*/ 176212 h 1787292"/>
              <a:gd name="connsiteX15" fmla="*/ 1373452 w 12192000"/>
              <a:gd name="connsiteY15" fmla="*/ 174625 h 1787292"/>
              <a:gd name="connsiteX16" fmla="*/ 1433777 w 12192000"/>
              <a:gd name="connsiteY16" fmla="*/ 166687 h 1787292"/>
              <a:gd name="connsiteX17" fmla="*/ 1486164 w 12192000"/>
              <a:gd name="connsiteY17" fmla="*/ 155575 h 1787292"/>
              <a:gd name="connsiteX18" fmla="*/ 1532202 w 12192000"/>
              <a:gd name="connsiteY18" fmla="*/ 141287 h 1787292"/>
              <a:gd name="connsiteX19" fmla="*/ 1573477 w 12192000"/>
              <a:gd name="connsiteY19" fmla="*/ 125412 h 1787292"/>
              <a:gd name="connsiteX20" fmla="*/ 1609989 w 12192000"/>
              <a:gd name="connsiteY20" fmla="*/ 106362 h 1787292"/>
              <a:gd name="connsiteX21" fmla="*/ 1648089 w 12192000"/>
              <a:gd name="connsiteY21" fmla="*/ 87312 h 1787292"/>
              <a:gd name="connsiteX22" fmla="*/ 1686189 w 12192000"/>
              <a:gd name="connsiteY22" fmla="*/ 68262 h 1787292"/>
              <a:gd name="connsiteX23" fmla="*/ 1722702 w 12192000"/>
              <a:gd name="connsiteY23" fmla="*/ 52387 h 1787292"/>
              <a:gd name="connsiteX24" fmla="*/ 1763977 w 12192000"/>
              <a:gd name="connsiteY24" fmla="*/ 36512 h 1787292"/>
              <a:gd name="connsiteX25" fmla="*/ 1810014 w 12192000"/>
              <a:gd name="connsiteY25" fmla="*/ 20637 h 1787292"/>
              <a:gd name="connsiteX26" fmla="*/ 1862402 w 12192000"/>
              <a:gd name="connsiteY26" fmla="*/ 9525 h 1787292"/>
              <a:gd name="connsiteX27" fmla="*/ 1922727 w 12192000"/>
              <a:gd name="connsiteY27" fmla="*/ 3175 h 1787292"/>
              <a:gd name="connsiteX28" fmla="*/ 1990989 w 12192000"/>
              <a:gd name="connsiteY28" fmla="*/ 0 h 1787292"/>
              <a:gd name="connsiteX29" fmla="*/ 2059252 w 12192000"/>
              <a:gd name="connsiteY29" fmla="*/ 3175 h 1787292"/>
              <a:gd name="connsiteX30" fmla="*/ 2119577 w 12192000"/>
              <a:gd name="connsiteY30" fmla="*/ 9525 h 1787292"/>
              <a:gd name="connsiteX31" fmla="*/ 2171964 w 12192000"/>
              <a:gd name="connsiteY31" fmla="*/ 20637 h 1787292"/>
              <a:gd name="connsiteX32" fmla="*/ 2218002 w 12192000"/>
              <a:gd name="connsiteY32" fmla="*/ 36512 h 1787292"/>
              <a:gd name="connsiteX33" fmla="*/ 2259277 w 12192000"/>
              <a:gd name="connsiteY33" fmla="*/ 52387 h 1787292"/>
              <a:gd name="connsiteX34" fmla="*/ 2295789 w 12192000"/>
              <a:gd name="connsiteY34" fmla="*/ 68262 h 1787292"/>
              <a:gd name="connsiteX35" fmla="*/ 2333889 w 12192000"/>
              <a:gd name="connsiteY35" fmla="*/ 87312 h 1787292"/>
              <a:gd name="connsiteX36" fmla="*/ 2371989 w 12192000"/>
              <a:gd name="connsiteY36" fmla="*/ 106362 h 1787292"/>
              <a:gd name="connsiteX37" fmla="*/ 2408502 w 12192000"/>
              <a:gd name="connsiteY37" fmla="*/ 125412 h 1787292"/>
              <a:gd name="connsiteX38" fmla="*/ 2449777 w 12192000"/>
              <a:gd name="connsiteY38" fmla="*/ 141287 h 1787292"/>
              <a:gd name="connsiteX39" fmla="*/ 2495814 w 12192000"/>
              <a:gd name="connsiteY39" fmla="*/ 155575 h 1787292"/>
              <a:gd name="connsiteX40" fmla="*/ 2548202 w 12192000"/>
              <a:gd name="connsiteY40" fmla="*/ 166687 h 1787292"/>
              <a:gd name="connsiteX41" fmla="*/ 2608527 w 12192000"/>
              <a:gd name="connsiteY41" fmla="*/ 174625 h 1787292"/>
              <a:gd name="connsiteX42" fmla="*/ 2676789 w 12192000"/>
              <a:gd name="connsiteY42" fmla="*/ 176212 h 1787292"/>
              <a:gd name="connsiteX43" fmla="*/ 2745052 w 12192000"/>
              <a:gd name="connsiteY43" fmla="*/ 174625 h 1787292"/>
              <a:gd name="connsiteX44" fmla="*/ 2805377 w 12192000"/>
              <a:gd name="connsiteY44" fmla="*/ 166687 h 1787292"/>
              <a:gd name="connsiteX45" fmla="*/ 2857764 w 12192000"/>
              <a:gd name="connsiteY45" fmla="*/ 155575 h 1787292"/>
              <a:gd name="connsiteX46" fmla="*/ 2903802 w 12192000"/>
              <a:gd name="connsiteY46" fmla="*/ 141287 h 1787292"/>
              <a:gd name="connsiteX47" fmla="*/ 2945077 w 12192000"/>
              <a:gd name="connsiteY47" fmla="*/ 125412 h 1787292"/>
              <a:gd name="connsiteX48" fmla="*/ 2981589 w 12192000"/>
              <a:gd name="connsiteY48" fmla="*/ 106362 h 1787292"/>
              <a:gd name="connsiteX49" fmla="*/ 3019689 w 12192000"/>
              <a:gd name="connsiteY49" fmla="*/ 87312 h 1787292"/>
              <a:gd name="connsiteX50" fmla="*/ 3057789 w 12192000"/>
              <a:gd name="connsiteY50" fmla="*/ 68262 h 1787292"/>
              <a:gd name="connsiteX51" fmla="*/ 3094302 w 12192000"/>
              <a:gd name="connsiteY51" fmla="*/ 52387 h 1787292"/>
              <a:gd name="connsiteX52" fmla="*/ 3135577 w 12192000"/>
              <a:gd name="connsiteY52" fmla="*/ 36512 h 1787292"/>
              <a:gd name="connsiteX53" fmla="*/ 3181614 w 12192000"/>
              <a:gd name="connsiteY53" fmla="*/ 20637 h 1787292"/>
              <a:gd name="connsiteX54" fmla="*/ 3234002 w 12192000"/>
              <a:gd name="connsiteY54" fmla="*/ 9525 h 1787292"/>
              <a:gd name="connsiteX55" fmla="*/ 3294327 w 12192000"/>
              <a:gd name="connsiteY55" fmla="*/ 3175 h 1787292"/>
              <a:gd name="connsiteX56" fmla="*/ 3361002 w 12192000"/>
              <a:gd name="connsiteY56" fmla="*/ 0 h 1787292"/>
              <a:gd name="connsiteX57" fmla="*/ 3430852 w 12192000"/>
              <a:gd name="connsiteY57" fmla="*/ 3175 h 1787292"/>
              <a:gd name="connsiteX58" fmla="*/ 3491177 w 12192000"/>
              <a:gd name="connsiteY58" fmla="*/ 9525 h 1787292"/>
              <a:gd name="connsiteX59" fmla="*/ 3543564 w 12192000"/>
              <a:gd name="connsiteY59" fmla="*/ 20637 h 1787292"/>
              <a:gd name="connsiteX60" fmla="*/ 3589602 w 12192000"/>
              <a:gd name="connsiteY60" fmla="*/ 36512 h 1787292"/>
              <a:gd name="connsiteX61" fmla="*/ 3630877 w 12192000"/>
              <a:gd name="connsiteY61" fmla="*/ 52387 h 1787292"/>
              <a:gd name="connsiteX62" fmla="*/ 3667389 w 12192000"/>
              <a:gd name="connsiteY62" fmla="*/ 68262 h 1787292"/>
              <a:gd name="connsiteX63" fmla="*/ 3705489 w 12192000"/>
              <a:gd name="connsiteY63" fmla="*/ 87312 h 1787292"/>
              <a:gd name="connsiteX64" fmla="*/ 3743589 w 12192000"/>
              <a:gd name="connsiteY64" fmla="*/ 106362 h 1787292"/>
              <a:gd name="connsiteX65" fmla="*/ 3780102 w 12192000"/>
              <a:gd name="connsiteY65" fmla="*/ 125412 h 1787292"/>
              <a:gd name="connsiteX66" fmla="*/ 3821377 w 12192000"/>
              <a:gd name="connsiteY66" fmla="*/ 141287 h 1787292"/>
              <a:gd name="connsiteX67" fmla="*/ 3867414 w 12192000"/>
              <a:gd name="connsiteY67" fmla="*/ 155575 h 1787292"/>
              <a:gd name="connsiteX68" fmla="*/ 3919802 w 12192000"/>
              <a:gd name="connsiteY68" fmla="*/ 166687 h 1787292"/>
              <a:gd name="connsiteX69" fmla="*/ 3980127 w 12192000"/>
              <a:gd name="connsiteY69" fmla="*/ 174625 h 1787292"/>
              <a:gd name="connsiteX70" fmla="*/ 4048389 w 12192000"/>
              <a:gd name="connsiteY70" fmla="*/ 176212 h 1787292"/>
              <a:gd name="connsiteX71" fmla="*/ 4116652 w 12192000"/>
              <a:gd name="connsiteY71" fmla="*/ 174625 h 1787292"/>
              <a:gd name="connsiteX72" fmla="*/ 4176977 w 12192000"/>
              <a:gd name="connsiteY72" fmla="*/ 166687 h 1787292"/>
              <a:gd name="connsiteX73" fmla="*/ 4229364 w 12192000"/>
              <a:gd name="connsiteY73" fmla="*/ 155575 h 1787292"/>
              <a:gd name="connsiteX74" fmla="*/ 4275402 w 12192000"/>
              <a:gd name="connsiteY74" fmla="*/ 141287 h 1787292"/>
              <a:gd name="connsiteX75" fmla="*/ 4316677 w 12192000"/>
              <a:gd name="connsiteY75" fmla="*/ 125412 h 1787292"/>
              <a:gd name="connsiteX76" fmla="*/ 4353189 w 12192000"/>
              <a:gd name="connsiteY76" fmla="*/ 106362 h 1787292"/>
              <a:gd name="connsiteX77" fmla="*/ 4429389 w 12192000"/>
              <a:gd name="connsiteY77" fmla="*/ 68262 h 1787292"/>
              <a:gd name="connsiteX78" fmla="*/ 4465902 w 12192000"/>
              <a:gd name="connsiteY78" fmla="*/ 52387 h 1787292"/>
              <a:gd name="connsiteX79" fmla="*/ 4507177 w 12192000"/>
              <a:gd name="connsiteY79" fmla="*/ 36512 h 1787292"/>
              <a:gd name="connsiteX80" fmla="*/ 4553214 w 12192000"/>
              <a:gd name="connsiteY80" fmla="*/ 20637 h 1787292"/>
              <a:gd name="connsiteX81" fmla="*/ 4605602 w 12192000"/>
              <a:gd name="connsiteY81" fmla="*/ 9525 h 1787292"/>
              <a:gd name="connsiteX82" fmla="*/ 4665928 w 12192000"/>
              <a:gd name="connsiteY82" fmla="*/ 3175 h 1787292"/>
              <a:gd name="connsiteX83" fmla="*/ 4734189 w 12192000"/>
              <a:gd name="connsiteY83" fmla="*/ 0 h 1787292"/>
              <a:gd name="connsiteX84" fmla="*/ 4802453 w 12192000"/>
              <a:gd name="connsiteY84" fmla="*/ 3175 h 1787292"/>
              <a:gd name="connsiteX85" fmla="*/ 4862777 w 12192000"/>
              <a:gd name="connsiteY85" fmla="*/ 9525 h 1787292"/>
              <a:gd name="connsiteX86" fmla="*/ 4915165 w 12192000"/>
              <a:gd name="connsiteY86" fmla="*/ 20637 h 1787292"/>
              <a:gd name="connsiteX87" fmla="*/ 4961201 w 12192000"/>
              <a:gd name="connsiteY87" fmla="*/ 36512 h 1787292"/>
              <a:gd name="connsiteX88" fmla="*/ 5002476 w 12192000"/>
              <a:gd name="connsiteY88" fmla="*/ 52387 h 1787292"/>
              <a:gd name="connsiteX89" fmla="*/ 5038989 w 12192000"/>
              <a:gd name="connsiteY89" fmla="*/ 68262 h 1787292"/>
              <a:gd name="connsiteX90" fmla="*/ 5077089 w 12192000"/>
              <a:gd name="connsiteY90" fmla="*/ 87312 h 1787292"/>
              <a:gd name="connsiteX91" fmla="*/ 5115189 w 12192000"/>
              <a:gd name="connsiteY91" fmla="*/ 106362 h 1787292"/>
              <a:gd name="connsiteX92" fmla="*/ 5151701 w 12192000"/>
              <a:gd name="connsiteY92" fmla="*/ 125412 h 1787292"/>
              <a:gd name="connsiteX93" fmla="*/ 5192976 w 12192000"/>
              <a:gd name="connsiteY93" fmla="*/ 141287 h 1787292"/>
              <a:gd name="connsiteX94" fmla="*/ 5239014 w 12192000"/>
              <a:gd name="connsiteY94" fmla="*/ 155575 h 1787292"/>
              <a:gd name="connsiteX95" fmla="*/ 5291401 w 12192000"/>
              <a:gd name="connsiteY95" fmla="*/ 166687 h 1787292"/>
              <a:gd name="connsiteX96" fmla="*/ 5351727 w 12192000"/>
              <a:gd name="connsiteY96" fmla="*/ 174625 h 1787292"/>
              <a:gd name="connsiteX97" fmla="*/ 5410199 w 12192000"/>
              <a:gd name="connsiteY97" fmla="*/ 175985 h 1787292"/>
              <a:gd name="connsiteX98" fmla="*/ 5468671 w 12192000"/>
              <a:gd name="connsiteY98" fmla="*/ 174625 h 1787292"/>
              <a:gd name="connsiteX99" fmla="*/ 5528996 w 12192000"/>
              <a:gd name="connsiteY99" fmla="*/ 166687 h 1787292"/>
              <a:gd name="connsiteX100" fmla="*/ 5581383 w 12192000"/>
              <a:gd name="connsiteY100" fmla="*/ 155575 h 1787292"/>
              <a:gd name="connsiteX101" fmla="*/ 5627421 w 12192000"/>
              <a:gd name="connsiteY101" fmla="*/ 141287 h 1787292"/>
              <a:gd name="connsiteX102" fmla="*/ 5668696 w 12192000"/>
              <a:gd name="connsiteY102" fmla="*/ 125412 h 1787292"/>
              <a:gd name="connsiteX103" fmla="*/ 5705209 w 12192000"/>
              <a:gd name="connsiteY103" fmla="*/ 106362 h 1787292"/>
              <a:gd name="connsiteX104" fmla="*/ 5743308 w 12192000"/>
              <a:gd name="connsiteY104" fmla="*/ 87312 h 1787292"/>
              <a:gd name="connsiteX105" fmla="*/ 5781408 w 12192000"/>
              <a:gd name="connsiteY105" fmla="*/ 68262 h 1787292"/>
              <a:gd name="connsiteX106" fmla="*/ 5817921 w 12192000"/>
              <a:gd name="connsiteY106" fmla="*/ 52387 h 1787292"/>
              <a:gd name="connsiteX107" fmla="*/ 5859196 w 12192000"/>
              <a:gd name="connsiteY107" fmla="*/ 36512 h 1787292"/>
              <a:gd name="connsiteX108" fmla="*/ 5905234 w 12192000"/>
              <a:gd name="connsiteY108" fmla="*/ 20637 h 1787292"/>
              <a:gd name="connsiteX109" fmla="*/ 5957621 w 12192000"/>
              <a:gd name="connsiteY109" fmla="*/ 9525 h 1787292"/>
              <a:gd name="connsiteX110" fmla="*/ 6017947 w 12192000"/>
              <a:gd name="connsiteY110" fmla="*/ 3175 h 1787292"/>
              <a:gd name="connsiteX111" fmla="*/ 6086208 w 12192000"/>
              <a:gd name="connsiteY111" fmla="*/ 0 h 1787292"/>
              <a:gd name="connsiteX112" fmla="*/ 6095999 w 12192000"/>
              <a:gd name="connsiteY112" fmla="*/ 455 h 1787292"/>
              <a:gd name="connsiteX113" fmla="*/ 6105789 w 12192000"/>
              <a:gd name="connsiteY113" fmla="*/ 0 h 1787292"/>
              <a:gd name="connsiteX114" fmla="*/ 6174052 w 12192000"/>
              <a:gd name="connsiteY114" fmla="*/ 3175 h 1787292"/>
              <a:gd name="connsiteX115" fmla="*/ 6234377 w 12192000"/>
              <a:gd name="connsiteY115" fmla="*/ 9525 h 1787292"/>
              <a:gd name="connsiteX116" fmla="*/ 6286764 w 12192000"/>
              <a:gd name="connsiteY116" fmla="*/ 20637 h 1787292"/>
              <a:gd name="connsiteX117" fmla="*/ 6332802 w 12192000"/>
              <a:gd name="connsiteY117" fmla="*/ 36512 h 1787292"/>
              <a:gd name="connsiteX118" fmla="*/ 6374077 w 12192000"/>
              <a:gd name="connsiteY118" fmla="*/ 52387 h 1787292"/>
              <a:gd name="connsiteX119" fmla="*/ 6410589 w 12192000"/>
              <a:gd name="connsiteY119" fmla="*/ 68262 h 1787292"/>
              <a:gd name="connsiteX120" fmla="*/ 6448689 w 12192000"/>
              <a:gd name="connsiteY120" fmla="*/ 87312 h 1787292"/>
              <a:gd name="connsiteX121" fmla="*/ 6486789 w 12192000"/>
              <a:gd name="connsiteY121" fmla="*/ 106362 h 1787292"/>
              <a:gd name="connsiteX122" fmla="*/ 6523302 w 12192000"/>
              <a:gd name="connsiteY122" fmla="*/ 125412 h 1787292"/>
              <a:gd name="connsiteX123" fmla="*/ 6564577 w 12192000"/>
              <a:gd name="connsiteY123" fmla="*/ 141287 h 1787292"/>
              <a:gd name="connsiteX124" fmla="*/ 6610614 w 12192000"/>
              <a:gd name="connsiteY124" fmla="*/ 155575 h 1787292"/>
              <a:gd name="connsiteX125" fmla="*/ 6663002 w 12192000"/>
              <a:gd name="connsiteY125" fmla="*/ 166687 h 1787292"/>
              <a:gd name="connsiteX126" fmla="*/ 6723327 w 12192000"/>
              <a:gd name="connsiteY126" fmla="*/ 174625 h 1787292"/>
              <a:gd name="connsiteX127" fmla="*/ 6781799 w 12192000"/>
              <a:gd name="connsiteY127" fmla="*/ 175985 h 1787292"/>
              <a:gd name="connsiteX128" fmla="*/ 6840271 w 12192000"/>
              <a:gd name="connsiteY128" fmla="*/ 174625 h 1787292"/>
              <a:gd name="connsiteX129" fmla="*/ 6900596 w 12192000"/>
              <a:gd name="connsiteY129" fmla="*/ 166687 h 1787292"/>
              <a:gd name="connsiteX130" fmla="*/ 6952983 w 12192000"/>
              <a:gd name="connsiteY130" fmla="*/ 155575 h 1787292"/>
              <a:gd name="connsiteX131" fmla="*/ 6999021 w 12192000"/>
              <a:gd name="connsiteY131" fmla="*/ 141287 h 1787292"/>
              <a:gd name="connsiteX132" fmla="*/ 7040296 w 12192000"/>
              <a:gd name="connsiteY132" fmla="*/ 125412 h 1787292"/>
              <a:gd name="connsiteX133" fmla="*/ 7076808 w 12192000"/>
              <a:gd name="connsiteY133" fmla="*/ 106362 h 1787292"/>
              <a:gd name="connsiteX134" fmla="*/ 7114908 w 12192000"/>
              <a:gd name="connsiteY134" fmla="*/ 87312 h 1787292"/>
              <a:gd name="connsiteX135" fmla="*/ 7153008 w 12192000"/>
              <a:gd name="connsiteY135" fmla="*/ 68262 h 1787292"/>
              <a:gd name="connsiteX136" fmla="*/ 7189521 w 12192000"/>
              <a:gd name="connsiteY136" fmla="*/ 52387 h 1787292"/>
              <a:gd name="connsiteX137" fmla="*/ 7230796 w 12192000"/>
              <a:gd name="connsiteY137" fmla="*/ 36512 h 1787292"/>
              <a:gd name="connsiteX138" fmla="*/ 7276833 w 12192000"/>
              <a:gd name="connsiteY138" fmla="*/ 20637 h 1787292"/>
              <a:gd name="connsiteX139" fmla="*/ 7329221 w 12192000"/>
              <a:gd name="connsiteY139" fmla="*/ 9525 h 1787292"/>
              <a:gd name="connsiteX140" fmla="*/ 7389546 w 12192000"/>
              <a:gd name="connsiteY140" fmla="*/ 3175 h 1787292"/>
              <a:gd name="connsiteX141" fmla="*/ 7457808 w 12192000"/>
              <a:gd name="connsiteY141" fmla="*/ 0 h 1787292"/>
              <a:gd name="connsiteX142" fmla="*/ 7526071 w 12192000"/>
              <a:gd name="connsiteY142" fmla="*/ 3175 h 1787292"/>
              <a:gd name="connsiteX143" fmla="*/ 7586396 w 12192000"/>
              <a:gd name="connsiteY143" fmla="*/ 9525 h 1787292"/>
              <a:gd name="connsiteX144" fmla="*/ 7638783 w 12192000"/>
              <a:gd name="connsiteY144" fmla="*/ 20637 h 1787292"/>
              <a:gd name="connsiteX145" fmla="*/ 7684821 w 12192000"/>
              <a:gd name="connsiteY145" fmla="*/ 36512 h 1787292"/>
              <a:gd name="connsiteX146" fmla="*/ 7726096 w 12192000"/>
              <a:gd name="connsiteY146" fmla="*/ 52387 h 1787292"/>
              <a:gd name="connsiteX147" fmla="*/ 7762608 w 12192000"/>
              <a:gd name="connsiteY147" fmla="*/ 68262 h 1787292"/>
              <a:gd name="connsiteX148" fmla="*/ 7800708 w 12192000"/>
              <a:gd name="connsiteY148" fmla="*/ 87312 h 1787292"/>
              <a:gd name="connsiteX149" fmla="*/ 7838808 w 12192000"/>
              <a:gd name="connsiteY149" fmla="*/ 106362 h 1787292"/>
              <a:gd name="connsiteX150" fmla="*/ 7875321 w 12192000"/>
              <a:gd name="connsiteY150" fmla="*/ 125412 h 1787292"/>
              <a:gd name="connsiteX151" fmla="*/ 7916596 w 12192000"/>
              <a:gd name="connsiteY151" fmla="*/ 141287 h 1787292"/>
              <a:gd name="connsiteX152" fmla="*/ 7962633 w 12192000"/>
              <a:gd name="connsiteY152" fmla="*/ 155575 h 1787292"/>
              <a:gd name="connsiteX153" fmla="*/ 8015021 w 12192000"/>
              <a:gd name="connsiteY153" fmla="*/ 166687 h 1787292"/>
              <a:gd name="connsiteX154" fmla="*/ 8075346 w 12192000"/>
              <a:gd name="connsiteY154" fmla="*/ 174625 h 1787292"/>
              <a:gd name="connsiteX155" fmla="*/ 8143608 w 12192000"/>
              <a:gd name="connsiteY155" fmla="*/ 176212 h 1787292"/>
              <a:gd name="connsiteX156" fmla="*/ 8211871 w 12192000"/>
              <a:gd name="connsiteY156" fmla="*/ 174625 h 1787292"/>
              <a:gd name="connsiteX157" fmla="*/ 8272196 w 12192000"/>
              <a:gd name="connsiteY157" fmla="*/ 166687 h 1787292"/>
              <a:gd name="connsiteX158" fmla="*/ 8324583 w 12192000"/>
              <a:gd name="connsiteY158" fmla="*/ 155575 h 1787292"/>
              <a:gd name="connsiteX159" fmla="*/ 8370621 w 12192000"/>
              <a:gd name="connsiteY159" fmla="*/ 141287 h 1787292"/>
              <a:gd name="connsiteX160" fmla="*/ 8411896 w 12192000"/>
              <a:gd name="connsiteY160" fmla="*/ 125412 h 1787292"/>
              <a:gd name="connsiteX161" fmla="*/ 8448408 w 12192000"/>
              <a:gd name="connsiteY161" fmla="*/ 106362 h 1787292"/>
              <a:gd name="connsiteX162" fmla="*/ 8486508 w 12192000"/>
              <a:gd name="connsiteY162" fmla="*/ 87312 h 1787292"/>
              <a:gd name="connsiteX163" fmla="*/ 8524608 w 12192000"/>
              <a:gd name="connsiteY163" fmla="*/ 68262 h 1787292"/>
              <a:gd name="connsiteX164" fmla="*/ 8561120 w 12192000"/>
              <a:gd name="connsiteY164" fmla="*/ 52387 h 1787292"/>
              <a:gd name="connsiteX165" fmla="*/ 8602396 w 12192000"/>
              <a:gd name="connsiteY165" fmla="*/ 36512 h 1787292"/>
              <a:gd name="connsiteX166" fmla="*/ 8648432 w 12192000"/>
              <a:gd name="connsiteY166" fmla="*/ 20637 h 1787292"/>
              <a:gd name="connsiteX167" fmla="*/ 8700820 w 12192000"/>
              <a:gd name="connsiteY167" fmla="*/ 9525 h 1787292"/>
              <a:gd name="connsiteX168" fmla="*/ 8761146 w 12192000"/>
              <a:gd name="connsiteY168" fmla="*/ 3175 h 1787292"/>
              <a:gd name="connsiteX169" fmla="*/ 8827820 w 12192000"/>
              <a:gd name="connsiteY169" fmla="*/ 0 h 1787292"/>
              <a:gd name="connsiteX170" fmla="*/ 8897670 w 12192000"/>
              <a:gd name="connsiteY170" fmla="*/ 3175 h 1787292"/>
              <a:gd name="connsiteX171" fmla="*/ 8957996 w 12192000"/>
              <a:gd name="connsiteY171" fmla="*/ 9525 h 1787292"/>
              <a:gd name="connsiteX172" fmla="*/ 9010382 w 12192000"/>
              <a:gd name="connsiteY172" fmla="*/ 20637 h 1787292"/>
              <a:gd name="connsiteX173" fmla="*/ 9056420 w 12192000"/>
              <a:gd name="connsiteY173" fmla="*/ 36512 h 1787292"/>
              <a:gd name="connsiteX174" fmla="*/ 9097696 w 12192000"/>
              <a:gd name="connsiteY174" fmla="*/ 52387 h 1787292"/>
              <a:gd name="connsiteX175" fmla="*/ 9134208 w 12192000"/>
              <a:gd name="connsiteY175" fmla="*/ 68262 h 1787292"/>
              <a:gd name="connsiteX176" fmla="*/ 9172308 w 12192000"/>
              <a:gd name="connsiteY176" fmla="*/ 87312 h 1787292"/>
              <a:gd name="connsiteX177" fmla="*/ 9210408 w 12192000"/>
              <a:gd name="connsiteY177" fmla="*/ 106362 h 1787292"/>
              <a:gd name="connsiteX178" fmla="*/ 9246920 w 12192000"/>
              <a:gd name="connsiteY178" fmla="*/ 125412 h 1787292"/>
              <a:gd name="connsiteX179" fmla="*/ 9288196 w 12192000"/>
              <a:gd name="connsiteY179" fmla="*/ 141287 h 1787292"/>
              <a:gd name="connsiteX180" fmla="*/ 9334232 w 12192000"/>
              <a:gd name="connsiteY180" fmla="*/ 155575 h 1787292"/>
              <a:gd name="connsiteX181" fmla="*/ 9386620 w 12192000"/>
              <a:gd name="connsiteY181" fmla="*/ 166687 h 1787292"/>
              <a:gd name="connsiteX182" fmla="*/ 9446946 w 12192000"/>
              <a:gd name="connsiteY182" fmla="*/ 174625 h 1787292"/>
              <a:gd name="connsiteX183" fmla="*/ 9515208 w 12192000"/>
              <a:gd name="connsiteY183" fmla="*/ 176212 h 1787292"/>
              <a:gd name="connsiteX184" fmla="*/ 9583470 w 12192000"/>
              <a:gd name="connsiteY184" fmla="*/ 174625 h 1787292"/>
              <a:gd name="connsiteX185" fmla="*/ 9643796 w 12192000"/>
              <a:gd name="connsiteY185" fmla="*/ 166687 h 1787292"/>
              <a:gd name="connsiteX186" fmla="*/ 9696182 w 12192000"/>
              <a:gd name="connsiteY186" fmla="*/ 155575 h 1787292"/>
              <a:gd name="connsiteX187" fmla="*/ 9742220 w 12192000"/>
              <a:gd name="connsiteY187" fmla="*/ 141287 h 1787292"/>
              <a:gd name="connsiteX188" fmla="*/ 9783496 w 12192000"/>
              <a:gd name="connsiteY188" fmla="*/ 125412 h 1787292"/>
              <a:gd name="connsiteX189" fmla="*/ 9820008 w 12192000"/>
              <a:gd name="connsiteY189" fmla="*/ 106362 h 1787292"/>
              <a:gd name="connsiteX190" fmla="*/ 9896208 w 12192000"/>
              <a:gd name="connsiteY190" fmla="*/ 68262 h 1787292"/>
              <a:gd name="connsiteX191" fmla="*/ 9932720 w 12192000"/>
              <a:gd name="connsiteY191" fmla="*/ 52387 h 1787292"/>
              <a:gd name="connsiteX192" fmla="*/ 9973996 w 12192000"/>
              <a:gd name="connsiteY192" fmla="*/ 36512 h 1787292"/>
              <a:gd name="connsiteX193" fmla="*/ 10020032 w 12192000"/>
              <a:gd name="connsiteY193" fmla="*/ 20637 h 1787292"/>
              <a:gd name="connsiteX194" fmla="*/ 10072420 w 12192000"/>
              <a:gd name="connsiteY194" fmla="*/ 9525 h 1787292"/>
              <a:gd name="connsiteX195" fmla="*/ 10132746 w 12192000"/>
              <a:gd name="connsiteY195" fmla="*/ 3175 h 1787292"/>
              <a:gd name="connsiteX196" fmla="*/ 10201008 w 12192000"/>
              <a:gd name="connsiteY196" fmla="*/ 0 h 1787292"/>
              <a:gd name="connsiteX197" fmla="*/ 10269270 w 12192000"/>
              <a:gd name="connsiteY197" fmla="*/ 3175 h 1787292"/>
              <a:gd name="connsiteX198" fmla="*/ 10329596 w 12192000"/>
              <a:gd name="connsiteY198" fmla="*/ 9525 h 1787292"/>
              <a:gd name="connsiteX199" fmla="*/ 10381982 w 12192000"/>
              <a:gd name="connsiteY199" fmla="*/ 20637 h 1787292"/>
              <a:gd name="connsiteX200" fmla="*/ 10428020 w 12192000"/>
              <a:gd name="connsiteY200" fmla="*/ 36512 h 1787292"/>
              <a:gd name="connsiteX201" fmla="*/ 10469296 w 12192000"/>
              <a:gd name="connsiteY201" fmla="*/ 52387 h 1787292"/>
              <a:gd name="connsiteX202" fmla="*/ 10505808 w 12192000"/>
              <a:gd name="connsiteY202" fmla="*/ 68262 h 1787292"/>
              <a:gd name="connsiteX203" fmla="*/ 10543908 w 12192000"/>
              <a:gd name="connsiteY203" fmla="*/ 87312 h 1787292"/>
              <a:gd name="connsiteX204" fmla="*/ 10582008 w 12192000"/>
              <a:gd name="connsiteY204" fmla="*/ 106362 h 1787292"/>
              <a:gd name="connsiteX205" fmla="*/ 10618520 w 12192000"/>
              <a:gd name="connsiteY205" fmla="*/ 125412 h 1787292"/>
              <a:gd name="connsiteX206" fmla="*/ 10659796 w 12192000"/>
              <a:gd name="connsiteY206" fmla="*/ 141287 h 1787292"/>
              <a:gd name="connsiteX207" fmla="*/ 10705832 w 12192000"/>
              <a:gd name="connsiteY207" fmla="*/ 155575 h 1787292"/>
              <a:gd name="connsiteX208" fmla="*/ 10758220 w 12192000"/>
              <a:gd name="connsiteY208" fmla="*/ 166687 h 1787292"/>
              <a:gd name="connsiteX209" fmla="*/ 10818546 w 12192000"/>
              <a:gd name="connsiteY209" fmla="*/ 174625 h 1787292"/>
              <a:gd name="connsiteX210" fmla="*/ 10886808 w 12192000"/>
              <a:gd name="connsiteY210" fmla="*/ 176212 h 1787292"/>
              <a:gd name="connsiteX211" fmla="*/ 10955070 w 12192000"/>
              <a:gd name="connsiteY211" fmla="*/ 174625 h 1787292"/>
              <a:gd name="connsiteX212" fmla="*/ 11015396 w 12192000"/>
              <a:gd name="connsiteY212" fmla="*/ 166687 h 1787292"/>
              <a:gd name="connsiteX213" fmla="*/ 11067782 w 12192000"/>
              <a:gd name="connsiteY213" fmla="*/ 155575 h 1787292"/>
              <a:gd name="connsiteX214" fmla="*/ 11113820 w 12192000"/>
              <a:gd name="connsiteY214" fmla="*/ 141287 h 1787292"/>
              <a:gd name="connsiteX215" fmla="*/ 11155096 w 12192000"/>
              <a:gd name="connsiteY215" fmla="*/ 125412 h 1787292"/>
              <a:gd name="connsiteX216" fmla="*/ 11191608 w 12192000"/>
              <a:gd name="connsiteY216" fmla="*/ 106362 h 1787292"/>
              <a:gd name="connsiteX217" fmla="*/ 11229708 w 12192000"/>
              <a:gd name="connsiteY217" fmla="*/ 87312 h 1787292"/>
              <a:gd name="connsiteX218" fmla="*/ 11267808 w 12192000"/>
              <a:gd name="connsiteY218" fmla="*/ 68262 h 1787292"/>
              <a:gd name="connsiteX219" fmla="*/ 11304320 w 12192000"/>
              <a:gd name="connsiteY219" fmla="*/ 52387 h 1787292"/>
              <a:gd name="connsiteX220" fmla="*/ 11345596 w 12192000"/>
              <a:gd name="connsiteY220" fmla="*/ 36512 h 1787292"/>
              <a:gd name="connsiteX221" fmla="*/ 11391632 w 12192000"/>
              <a:gd name="connsiteY221" fmla="*/ 20637 h 1787292"/>
              <a:gd name="connsiteX222" fmla="*/ 11444020 w 12192000"/>
              <a:gd name="connsiteY222" fmla="*/ 9525 h 1787292"/>
              <a:gd name="connsiteX223" fmla="*/ 11504346 w 12192000"/>
              <a:gd name="connsiteY223" fmla="*/ 3175 h 1787292"/>
              <a:gd name="connsiteX224" fmla="*/ 11572608 w 12192000"/>
              <a:gd name="connsiteY224" fmla="*/ 0 h 1787292"/>
              <a:gd name="connsiteX225" fmla="*/ 11640870 w 12192000"/>
              <a:gd name="connsiteY225" fmla="*/ 3175 h 1787292"/>
              <a:gd name="connsiteX226" fmla="*/ 11701196 w 12192000"/>
              <a:gd name="connsiteY226" fmla="*/ 9525 h 1787292"/>
              <a:gd name="connsiteX227" fmla="*/ 11753582 w 12192000"/>
              <a:gd name="connsiteY227" fmla="*/ 20637 h 1787292"/>
              <a:gd name="connsiteX228" fmla="*/ 11799620 w 12192000"/>
              <a:gd name="connsiteY228" fmla="*/ 36512 h 1787292"/>
              <a:gd name="connsiteX229" fmla="*/ 11840896 w 12192000"/>
              <a:gd name="connsiteY229" fmla="*/ 52387 h 1787292"/>
              <a:gd name="connsiteX230" fmla="*/ 11877408 w 12192000"/>
              <a:gd name="connsiteY230" fmla="*/ 68262 h 1787292"/>
              <a:gd name="connsiteX231" fmla="*/ 11915508 w 12192000"/>
              <a:gd name="connsiteY231" fmla="*/ 87312 h 1787292"/>
              <a:gd name="connsiteX232" fmla="*/ 11953608 w 12192000"/>
              <a:gd name="connsiteY232" fmla="*/ 106362 h 1787292"/>
              <a:gd name="connsiteX233" fmla="*/ 11990120 w 12192000"/>
              <a:gd name="connsiteY233" fmla="*/ 125412 h 1787292"/>
              <a:gd name="connsiteX234" fmla="*/ 12031396 w 12192000"/>
              <a:gd name="connsiteY234" fmla="*/ 141287 h 1787292"/>
              <a:gd name="connsiteX235" fmla="*/ 12077432 w 12192000"/>
              <a:gd name="connsiteY235" fmla="*/ 155575 h 1787292"/>
              <a:gd name="connsiteX236" fmla="*/ 12129820 w 12192000"/>
              <a:gd name="connsiteY236" fmla="*/ 166688 h 1787292"/>
              <a:gd name="connsiteX237" fmla="*/ 12190146 w 12192000"/>
              <a:gd name="connsiteY237" fmla="*/ 174625 h 1787292"/>
              <a:gd name="connsiteX238" fmla="*/ 12192000 w 12192000"/>
              <a:gd name="connsiteY238" fmla="*/ 174668 h 1787292"/>
              <a:gd name="connsiteX239" fmla="*/ 12192000 w 12192000"/>
              <a:gd name="connsiteY239" fmla="*/ 885826 h 1787292"/>
              <a:gd name="connsiteX240" fmla="*/ 12192000 w 12192000"/>
              <a:gd name="connsiteY240" fmla="*/ 1787292 h 1787292"/>
              <a:gd name="connsiteX241" fmla="*/ 0 w 12192000"/>
              <a:gd name="connsiteY241" fmla="*/ 1787292 h 1787292"/>
              <a:gd name="connsiteX242" fmla="*/ 0 w 12192000"/>
              <a:gd name="connsiteY242" fmla="*/ 885826 h 1787292"/>
              <a:gd name="connsiteX243" fmla="*/ 0 w 12192000"/>
              <a:gd name="connsiteY243" fmla="*/ 174668 h 1787292"/>
              <a:gd name="connsiteX244" fmla="*/ 1852 w 12192000"/>
              <a:gd name="connsiteY244" fmla="*/ 174625 h 1787292"/>
              <a:gd name="connsiteX245" fmla="*/ 62177 w 12192000"/>
              <a:gd name="connsiteY245" fmla="*/ 166687 h 1787292"/>
              <a:gd name="connsiteX246" fmla="*/ 114564 w 12192000"/>
              <a:gd name="connsiteY246" fmla="*/ 155575 h 1787292"/>
              <a:gd name="connsiteX247" fmla="*/ 160602 w 12192000"/>
              <a:gd name="connsiteY247" fmla="*/ 141287 h 1787292"/>
              <a:gd name="connsiteX248" fmla="*/ 201877 w 12192000"/>
              <a:gd name="connsiteY248" fmla="*/ 125412 h 1787292"/>
              <a:gd name="connsiteX249" fmla="*/ 238389 w 12192000"/>
              <a:gd name="connsiteY249" fmla="*/ 106362 h 1787292"/>
              <a:gd name="connsiteX250" fmla="*/ 276489 w 12192000"/>
              <a:gd name="connsiteY250" fmla="*/ 87312 h 1787292"/>
              <a:gd name="connsiteX251" fmla="*/ 314589 w 12192000"/>
              <a:gd name="connsiteY251" fmla="*/ 68262 h 1787292"/>
              <a:gd name="connsiteX252" fmla="*/ 351102 w 12192000"/>
              <a:gd name="connsiteY252" fmla="*/ 52387 h 1787292"/>
              <a:gd name="connsiteX253" fmla="*/ 392377 w 12192000"/>
              <a:gd name="connsiteY253" fmla="*/ 36512 h 1787292"/>
              <a:gd name="connsiteX254" fmla="*/ 438414 w 12192000"/>
              <a:gd name="connsiteY254" fmla="*/ 20637 h 1787292"/>
              <a:gd name="connsiteX255" fmla="*/ 490802 w 12192000"/>
              <a:gd name="connsiteY255" fmla="*/ 9525 h 1787292"/>
              <a:gd name="connsiteX256" fmla="*/ 551127 w 12192000"/>
              <a:gd name="connsiteY256" fmla="*/ 3175 h 1787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Lst>
            <a:rect l="l" t="t" r="r" b="b"/>
            <a:pathLst>
              <a:path w="12192000" h="1787292">
                <a:moveTo>
                  <a:pt x="619389" y="0"/>
                </a:moveTo>
                <a:lnTo>
                  <a:pt x="687652" y="3175"/>
                </a:lnTo>
                <a:lnTo>
                  <a:pt x="747977" y="9525"/>
                </a:lnTo>
                <a:lnTo>
                  <a:pt x="800364" y="20637"/>
                </a:lnTo>
                <a:lnTo>
                  <a:pt x="846402" y="36512"/>
                </a:lnTo>
                <a:lnTo>
                  <a:pt x="887677" y="52387"/>
                </a:lnTo>
                <a:lnTo>
                  <a:pt x="924189" y="68262"/>
                </a:lnTo>
                <a:lnTo>
                  <a:pt x="962289" y="87312"/>
                </a:lnTo>
                <a:lnTo>
                  <a:pt x="1000389" y="106362"/>
                </a:lnTo>
                <a:lnTo>
                  <a:pt x="1036902" y="125412"/>
                </a:lnTo>
                <a:lnTo>
                  <a:pt x="1078177" y="141287"/>
                </a:lnTo>
                <a:lnTo>
                  <a:pt x="1124214" y="155575"/>
                </a:lnTo>
                <a:lnTo>
                  <a:pt x="1176602" y="166687"/>
                </a:lnTo>
                <a:lnTo>
                  <a:pt x="1236927" y="174625"/>
                </a:lnTo>
                <a:lnTo>
                  <a:pt x="1305189" y="176212"/>
                </a:lnTo>
                <a:lnTo>
                  <a:pt x="1373452" y="174625"/>
                </a:lnTo>
                <a:lnTo>
                  <a:pt x="1433777" y="166687"/>
                </a:lnTo>
                <a:lnTo>
                  <a:pt x="1486164" y="155575"/>
                </a:lnTo>
                <a:lnTo>
                  <a:pt x="1532202" y="141287"/>
                </a:lnTo>
                <a:lnTo>
                  <a:pt x="1573477" y="125412"/>
                </a:lnTo>
                <a:lnTo>
                  <a:pt x="1609989" y="106362"/>
                </a:lnTo>
                <a:lnTo>
                  <a:pt x="1648089" y="87312"/>
                </a:lnTo>
                <a:lnTo>
                  <a:pt x="1686189" y="68262"/>
                </a:lnTo>
                <a:lnTo>
                  <a:pt x="1722702" y="52387"/>
                </a:lnTo>
                <a:lnTo>
                  <a:pt x="1763977" y="36512"/>
                </a:lnTo>
                <a:lnTo>
                  <a:pt x="1810014" y="20637"/>
                </a:lnTo>
                <a:lnTo>
                  <a:pt x="1862402" y="9525"/>
                </a:lnTo>
                <a:lnTo>
                  <a:pt x="1922727" y="3175"/>
                </a:lnTo>
                <a:lnTo>
                  <a:pt x="1990989" y="0"/>
                </a:lnTo>
                <a:lnTo>
                  <a:pt x="2059252" y="3175"/>
                </a:lnTo>
                <a:lnTo>
                  <a:pt x="2119577" y="9525"/>
                </a:lnTo>
                <a:lnTo>
                  <a:pt x="2171964" y="20637"/>
                </a:lnTo>
                <a:lnTo>
                  <a:pt x="2218002" y="36512"/>
                </a:lnTo>
                <a:lnTo>
                  <a:pt x="2259277" y="52387"/>
                </a:lnTo>
                <a:lnTo>
                  <a:pt x="2295789" y="68262"/>
                </a:lnTo>
                <a:lnTo>
                  <a:pt x="2333889" y="87312"/>
                </a:lnTo>
                <a:lnTo>
                  <a:pt x="2371989" y="106362"/>
                </a:lnTo>
                <a:lnTo>
                  <a:pt x="2408502" y="125412"/>
                </a:lnTo>
                <a:lnTo>
                  <a:pt x="2449777" y="141287"/>
                </a:lnTo>
                <a:lnTo>
                  <a:pt x="2495814" y="155575"/>
                </a:lnTo>
                <a:lnTo>
                  <a:pt x="2548202" y="166687"/>
                </a:lnTo>
                <a:lnTo>
                  <a:pt x="2608527" y="174625"/>
                </a:lnTo>
                <a:lnTo>
                  <a:pt x="2676789" y="176212"/>
                </a:lnTo>
                <a:lnTo>
                  <a:pt x="2745052" y="174625"/>
                </a:lnTo>
                <a:lnTo>
                  <a:pt x="2805377" y="166687"/>
                </a:lnTo>
                <a:lnTo>
                  <a:pt x="2857764" y="155575"/>
                </a:lnTo>
                <a:lnTo>
                  <a:pt x="2903802" y="141287"/>
                </a:lnTo>
                <a:lnTo>
                  <a:pt x="2945077" y="125412"/>
                </a:lnTo>
                <a:lnTo>
                  <a:pt x="2981589" y="106362"/>
                </a:lnTo>
                <a:lnTo>
                  <a:pt x="3019689" y="87312"/>
                </a:lnTo>
                <a:lnTo>
                  <a:pt x="3057789" y="68262"/>
                </a:lnTo>
                <a:lnTo>
                  <a:pt x="3094302" y="52387"/>
                </a:lnTo>
                <a:lnTo>
                  <a:pt x="3135577" y="36512"/>
                </a:lnTo>
                <a:lnTo>
                  <a:pt x="3181614" y="20637"/>
                </a:lnTo>
                <a:lnTo>
                  <a:pt x="3234002" y="9525"/>
                </a:lnTo>
                <a:lnTo>
                  <a:pt x="3294327" y="3175"/>
                </a:lnTo>
                <a:lnTo>
                  <a:pt x="3361002" y="0"/>
                </a:lnTo>
                <a:lnTo>
                  <a:pt x="3430852" y="3175"/>
                </a:lnTo>
                <a:lnTo>
                  <a:pt x="3491177" y="9525"/>
                </a:lnTo>
                <a:lnTo>
                  <a:pt x="3543564" y="20637"/>
                </a:lnTo>
                <a:lnTo>
                  <a:pt x="3589602" y="36512"/>
                </a:lnTo>
                <a:lnTo>
                  <a:pt x="3630877" y="52387"/>
                </a:lnTo>
                <a:lnTo>
                  <a:pt x="3667389" y="68262"/>
                </a:lnTo>
                <a:lnTo>
                  <a:pt x="3705489" y="87312"/>
                </a:lnTo>
                <a:lnTo>
                  <a:pt x="3743589" y="106362"/>
                </a:lnTo>
                <a:lnTo>
                  <a:pt x="3780102" y="125412"/>
                </a:lnTo>
                <a:lnTo>
                  <a:pt x="3821377" y="141287"/>
                </a:lnTo>
                <a:lnTo>
                  <a:pt x="3867414" y="155575"/>
                </a:lnTo>
                <a:lnTo>
                  <a:pt x="3919802" y="166687"/>
                </a:lnTo>
                <a:lnTo>
                  <a:pt x="3980127" y="174625"/>
                </a:lnTo>
                <a:lnTo>
                  <a:pt x="4048389" y="176212"/>
                </a:lnTo>
                <a:lnTo>
                  <a:pt x="4116652" y="174625"/>
                </a:lnTo>
                <a:lnTo>
                  <a:pt x="4176977" y="166687"/>
                </a:lnTo>
                <a:lnTo>
                  <a:pt x="4229364" y="155575"/>
                </a:lnTo>
                <a:lnTo>
                  <a:pt x="4275402" y="141287"/>
                </a:lnTo>
                <a:lnTo>
                  <a:pt x="4316677" y="125412"/>
                </a:lnTo>
                <a:lnTo>
                  <a:pt x="4353189" y="106362"/>
                </a:lnTo>
                <a:lnTo>
                  <a:pt x="4429389" y="68262"/>
                </a:lnTo>
                <a:lnTo>
                  <a:pt x="4465902" y="52387"/>
                </a:lnTo>
                <a:lnTo>
                  <a:pt x="4507177" y="36512"/>
                </a:lnTo>
                <a:lnTo>
                  <a:pt x="4553214" y="20637"/>
                </a:lnTo>
                <a:lnTo>
                  <a:pt x="4605602" y="9525"/>
                </a:lnTo>
                <a:lnTo>
                  <a:pt x="4665928" y="3175"/>
                </a:lnTo>
                <a:lnTo>
                  <a:pt x="4734189" y="0"/>
                </a:lnTo>
                <a:lnTo>
                  <a:pt x="4802453" y="3175"/>
                </a:lnTo>
                <a:lnTo>
                  <a:pt x="4862777" y="9525"/>
                </a:lnTo>
                <a:lnTo>
                  <a:pt x="4915165" y="20637"/>
                </a:lnTo>
                <a:lnTo>
                  <a:pt x="4961201" y="36512"/>
                </a:lnTo>
                <a:lnTo>
                  <a:pt x="5002476" y="52387"/>
                </a:lnTo>
                <a:lnTo>
                  <a:pt x="5038989" y="68262"/>
                </a:lnTo>
                <a:lnTo>
                  <a:pt x="5077089" y="87312"/>
                </a:lnTo>
                <a:lnTo>
                  <a:pt x="5115189" y="106362"/>
                </a:lnTo>
                <a:lnTo>
                  <a:pt x="5151701" y="125412"/>
                </a:lnTo>
                <a:lnTo>
                  <a:pt x="5192976" y="141287"/>
                </a:lnTo>
                <a:lnTo>
                  <a:pt x="5239014" y="155575"/>
                </a:lnTo>
                <a:lnTo>
                  <a:pt x="5291401" y="166687"/>
                </a:lnTo>
                <a:lnTo>
                  <a:pt x="5351727" y="174625"/>
                </a:lnTo>
                <a:lnTo>
                  <a:pt x="5410199" y="175985"/>
                </a:lnTo>
                <a:lnTo>
                  <a:pt x="5468671" y="174625"/>
                </a:lnTo>
                <a:lnTo>
                  <a:pt x="5528996" y="166687"/>
                </a:lnTo>
                <a:lnTo>
                  <a:pt x="5581383" y="155575"/>
                </a:lnTo>
                <a:lnTo>
                  <a:pt x="5627421" y="141287"/>
                </a:lnTo>
                <a:lnTo>
                  <a:pt x="5668696" y="125412"/>
                </a:lnTo>
                <a:lnTo>
                  <a:pt x="5705209" y="106362"/>
                </a:lnTo>
                <a:lnTo>
                  <a:pt x="5743308" y="87312"/>
                </a:lnTo>
                <a:lnTo>
                  <a:pt x="5781408" y="68262"/>
                </a:lnTo>
                <a:lnTo>
                  <a:pt x="5817921" y="52387"/>
                </a:lnTo>
                <a:lnTo>
                  <a:pt x="5859196" y="36512"/>
                </a:lnTo>
                <a:lnTo>
                  <a:pt x="5905234" y="20637"/>
                </a:lnTo>
                <a:lnTo>
                  <a:pt x="5957621" y="9525"/>
                </a:lnTo>
                <a:lnTo>
                  <a:pt x="6017947" y="3175"/>
                </a:lnTo>
                <a:lnTo>
                  <a:pt x="6086208" y="0"/>
                </a:lnTo>
                <a:lnTo>
                  <a:pt x="6095999" y="455"/>
                </a:lnTo>
                <a:lnTo>
                  <a:pt x="6105789" y="0"/>
                </a:lnTo>
                <a:lnTo>
                  <a:pt x="6174052" y="3175"/>
                </a:lnTo>
                <a:lnTo>
                  <a:pt x="6234377" y="9525"/>
                </a:lnTo>
                <a:lnTo>
                  <a:pt x="6286764" y="20637"/>
                </a:lnTo>
                <a:lnTo>
                  <a:pt x="6332802" y="36512"/>
                </a:lnTo>
                <a:lnTo>
                  <a:pt x="6374077" y="52387"/>
                </a:lnTo>
                <a:lnTo>
                  <a:pt x="6410589" y="68262"/>
                </a:lnTo>
                <a:lnTo>
                  <a:pt x="6448689" y="87312"/>
                </a:lnTo>
                <a:lnTo>
                  <a:pt x="6486789" y="106362"/>
                </a:lnTo>
                <a:lnTo>
                  <a:pt x="6523302" y="125412"/>
                </a:lnTo>
                <a:lnTo>
                  <a:pt x="6564577" y="141287"/>
                </a:lnTo>
                <a:lnTo>
                  <a:pt x="6610614" y="155575"/>
                </a:lnTo>
                <a:lnTo>
                  <a:pt x="6663002" y="166687"/>
                </a:lnTo>
                <a:lnTo>
                  <a:pt x="6723327" y="174625"/>
                </a:lnTo>
                <a:lnTo>
                  <a:pt x="6781799" y="175985"/>
                </a:lnTo>
                <a:lnTo>
                  <a:pt x="6840271" y="174625"/>
                </a:lnTo>
                <a:lnTo>
                  <a:pt x="6900596" y="166687"/>
                </a:lnTo>
                <a:lnTo>
                  <a:pt x="6952983" y="155575"/>
                </a:lnTo>
                <a:lnTo>
                  <a:pt x="6999021" y="141287"/>
                </a:lnTo>
                <a:lnTo>
                  <a:pt x="7040296" y="125412"/>
                </a:lnTo>
                <a:lnTo>
                  <a:pt x="7076808" y="106362"/>
                </a:lnTo>
                <a:lnTo>
                  <a:pt x="7114908" y="87312"/>
                </a:lnTo>
                <a:lnTo>
                  <a:pt x="7153008" y="68262"/>
                </a:lnTo>
                <a:lnTo>
                  <a:pt x="7189521" y="52387"/>
                </a:lnTo>
                <a:lnTo>
                  <a:pt x="7230796" y="36512"/>
                </a:lnTo>
                <a:lnTo>
                  <a:pt x="7276833" y="20637"/>
                </a:lnTo>
                <a:lnTo>
                  <a:pt x="7329221" y="9525"/>
                </a:lnTo>
                <a:lnTo>
                  <a:pt x="7389546" y="3175"/>
                </a:lnTo>
                <a:lnTo>
                  <a:pt x="7457808" y="0"/>
                </a:lnTo>
                <a:lnTo>
                  <a:pt x="7526071" y="3175"/>
                </a:lnTo>
                <a:lnTo>
                  <a:pt x="7586396" y="9525"/>
                </a:lnTo>
                <a:lnTo>
                  <a:pt x="7638783" y="20637"/>
                </a:lnTo>
                <a:lnTo>
                  <a:pt x="7684821" y="36512"/>
                </a:lnTo>
                <a:lnTo>
                  <a:pt x="7726096" y="52387"/>
                </a:lnTo>
                <a:lnTo>
                  <a:pt x="7762608" y="68262"/>
                </a:lnTo>
                <a:lnTo>
                  <a:pt x="7800708" y="87312"/>
                </a:lnTo>
                <a:lnTo>
                  <a:pt x="7838808" y="106362"/>
                </a:lnTo>
                <a:lnTo>
                  <a:pt x="7875321" y="125412"/>
                </a:lnTo>
                <a:lnTo>
                  <a:pt x="7916596" y="141287"/>
                </a:lnTo>
                <a:lnTo>
                  <a:pt x="7962633" y="155575"/>
                </a:lnTo>
                <a:lnTo>
                  <a:pt x="8015021" y="166687"/>
                </a:lnTo>
                <a:lnTo>
                  <a:pt x="8075346" y="174625"/>
                </a:lnTo>
                <a:lnTo>
                  <a:pt x="8143608" y="176212"/>
                </a:lnTo>
                <a:lnTo>
                  <a:pt x="8211871" y="174625"/>
                </a:lnTo>
                <a:lnTo>
                  <a:pt x="8272196" y="166687"/>
                </a:lnTo>
                <a:lnTo>
                  <a:pt x="8324583" y="155575"/>
                </a:lnTo>
                <a:lnTo>
                  <a:pt x="8370621" y="141287"/>
                </a:lnTo>
                <a:lnTo>
                  <a:pt x="8411896" y="125412"/>
                </a:lnTo>
                <a:lnTo>
                  <a:pt x="8448408" y="106362"/>
                </a:lnTo>
                <a:lnTo>
                  <a:pt x="8486508" y="87312"/>
                </a:lnTo>
                <a:lnTo>
                  <a:pt x="8524608" y="68262"/>
                </a:lnTo>
                <a:lnTo>
                  <a:pt x="8561120" y="52387"/>
                </a:lnTo>
                <a:lnTo>
                  <a:pt x="8602396" y="36512"/>
                </a:lnTo>
                <a:lnTo>
                  <a:pt x="8648432" y="20637"/>
                </a:lnTo>
                <a:lnTo>
                  <a:pt x="8700820" y="9525"/>
                </a:lnTo>
                <a:lnTo>
                  <a:pt x="8761146" y="3175"/>
                </a:lnTo>
                <a:lnTo>
                  <a:pt x="8827820" y="0"/>
                </a:lnTo>
                <a:lnTo>
                  <a:pt x="8897670" y="3175"/>
                </a:lnTo>
                <a:lnTo>
                  <a:pt x="8957996" y="9525"/>
                </a:lnTo>
                <a:lnTo>
                  <a:pt x="9010382" y="20637"/>
                </a:lnTo>
                <a:lnTo>
                  <a:pt x="9056420" y="36512"/>
                </a:lnTo>
                <a:lnTo>
                  <a:pt x="9097696" y="52387"/>
                </a:lnTo>
                <a:lnTo>
                  <a:pt x="9134208" y="68262"/>
                </a:lnTo>
                <a:lnTo>
                  <a:pt x="9172308" y="87312"/>
                </a:lnTo>
                <a:lnTo>
                  <a:pt x="9210408" y="106362"/>
                </a:lnTo>
                <a:lnTo>
                  <a:pt x="9246920" y="125412"/>
                </a:lnTo>
                <a:lnTo>
                  <a:pt x="9288196" y="141287"/>
                </a:lnTo>
                <a:lnTo>
                  <a:pt x="9334232" y="155575"/>
                </a:lnTo>
                <a:lnTo>
                  <a:pt x="9386620" y="166687"/>
                </a:lnTo>
                <a:lnTo>
                  <a:pt x="9446946" y="174625"/>
                </a:lnTo>
                <a:lnTo>
                  <a:pt x="9515208" y="176212"/>
                </a:lnTo>
                <a:lnTo>
                  <a:pt x="9583470" y="174625"/>
                </a:lnTo>
                <a:lnTo>
                  <a:pt x="9643796" y="166687"/>
                </a:lnTo>
                <a:lnTo>
                  <a:pt x="9696182" y="155575"/>
                </a:lnTo>
                <a:lnTo>
                  <a:pt x="9742220" y="141287"/>
                </a:lnTo>
                <a:lnTo>
                  <a:pt x="9783496" y="125412"/>
                </a:lnTo>
                <a:lnTo>
                  <a:pt x="9820008" y="106362"/>
                </a:lnTo>
                <a:lnTo>
                  <a:pt x="9896208" y="68262"/>
                </a:lnTo>
                <a:lnTo>
                  <a:pt x="9932720" y="52387"/>
                </a:lnTo>
                <a:lnTo>
                  <a:pt x="9973996" y="36512"/>
                </a:lnTo>
                <a:lnTo>
                  <a:pt x="10020032" y="20637"/>
                </a:lnTo>
                <a:lnTo>
                  <a:pt x="10072420" y="9525"/>
                </a:lnTo>
                <a:lnTo>
                  <a:pt x="10132746" y="3175"/>
                </a:lnTo>
                <a:lnTo>
                  <a:pt x="10201008" y="0"/>
                </a:lnTo>
                <a:lnTo>
                  <a:pt x="10269270" y="3175"/>
                </a:lnTo>
                <a:lnTo>
                  <a:pt x="10329596" y="9525"/>
                </a:lnTo>
                <a:lnTo>
                  <a:pt x="10381982" y="20637"/>
                </a:lnTo>
                <a:lnTo>
                  <a:pt x="10428020" y="36512"/>
                </a:lnTo>
                <a:lnTo>
                  <a:pt x="10469296" y="52387"/>
                </a:lnTo>
                <a:lnTo>
                  <a:pt x="10505808" y="68262"/>
                </a:lnTo>
                <a:lnTo>
                  <a:pt x="10543908" y="87312"/>
                </a:lnTo>
                <a:lnTo>
                  <a:pt x="10582008" y="106362"/>
                </a:lnTo>
                <a:lnTo>
                  <a:pt x="10618520" y="125412"/>
                </a:lnTo>
                <a:lnTo>
                  <a:pt x="10659796" y="141287"/>
                </a:lnTo>
                <a:lnTo>
                  <a:pt x="10705832" y="155575"/>
                </a:lnTo>
                <a:lnTo>
                  <a:pt x="10758220" y="166687"/>
                </a:lnTo>
                <a:lnTo>
                  <a:pt x="10818546" y="174625"/>
                </a:lnTo>
                <a:lnTo>
                  <a:pt x="10886808" y="176212"/>
                </a:lnTo>
                <a:lnTo>
                  <a:pt x="10955070" y="174625"/>
                </a:lnTo>
                <a:lnTo>
                  <a:pt x="11015396" y="166687"/>
                </a:lnTo>
                <a:lnTo>
                  <a:pt x="11067782" y="155575"/>
                </a:lnTo>
                <a:lnTo>
                  <a:pt x="11113820" y="141287"/>
                </a:lnTo>
                <a:lnTo>
                  <a:pt x="11155096" y="125412"/>
                </a:lnTo>
                <a:lnTo>
                  <a:pt x="11191608" y="106362"/>
                </a:lnTo>
                <a:lnTo>
                  <a:pt x="11229708" y="87312"/>
                </a:lnTo>
                <a:lnTo>
                  <a:pt x="11267808" y="68262"/>
                </a:lnTo>
                <a:lnTo>
                  <a:pt x="11304320" y="52387"/>
                </a:lnTo>
                <a:lnTo>
                  <a:pt x="11345596" y="36512"/>
                </a:lnTo>
                <a:lnTo>
                  <a:pt x="11391632" y="20637"/>
                </a:lnTo>
                <a:lnTo>
                  <a:pt x="11444020" y="9525"/>
                </a:lnTo>
                <a:lnTo>
                  <a:pt x="11504346" y="3175"/>
                </a:lnTo>
                <a:lnTo>
                  <a:pt x="11572608" y="0"/>
                </a:lnTo>
                <a:lnTo>
                  <a:pt x="11640870" y="3175"/>
                </a:lnTo>
                <a:lnTo>
                  <a:pt x="11701196" y="9525"/>
                </a:lnTo>
                <a:lnTo>
                  <a:pt x="11753582" y="20637"/>
                </a:lnTo>
                <a:lnTo>
                  <a:pt x="11799620" y="36512"/>
                </a:lnTo>
                <a:lnTo>
                  <a:pt x="11840896" y="52387"/>
                </a:lnTo>
                <a:lnTo>
                  <a:pt x="11877408" y="68262"/>
                </a:lnTo>
                <a:lnTo>
                  <a:pt x="11915508" y="87312"/>
                </a:lnTo>
                <a:lnTo>
                  <a:pt x="11953608" y="106362"/>
                </a:lnTo>
                <a:lnTo>
                  <a:pt x="11990120" y="125412"/>
                </a:lnTo>
                <a:lnTo>
                  <a:pt x="12031396" y="141287"/>
                </a:lnTo>
                <a:lnTo>
                  <a:pt x="12077432" y="155575"/>
                </a:lnTo>
                <a:lnTo>
                  <a:pt x="12129820" y="166688"/>
                </a:lnTo>
                <a:lnTo>
                  <a:pt x="12190146" y="174625"/>
                </a:lnTo>
                <a:lnTo>
                  <a:pt x="12192000" y="174668"/>
                </a:lnTo>
                <a:lnTo>
                  <a:pt x="12192000" y="885826"/>
                </a:lnTo>
                <a:lnTo>
                  <a:pt x="12192000" y="1787292"/>
                </a:lnTo>
                <a:lnTo>
                  <a:pt x="0" y="1787292"/>
                </a:lnTo>
                <a:lnTo>
                  <a:pt x="0" y="885826"/>
                </a:lnTo>
                <a:lnTo>
                  <a:pt x="0" y="174668"/>
                </a:lnTo>
                <a:lnTo>
                  <a:pt x="1852" y="174625"/>
                </a:lnTo>
                <a:lnTo>
                  <a:pt x="62177" y="166687"/>
                </a:lnTo>
                <a:lnTo>
                  <a:pt x="114564" y="155575"/>
                </a:lnTo>
                <a:lnTo>
                  <a:pt x="160602" y="141287"/>
                </a:lnTo>
                <a:lnTo>
                  <a:pt x="201877" y="125412"/>
                </a:lnTo>
                <a:lnTo>
                  <a:pt x="238389" y="106362"/>
                </a:lnTo>
                <a:lnTo>
                  <a:pt x="276489" y="87312"/>
                </a:lnTo>
                <a:lnTo>
                  <a:pt x="314589" y="68262"/>
                </a:lnTo>
                <a:lnTo>
                  <a:pt x="351102" y="52387"/>
                </a:lnTo>
                <a:lnTo>
                  <a:pt x="392377" y="36512"/>
                </a:lnTo>
                <a:lnTo>
                  <a:pt x="438414" y="20637"/>
                </a:lnTo>
                <a:lnTo>
                  <a:pt x="490802" y="9525"/>
                </a:lnTo>
                <a:lnTo>
                  <a:pt x="551127" y="3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9473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3EF7A2-5061-4E56-AC21-5D93F1046944}"/>
              </a:ext>
            </a:extLst>
          </p:cNvPr>
          <p:cNvSpPr>
            <a:spLocks noGrp="1"/>
          </p:cNvSpPr>
          <p:nvPr>
            <p:ph type="title"/>
          </p:nvPr>
        </p:nvSpPr>
        <p:spPr>
          <a:xfrm>
            <a:off x="1251678" y="159026"/>
            <a:ext cx="10178322" cy="689113"/>
          </a:xfrm>
        </p:spPr>
        <p:txBody>
          <a:bodyPr>
            <a:normAutofit fontScale="90000"/>
          </a:bodyPr>
          <a:lstStyle/>
          <a:p>
            <a:pPr algn="ctr"/>
            <a:r>
              <a:rPr lang="fr-FR" dirty="0"/>
              <a:t>CYCLE 3</a:t>
            </a:r>
          </a:p>
        </p:txBody>
      </p:sp>
      <p:sp>
        <p:nvSpPr>
          <p:cNvPr id="3" name="Espace réservé du contenu 2">
            <a:extLst>
              <a:ext uri="{FF2B5EF4-FFF2-40B4-BE49-F238E27FC236}">
                <a16:creationId xmlns:a16="http://schemas.microsoft.com/office/drawing/2014/main" id="{51E3E81D-434E-457D-9E56-1FD5F32120D1}"/>
              </a:ext>
            </a:extLst>
          </p:cNvPr>
          <p:cNvSpPr>
            <a:spLocks noGrp="1"/>
          </p:cNvSpPr>
          <p:nvPr>
            <p:ph idx="1"/>
          </p:nvPr>
        </p:nvSpPr>
        <p:spPr>
          <a:xfrm>
            <a:off x="1126435" y="848139"/>
            <a:ext cx="10787269" cy="6009861"/>
          </a:xfrm>
        </p:spPr>
        <p:txBody>
          <a:bodyPr>
            <a:normAutofit/>
          </a:bodyPr>
          <a:lstStyle/>
          <a:p>
            <a:pPr marL="0" indent="0">
              <a:buNone/>
            </a:pPr>
            <a:r>
              <a:rPr lang="fr-FR" b="1" u="sng" dirty="0"/>
              <a:t>Sciences et Technologie</a:t>
            </a:r>
          </a:p>
          <a:p>
            <a:pPr marL="0" indent="0">
              <a:buNone/>
            </a:pPr>
            <a:r>
              <a:rPr lang="fr-FR" dirty="0"/>
              <a:t>Dans leur découverte du monde technique, les élèves sont initiés à la conduite d’un projet technique répondant à des besoins dans un contexte de contraintes identifiées. </a:t>
            </a:r>
            <a:r>
              <a:rPr lang="fr-FR" u="sng" dirty="0"/>
              <a:t>Ils sont sensibilisés aux enjeux du changement climatique, de la biodiversité et du développement durable. </a:t>
            </a:r>
          </a:p>
          <a:p>
            <a:pPr marL="0" indent="0">
              <a:buNone/>
            </a:pPr>
            <a:r>
              <a:rPr lang="fr-FR" b="1" u="sng" dirty="0"/>
              <a:t>Mathématiques</a:t>
            </a:r>
          </a:p>
          <a:p>
            <a:pPr marL="0" indent="0">
              <a:buNone/>
            </a:pPr>
            <a:r>
              <a:rPr lang="fr-FR" dirty="0"/>
              <a:t>Les thèmes du changement climatique, du développement durable et de la biodiversité doivent être retenus pour développer des compétences en mathématiques et favoriser les liens avec les disciplines plus directement concernées. Une entrée par la résolution de problèmes est à privilégier. Les capacités suivantes peuvent être mobilisées dans ce cadre : utiliser et représenter les grands nombres entiers, des fractions simples, les nombres décimaux ; calculer avec des nombres entiers et des nombres décimaux ; résoudre des problèmes en utilisant des fractions simples, les nombres décimaux ; comparer, estimer, mesurer des grandeurs géométriques avec des nombres entiers et des nombres décimaux: longueur (périmètre), aire, volume, angle ; utiliser les unités, les instruments de mesures spécifiques de ces grandeurs ; résoudre des problèmes impliquant des grandeurs (géométriques, physiques, économiques) en utilisant des nombres entiers et des nombres décimaux.</a:t>
            </a:r>
            <a:endParaRPr lang="fr-FR" u="sng" dirty="0"/>
          </a:p>
        </p:txBody>
      </p:sp>
    </p:spTree>
    <p:extLst>
      <p:ext uri="{BB962C8B-B14F-4D97-AF65-F5344CB8AC3E}">
        <p14:creationId xmlns:p14="http://schemas.microsoft.com/office/powerpoint/2010/main" val="1708158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945914-2C44-47C1-AF69-89C0D0CDD1E3}"/>
              </a:ext>
            </a:extLst>
          </p:cNvPr>
          <p:cNvSpPr>
            <a:spLocks noGrp="1"/>
          </p:cNvSpPr>
          <p:nvPr>
            <p:ph type="title"/>
          </p:nvPr>
        </p:nvSpPr>
        <p:spPr>
          <a:xfrm>
            <a:off x="1251678" y="125897"/>
            <a:ext cx="10178322" cy="682486"/>
          </a:xfrm>
        </p:spPr>
        <p:txBody>
          <a:bodyPr>
            <a:normAutofit fontScale="90000"/>
          </a:bodyPr>
          <a:lstStyle/>
          <a:p>
            <a:pPr algn="ctr"/>
            <a:r>
              <a:rPr lang="fr-FR" dirty="0"/>
              <a:t>CYCLE 1</a:t>
            </a:r>
          </a:p>
        </p:txBody>
      </p:sp>
      <p:sp>
        <p:nvSpPr>
          <p:cNvPr id="3" name="Espace réservé du contenu 2">
            <a:extLst>
              <a:ext uri="{FF2B5EF4-FFF2-40B4-BE49-F238E27FC236}">
                <a16:creationId xmlns:a16="http://schemas.microsoft.com/office/drawing/2014/main" id="{55998B85-67BC-4331-9E3F-650E92983ACF}"/>
              </a:ext>
            </a:extLst>
          </p:cNvPr>
          <p:cNvSpPr>
            <a:spLocks noGrp="1"/>
          </p:cNvSpPr>
          <p:nvPr>
            <p:ph idx="1"/>
          </p:nvPr>
        </p:nvSpPr>
        <p:spPr>
          <a:xfrm>
            <a:off x="940903" y="762000"/>
            <a:ext cx="10880035" cy="6096000"/>
          </a:xfrm>
        </p:spPr>
        <p:txBody>
          <a:bodyPr>
            <a:normAutofit fontScale="92500" lnSpcReduction="20000"/>
          </a:bodyPr>
          <a:lstStyle/>
          <a:p>
            <a:pPr marL="0" indent="0">
              <a:buNone/>
            </a:pPr>
            <a:r>
              <a:rPr lang="fr-FR" b="1" dirty="0"/>
              <a:t>Découvrir l’environnement </a:t>
            </a:r>
          </a:p>
          <a:p>
            <a:pPr marL="0" indent="0">
              <a:buNone/>
            </a:pPr>
            <a:r>
              <a:rPr lang="fr-FR" dirty="0"/>
              <a:t>L’observation constitue une activité centrale. </a:t>
            </a:r>
          </a:p>
          <a:p>
            <a:pPr marL="0" indent="0">
              <a:buNone/>
            </a:pPr>
            <a:r>
              <a:rPr lang="fr-FR" dirty="0"/>
              <a:t>Elle est d’abord conduite à « hauteur d’élève » au sein de l’école et de ses abords (la classe, l'école, le village, le quartier, etc.) puis permet la découverte d'espaces moins familiers (selon les cas, campagne, ville, mer, montagne)</a:t>
            </a:r>
          </a:p>
          <a:p>
            <a:pPr marL="0" indent="0">
              <a:buNone/>
            </a:pPr>
            <a:r>
              <a:rPr lang="fr-FR" dirty="0"/>
              <a:t>à partir de documents et de situations vécues en milieu naturel lors de sorties scolaires régulières. L'observation des constructions humaines (maisons, commerces, monuments, routes, ponts, etc.) relève du même cheminement. </a:t>
            </a:r>
          </a:p>
          <a:p>
            <a:pPr marL="0" indent="0">
              <a:buNone/>
            </a:pPr>
            <a:r>
              <a:rPr lang="fr-FR" dirty="0"/>
              <a:t>Ces différentes situations se prêtent à des questionnements et aux premiers classements, à la production d’images (l'appareil photographique numérique est un auxiliaire pertinent), de recherche d’informations, grâce à la médiation du maître, sur le terrain, dans des documentaires, sur des sites Internet. </a:t>
            </a:r>
          </a:p>
          <a:p>
            <a:pPr marL="0" indent="0">
              <a:buNone/>
            </a:pPr>
            <a:r>
              <a:rPr lang="fr-FR" dirty="0"/>
              <a:t>Cette exploration des milieux permet d’interroger les gestes du quotidien, de faire prendre conscience aux élèves d’interactions simples, de les initier à une attitude responsable (respect des lieux, de la vie, connaissance de l'impact de certains comportements sur l’environnement, etc.). </a:t>
            </a:r>
          </a:p>
          <a:p>
            <a:pPr marL="0" indent="0">
              <a:buNone/>
            </a:pPr>
            <a:r>
              <a:rPr lang="fr-FR" dirty="0"/>
              <a:t>L’ensemble est complété et prolongé au travers des supports de travail, de rituels et de jeux, ainsi que dans le choix des textes et histoires utilisés. </a:t>
            </a:r>
          </a:p>
          <a:p>
            <a:pPr marL="0" indent="0">
              <a:buNone/>
            </a:pPr>
            <a:r>
              <a:rPr lang="fr-FR" b="1" dirty="0"/>
              <a:t>Ce qui est attendu des enfants en fin d’école maternelle </a:t>
            </a:r>
            <a:r>
              <a:rPr lang="fr-FR" dirty="0"/>
              <a:t>: commencer à adopter une attitude responsable en matière de respect des lieux et de protection du vivant</a:t>
            </a:r>
          </a:p>
          <a:p>
            <a:pPr marL="0" indent="0">
              <a:buNone/>
            </a:pPr>
            <a:r>
              <a:rPr lang="fr-FR" dirty="0"/>
              <a:t>(BOEN n° 31 du 30 juillet 2020 © Direction générale de l’enseignement scolaire www.eduscol.education.fr)</a:t>
            </a:r>
          </a:p>
          <a:p>
            <a:pPr marL="0" indent="0">
              <a:buNone/>
            </a:pPr>
            <a:endParaRPr lang="fr-FR" dirty="0"/>
          </a:p>
        </p:txBody>
      </p:sp>
    </p:spTree>
    <p:extLst>
      <p:ext uri="{BB962C8B-B14F-4D97-AF65-F5344CB8AC3E}">
        <p14:creationId xmlns:p14="http://schemas.microsoft.com/office/powerpoint/2010/main" val="2919284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51216D-F266-41EA-B37D-EECF3B095AB9}"/>
              </a:ext>
            </a:extLst>
          </p:cNvPr>
          <p:cNvSpPr>
            <a:spLocks noGrp="1"/>
          </p:cNvSpPr>
          <p:nvPr>
            <p:ph type="title"/>
          </p:nvPr>
        </p:nvSpPr>
        <p:spPr>
          <a:xfrm>
            <a:off x="1251678" y="106017"/>
            <a:ext cx="10178322" cy="636105"/>
          </a:xfrm>
        </p:spPr>
        <p:txBody>
          <a:bodyPr>
            <a:normAutofit fontScale="90000"/>
          </a:bodyPr>
          <a:lstStyle/>
          <a:p>
            <a:pPr algn="ctr"/>
            <a:r>
              <a:rPr lang="fr-FR" dirty="0"/>
              <a:t>CYCLE 2</a:t>
            </a:r>
          </a:p>
        </p:txBody>
      </p:sp>
      <p:sp>
        <p:nvSpPr>
          <p:cNvPr id="3" name="Espace réservé du contenu 2">
            <a:extLst>
              <a:ext uri="{FF2B5EF4-FFF2-40B4-BE49-F238E27FC236}">
                <a16:creationId xmlns:a16="http://schemas.microsoft.com/office/drawing/2014/main" id="{E3A8C170-C070-44DD-A542-4897CDCFD978}"/>
              </a:ext>
            </a:extLst>
          </p:cNvPr>
          <p:cNvSpPr>
            <a:spLocks noGrp="1"/>
          </p:cNvSpPr>
          <p:nvPr>
            <p:ph idx="1"/>
          </p:nvPr>
        </p:nvSpPr>
        <p:spPr>
          <a:xfrm>
            <a:off x="927326" y="742122"/>
            <a:ext cx="10827026" cy="6009860"/>
          </a:xfrm>
        </p:spPr>
        <p:txBody>
          <a:bodyPr/>
          <a:lstStyle/>
          <a:p>
            <a:pPr marL="0" indent="0">
              <a:buNone/>
            </a:pPr>
            <a:r>
              <a:rPr lang="fr-FR" b="1" u="sng" dirty="0"/>
              <a:t>Écriture </a:t>
            </a:r>
          </a:p>
          <a:p>
            <a:pPr marL="0" indent="0">
              <a:buNone/>
            </a:pPr>
            <a:r>
              <a:rPr lang="fr-FR" dirty="0"/>
              <a:t>Des tâches quotidiennes d’écriture sont proposées aux élèves : rédaction d’une phrase en réponse à une question, formulation d’une question, élaboration d'une portion de texte ou d'un texte entier. Avec l’aide du professeur, ils établissent les caractéristiques du texte et ses enjeux. Ils apprennent à écrire des textes de genres divers : </a:t>
            </a:r>
            <a:r>
              <a:rPr lang="fr-FR" u="sng" dirty="0"/>
              <a:t>récits brefs, dialogues, descriptions, etc. Ce dernier exercice permet d’articuler les pratiques d’observation réalisées dans le cadre des activités d’étude du monde du vivant, de la matière et des objets avec un enrichissement progressif du vocabulaire des élèves.</a:t>
            </a:r>
          </a:p>
          <a:p>
            <a:pPr marL="0" indent="0">
              <a:buNone/>
            </a:pPr>
            <a:endParaRPr lang="fr-FR" b="1" dirty="0"/>
          </a:p>
          <a:p>
            <a:pPr marL="0" indent="0">
              <a:buNone/>
            </a:pPr>
            <a:r>
              <a:rPr lang="fr-FR" b="1" u="sng" dirty="0"/>
              <a:t>Enseignements artistiques</a:t>
            </a:r>
          </a:p>
          <a:p>
            <a:pPr marL="0" indent="0">
              <a:buNone/>
            </a:pPr>
            <a:r>
              <a:rPr lang="fr-FR" dirty="0"/>
              <a:t>Ces deux enseignements sont propices à la démarche de projet. Ils s’articulent aisément avec d’autres enseignements pour consolider les compétences, transférer les acquis dans le cadre d’une pédagogie de projet interdisciplinaire, s’ouvrant ainsi à d’autres domaines artistiques, tels que l’architecture, le cinéma, la danse, le théâtre... </a:t>
            </a:r>
            <a:r>
              <a:rPr lang="fr-FR" u="sng" dirty="0"/>
              <a:t>ainsi qu’à des questionnements variés susceptibles d’aborder des questions d’actualité, de société, ou liées à l’environnement. Ils s’enrichissent du travail concerté avec les structures et partenaires culturels. </a:t>
            </a:r>
          </a:p>
          <a:p>
            <a:pPr marL="0" indent="0">
              <a:buNone/>
            </a:pPr>
            <a:endParaRPr lang="fr-FR" b="1" dirty="0"/>
          </a:p>
        </p:txBody>
      </p:sp>
    </p:spTree>
    <p:extLst>
      <p:ext uri="{BB962C8B-B14F-4D97-AF65-F5344CB8AC3E}">
        <p14:creationId xmlns:p14="http://schemas.microsoft.com/office/powerpoint/2010/main" val="2643074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24E892-10A4-4C6A-A6C5-C58886CFAC0F}"/>
              </a:ext>
            </a:extLst>
          </p:cNvPr>
          <p:cNvSpPr>
            <a:spLocks noGrp="1"/>
          </p:cNvSpPr>
          <p:nvPr>
            <p:ph type="title"/>
          </p:nvPr>
        </p:nvSpPr>
        <p:spPr>
          <a:xfrm>
            <a:off x="1337816" y="119270"/>
            <a:ext cx="10178322" cy="596023"/>
          </a:xfrm>
        </p:spPr>
        <p:txBody>
          <a:bodyPr>
            <a:normAutofit fontScale="90000"/>
          </a:bodyPr>
          <a:lstStyle/>
          <a:p>
            <a:pPr algn="ctr"/>
            <a:r>
              <a:rPr lang="fr-FR" dirty="0"/>
              <a:t>CYCLE 2</a:t>
            </a:r>
          </a:p>
        </p:txBody>
      </p:sp>
      <p:sp>
        <p:nvSpPr>
          <p:cNvPr id="3" name="Espace réservé du contenu 2">
            <a:extLst>
              <a:ext uri="{FF2B5EF4-FFF2-40B4-BE49-F238E27FC236}">
                <a16:creationId xmlns:a16="http://schemas.microsoft.com/office/drawing/2014/main" id="{23EF405E-32C1-4380-AC7F-762FF05A5FCE}"/>
              </a:ext>
            </a:extLst>
          </p:cNvPr>
          <p:cNvSpPr>
            <a:spLocks noGrp="1"/>
          </p:cNvSpPr>
          <p:nvPr>
            <p:ph idx="1"/>
          </p:nvPr>
        </p:nvSpPr>
        <p:spPr>
          <a:xfrm>
            <a:off x="953502" y="715293"/>
            <a:ext cx="10946950" cy="6023437"/>
          </a:xfrm>
        </p:spPr>
        <p:txBody>
          <a:bodyPr>
            <a:normAutofit fontScale="85000" lnSpcReduction="10000"/>
          </a:bodyPr>
          <a:lstStyle/>
          <a:p>
            <a:pPr marL="0" indent="0">
              <a:buNone/>
            </a:pPr>
            <a:r>
              <a:rPr lang="fr-FR" b="1" u="sng" dirty="0"/>
              <a:t>EMC / Construire une culture civique</a:t>
            </a:r>
          </a:p>
          <a:p>
            <a:pPr marL="0" indent="0">
              <a:buNone/>
            </a:pPr>
            <a:r>
              <a:rPr lang="fr-FR" dirty="0"/>
              <a:t>Cette culture civique irrigue l’ensemble des enseignements, elle est au cœur de la vie de l’école et de l’établissement, elle est portée par certaines des actions qui mettent les élèves au contact de la société. </a:t>
            </a:r>
            <a:r>
              <a:rPr lang="fr-FR" u="sng" dirty="0"/>
              <a:t>En particulier, les actions concernant l’éducation au développement durable, au service de la prise de conscience écologique, ont vocation à contribuer à la culture de l’engagement individuel comme collectif, citoyen avant tout, au service du respect et de la protection de l’environnement à toutes les échelles, et à court et moyen termes.</a:t>
            </a:r>
          </a:p>
          <a:p>
            <a:pPr marL="0" indent="0">
              <a:buNone/>
            </a:pPr>
            <a:endParaRPr lang="fr-FR" b="1" dirty="0"/>
          </a:p>
          <a:p>
            <a:pPr marL="0" indent="0">
              <a:buNone/>
            </a:pPr>
            <a:r>
              <a:rPr lang="fr-FR" b="1" u="sng" dirty="0"/>
              <a:t>Questionner le monde du vivant, de la matière et des objets</a:t>
            </a:r>
          </a:p>
          <a:p>
            <a:pPr marL="0" indent="0">
              <a:buNone/>
            </a:pPr>
            <a:r>
              <a:rPr lang="fr-FR" u="sng" dirty="0"/>
              <a:t>Relier les phénomènes météorologiques observables (nuages, pluie, neige, grêle, glace) aux états liquide et solide de l’eau. Identifier l’état physique de l’eau dans différents contextes (océans, cours d’eau, glaciers, banquise, etc.).</a:t>
            </a:r>
          </a:p>
          <a:p>
            <a:pPr marL="0" indent="0">
              <a:buNone/>
            </a:pPr>
            <a:endParaRPr lang="fr-FR" b="1" dirty="0"/>
          </a:p>
          <a:p>
            <a:pPr marL="0" indent="0">
              <a:buNone/>
            </a:pPr>
            <a:r>
              <a:rPr lang="fr-FR" b="1" u="sng" dirty="0"/>
              <a:t>Explorer les organisations du monde</a:t>
            </a:r>
          </a:p>
          <a:p>
            <a:pPr marL="0" indent="0">
              <a:buNone/>
            </a:pPr>
            <a:r>
              <a:rPr lang="fr-FR" u="sng" dirty="0"/>
              <a:t>Identifier et comprendre des interactions simples entre modes de vie et environnement à partir d‘un exemple (l’alimentation, l’habitat, le vêtement ou les déplacements).</a:t>
            </a:r>
          </a:p>
          <a:p>
            <a:pPr marL="0" indent="0">
              <a:buNone/>
            </a:pPr>
            <a:r>
              <a:rPr lang="fr-FR" dirty="0"/>
              <a:t>Le rôle joué par certains acteurs urbains ou du village (la municipalité, les habitants, les commerçants, etc.) </a:t>
            </a:r>
            <a:r>
              <a:rPr lang="fr-FR" u="sng" dirty="0"/>
              <a:t>dans l’environnement, à partir d’un exemple lié au traitement des déchets, à la place de la nature en ville, aux déplacements ou à la qualité de l’air.</a:t>
            </a:r>
          </a:p>
          <a:p>
            <a:pPr marL="0" indent="0">
              <a:buNone/>
            </a:pPr>
            <a:r>
              <a:rPr lang="fr-FR" u="sng" dirty="0"/>
              <a:t>Comparer des paysages d’aujourd’hui et du passé pour mettre en évidence quelques transformations</a:t>
            </a:r>
          </a:p>
        </p:txBody>
      </p:sp>
    </p:spTree>
    <p:extLst>
      <p:ext uri="{BB962C8B-B14F-4D97-AF65-F5344CB8AC3E}">
        <p14:creationId xmlns:p14="http://schemas.microsoft.com/office/powerpoint/2010/main" val="2500647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2D56CC-42EF-407B-8E78-EE046BF87C8B}"/>
              </a:ext>
            </a:extLst>
          </p:cNvPr>
          <p:cNvSpPr>
            <a:spLocks noGrp="1"/>
          </p:cNvSpPr>
          <p:nvPr>
            <p:ph type="title"/>
          </p:nvPr>
        </p:nvSpPr>
        <p:spPr>
          <a:xfrm>
            <a:off x="1251678" y="183602"/>
            <a:ext cx="10178322" cy="596023"/>
          </a:xfrm>
        </p:spPr>
        <p:txBody>
          <a:bodyPr>
            <a:normAutofit fontScale="90000"/>
          </a:bodyPr>
          <a:lstStyle/>
          <a:p>
            <a:pPr algn="ctr"/>
            <a:r>
              <a:rPr lang="fr-FR" dirty="0"/>
              <a:t>CYCLE 2</a:t>
            </a:r>
          </a:p>
        </p:txBody>
      </p:sp>
      <p:sp>
        <p:nvSpPr>
          <p:cNvPr id="3" name="Espace réservé du contenu 2">
            <a:extLst>
              <a:ext uri="{FF2B5EF4-FFF2-40B4-BE49-F238E27FC236}">
                <a16:creationId xmlns:a16="http://schemas.microsoft.com/office/drawing/2014/main" id="{33016F5D-6050-4919-97EC-912A26B96758}"/>
              </a:ext>
            </a:extLst>
          </p:cNvPr>
          <p:cNvSpPr>
            <a:spLocks noGrp="1"/>
          </p:cNvSpPr>
          <p:nvPr>
            <p:ph idx="1"/>
          </p:nvPr>
        </p:nvSpPr>
        <p:spPr>
          <a:xfrm>
            <a:off x="980661" y="887896"/>
            <a:ext cx="10933043" cy="5786501"/>
          </a:xfrm>
        </p:spPr>
        <p:txBody>
          <a:bodyPr>
            <a:normAutofit/>
          </a:bodyPr>
          <a:lstStyle/>
          <a:p>
            <a:pPr marL="0" indent="0">
              <a:buNone/>
            </a:pPr>
            <a:r>
              <a:rPr lang="fr-FR" b="1" u="sng" dirty="0"/>
              <a:t>Mathématiques</a:t>
            </a:r>
          </a:p>
          <a:p>
            <a:pPr marL="0" indent="0">
              <a:buNone/>
            </a:pPr>
            <a:r>
              <a:rPr lang="fr-FR" u="sng" dirty="0"/>
              <a:t>Les thèmes autour du changement climatique, du développement durable et de la biodiversité doivent être retenus pour développer des compétences en mathématiques en lien avec les disciplines plus directement concernées. Une entrée par la résolution de problèmes est à privilégier. Les notions suivantes peuvent être mobilisées dans ce cadre : comprendre et utiliser des nombres entiers pour dénombrer, ordonner, repérer ; comparer, estimer, mesurer des longueurs, des masses, des contenances, des durées ; utiliser les unités spécifiques de ces grandeurs et les règles de conversion.</a:t>
            </a:r>
          </a:p>
          <a:p>
            <a:pPr marL="0" indent="0">
              <a:buNone/>
            </a:pPr>
            <a:r>
              <a:rPr lang="fr-FR" u="sng" dirty="0"/>
              <a:t>Le choix des applications ou exemples de contextualisation proposés aux élèves en mathématiques est propice à une découverte des problématiques de protection de l’environnement et de la biodiversité.</a:t>
            </a:r>
          </a:p>
          <a:p>
            <a:pPr marL="0" indent="0">
              <a:buNone/>
            </a:pPr>
            <a:r>
              <a:rPr lang="fr-FR" b="1" dirty="0"/>
              <a:t>Exploiter des données numériques</a:t>
            </a:r>
            <a:r>
              <a:rPr lang="fr-FR" dirty="0"/>
              <a:t>, par exemple </a:t>
            </a:r>
            <a:r>
              <a:rPr lang="fr-FR" b="1" dirty="0"/>
              <a:t>des relevés de température.</a:t>
            </a:r>
          </a:p>
          <a:p>
            <a:pPr marL="0" indent="0">
              <a:buNone/>
            </a:pPr>
            <a:r>
              <a:rPr lang="fr-FR" dirty="0"/>
              <a:t>Ces problèmes sont l'occasion de renforcer et de relier entre elles les connaissances numériques et géométriques, ainsi que celles acquises dans « Questionner le monde ». </a:t>
            </a:r>
            <a:r>
              <a:rPr lang="fr-FR" u="sng" dirty="0"/>
              <a:t>Ils peuvent faire intervenir des grandeurs repérables (temps, température), des activités de représentation sur un axe, de comparaison (avant, après ; plus froid, plus chaud), de soustraction (calcul d’une durée, calcul d’un écart de température).</a:t>
            </a:r>
          </a:p>
          <a:p>
            <a:pPr marL="0" indent="0">
              <a:buNone/>
            </a:pPr>
            <a:endParaRPr lang="fr-FR" b="1" dirty="0"/>
          </a:p>
        </p:txBody>
      </p:sp>
    </p:spTree>
    <p:extLst>
      <p:ext uri="{BB962C8B-B14F-4D97-AF65-F5344CB8AC3E}">
        <p14:creationId xmlns:p14="http://schemas.microsoft.com/office/powerpoint/2010/main" val="2195394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0ED759-424D-49DF-81A6-7EC13BB3944D}"/>
              </a:ext>
            </a:extLst>
          </p:cNvPr>
          <p:cNvSpPr>
            <a:spLocks noGrp="1"/>
          </p:cNvSpPr>
          <p:nvPr>
            <p:ph type="title"/>
          </p:nvPr>
        </p:nvSpPr>
        <p:spPr>
          <a:xfrm>
            <a:off x="1251678" y="119271"/>
            <a:ext cx="10178322" cy="715616"/>
          </a:xfrm>
        </p:spPr>
        <p:txBody>
          <a:bodyPr>
            <a:normAutofit fontScale="90000"/>
          </a:bodyPr>
          <a:lstStyle/>
          <a:p>
            <a:pPr algn="ctr"/>
            <a:r>
              <a:rPr lang="fr-FR" dirty="0"/>
              <a:t>CYCLE 3</a:t>
            </a:r>
          </a:p>
        </p:txBody>
      </p:sp>
      <p:sp>
        <p:nvSpPr>
          <p:cNvPr id="3" name="Espace réservé du contenu 2">
            <a:extLst>
              <a:ext uri="{FF2B5EF4-FFF2-40B4-BE49-F238E27FC236}">
                <a16:creationId xmlns:a16="http://schemas.microsoft.com/office/drawing/2014/main" id="{68B5BBAD-EAAA-4DE8-91CB-AD542E1265FE}"/>
              </a:ext>
            </a:extLst>
          </p:cNvPr>
          <p:cNvSpPr>
            <a:spLocks noGrp="1"/>
          </p:cNvSpPr>
          <p:nvPr>
            <p:ph idx="1"/>
          </p:nvPr>
        </p:nvSpPr>
        <p:spPr>
          <a:xfrm>
            <a:off x="967409" y="967409"/>
            <a:ext cx="10827025" cy="5890591"/>
          </a:xfrm>
        </p:spPr>
        <p:txBody>
          <a:bodyPr>
            <a:normAutofit fontScale="92500" lnSpcReduction="10000"/>
          </a:bodyPr>
          <a:lstStyle/>
          <a:p>
            <a:pPr marL="0" indent="0">
              <a:buNone/>
            </a:pPr>
            <a:r>
              <a:rPr lang="fr-FR" b="1" u="sng" dirty="0"/>
              <a:t>Comprendre, s’exprimer en utilisant une langue étrangère ou régionale </a:t>
            </a:r>
          </a:p>
          <a:p>
            <a:pPr marL="0" indent="0">
              <a:buNone/>
            </a:pPr>
            <a:r>
              <a:rPr lang="fr-FR" u="sng" dirty="0"/>
              <a:t>L’enseignement des langues étrangères ou régionales développe les cinq grandes activités langagières (écouter et comprendre, lire, parler en continu, écrire, réagir et dialoguer) qui permettent de comprendre et communiquer à l’écrit et à l’oral dans une autre langue. L’enseignement des langues vivantes fait également découvrir à l’élève d’autres cultures, d’autres manières de comprendre le monde et d’en appréhender les problématiques humaines, sociétales, économiques et environnementales. </a:t>
            </a:r>
          </a:p>
          <a:p>
            <a:pPr marL="0" indent="0">
              <a:buNone/>
            </a:pPr>
            <a:r>
              <a:rPr lang="fr-FR" dirty="0"/>
              <a:t>En </a:t>
            </a:r>
            <a:r>
              <a:rPr lang="fr-FR" b="1" u="sng" dirty="0"/>
              <a:t>sciences et en technologie</a:t>
            </a:r>
            <a:r>
              <a:rPr lang="fr-FR" dirty="0"/>
              <a:t>, mais également en histoire et en géographie, les langages scientifiques permettent de résoudre des problèmes, traiter et organiser des données, lire et communiquer des résultats, recourir à des représentations variées d’objets, d’expériences, de phénomènes naturels (schémas, dessins d’observation, maquettes, etc.), </a:t>
            </a:r>
            <a:r>
              <a:rPr lang="fr-FR" u="sng" dirty="0"/>
              <a:t>argumenter pour distinguer une connaissance scientifique d’une opinion sur des enjeux majeurs, comme ceux liés à l’importance de la biodiversité et au développement durable.</a:t>
            </a:r>
          </a:p>
          <a:p>
            <a:pPr marL="0" indent="0">
              <a:buNone/>
            </a:pPr>
            <a:r>
              <a:rPr lang="fr-FR" dirty="0"/>
              <a:t>L’enseignement moral et civique permet de réfléchir au sens de l’engagement et de l’initiative qui trouve à se mettre en œuvre dans la réalisation de projets et dans la participation à la vie collective de l’établissement. </a:t>
            </a:r>
            <a:r>
              <a:rPr lang="fr-FR" u="sng" dirty="0"/>
              <a:t>L'éducation au développement durable en constitue un élément important : mener des actions concrètes dans les écoles, en faveur de la protection de l’environnement, offre autant d’occasions pour les élèves de développer leur sens de l’engagement. L’enseignement de sciences et technologie développe progressivement chez les élèves un regard critique sur les objets du quotidien, du point de vue de l’impact engendré par leur création, leur utilisation et leur recyclage sur l’exploitation des ressources de la planète</a:t>
            </a:r>
          </a:p>
        </p:txBody>
      </p:sp>
    </p:spTree>
    <p:extLst>
      <p:ext uri="{BB962C8B-B14F-4D97-AF65-F5344CB8AC3E}">
        <p14:creationId xmlns:p14="http://schemas.microsoft.com/office/powerpoint/2010/main" val="2308535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0A41F4-ADEA-4216-8B61-0880A504E9DB}"/>
              </a:ext>
            </a:extLst>
          </p:cNvPr>
          <p:cNvSpPr>
            <a:spLocks noGrp="1"/>
          </p:cNvSpPr>
          <p:nvPr>
            <p:ph type="title"/>
          </p:nvPr>
        </p:nvSpPr>
        <p:spPr>
          <a:xfrm>
            <a:off x="1251678" y="157098"/>
            <a:ext cx="10178322" cy="596023"/>
          </a:xfrm>
        </p:spPr>
        <p:txBody>
          <a:bodyPr>
            <a:normAutofit fontScale="90000"/>
          </a:bodyPr>
          <a:lstStyle/>
          <a:p>
            <a:pPr algn="ctr"/>
            <a:r>
              <a:rPr lang="fr-FR" dirty="0"/>
              <a:t>CYCLE 3</a:t>
            </a:r>
          </a:p>
        </p:txBody>
      </p:sp>
      <p:sp>
        <p:nvSpPr>
          <p:cNvPr id="3" name="Espace réservé du contenu 2">
            <a:extLst>
              <a:ext uri="{FF2B5EF4-FFF2-40B4-BE49-F238E27FC236}">
                <a16:creationId xmlns:a16="http://schemas.microsoft.com/office/drawing/2014/main" id="{2A8FD64C-7268-4C72-B472-D845446BA553}"/>
              </a:ext>
            </a:extLst>
          </p:cNvPr>
          <p:cNvSpPr>
            <a:spLocks noGrp="1"/>
          </p:cNvSpPr>
          <p:nvPr>
            <p:ph idx="1"/>
          </p:nvPr>
        </p:nvSpPr>
        <p:spPr>
          <a:xfrm>
            <a:off x="1007165" y="927652"/>
            <a:ext cx="10906539" cy="6096000"/>
          </a:xfrm>
        </p:spPr>
        <p:txBody>
          <a:bodyPr>
            <a:normAutofit fontScale="85000" lnSpcReduction="10000"/>
          </a:bodyPr>
          <a:lstStyle/>
          <a:p>
            <a:pPr marL="0" indent="0">
              <a:buNone/>
            </a:pPr>
            <a:r>
              <a:rPr lang="fr-FR" dirty="0"/>
              <a:t>C’est à </a:t>
            </a:r>
            <a:r>
              <a:rPr lang="fr-FR" b="1" u="sng" dirty="0"/>
              <a:t>l’histoire et à la géographie </a:t>
            </a:r>
            <a:r>
              <a:rPr lang="fr-FR" dirty="0"/>
              <a:t>qu’il incombe prioritairement d’apprendre aux élèves à se repérer dans le temps et dans l’espace. L’enseignement de l’histoire a d’abord pour intention de créer une culture commune et de donner une place à chaque élève dans notre société et notre présent.</a:t>
            </a:r>
            <a:r>
              <a:rPr lang="fr-FR" i="1" dirty="0"/>
              <a:t> </a:t>
            </a:r>
            <a:r>
              <a:rPr lang="fr-FR" u="sng" dirty="0"/>
              <a:t>Il étudie des moments historiques qui construisent l’histoire de France, l’inscrivent dans l’histoire de l’humanité et sensibilisent les élèves aux phénomènes de longue durée. </a:t>
            </a:r>
          </a:p>
          <a:p>
            <a:pPr marL="0" indent="0">
              <a:buNone/>
            </a:pPr>
            <a:r>
              <a:rPr lang="fr-FR" u="sng" dirty="0"/>
              <a:t>L’histoire-géographie, les sciences et la technologie et l’enseignement moral et civique, par leur contribution à l’éducation au développement durable, participent à la compréhension des effets des activités humaines sur l’environnement.</a:t>
            </a:r>
          </a:p>
          <a:p>
            <a:pPr marL="0" indent="0">
              <a:buNone/>
            </a:pPr>
            <a:r>
              <a:rPr lang="fr-FR" b="1" u="sng" dirty="0"/>
              <a:t>Langues vivantes / Lexique </a:t>
            </a:r>
          </a:p>
          <a:p>
            <a:pPr marL="0" indent="0">
              <a:buNone/>
            </a:pPr>
            <a:r>
              <a:rPr lang="fr-FR" dirty="0"/>
              <a:t>Posséder un répertoire élémentaire de mots isolés, d'expressions simples et d'éléments culturels pour des informations sur </a:t>
            </a:r>
            <a:r>
              <a:rPr lang="fr-FR" u="sng" dirty="0"/>
              <a:t>l'environnement urbain : les espaces verts, l’habitat et l’écohabitat (notamment les maisons passives, les toits végétalisés, etc.). Le développement durable : la lutte contre la pollution, le tri des déchets et le recyclage, les moyens de transport (vélo, transports en commun, co-voiturage, etc.), les économies d’énergie, les énergies vertes, les effets du changement climatique, la place du numérique dans la communication quotidienne, etc.</a:t>
            </a:r>
          </a:p>
          <a:p>
            <a:pPr marL="0" indent="0">
              <a:buNone/>
            </a:pPr>
            <a:r>
              <a:rPr lang="fr-FR" b="1" u="sng" dirty="0"/>
              <a:t>Langues vivantes / Activités culturelles et linguistiques</a:t>
            </a:r>
          </a:p>
          <a:p>
            <a:pPr marL="0" indent="0">
              <a:buNone/>
            </a:pPr>
            <a:r>
              <a:rPr lang="fr-FR" b="1" u="sng" dirty="0"/>
              <a:t>Des repères géographiques, historiques et culturels </a:t>
            </a:r>
            <a:r>
              <a:rPr lang="fr-FR" u="sng" dirty="0"/>
              <a:t>des villes, pays et régions dont on étudie la langue - Leur situation géographique. - Les caractéristiques physiques, notamment les spécificités liées à la biodiversité des pays concernés.</a:t>
            </a:r>
          </a:p>
          <a:p>
            <a:pPr marL="0" indent="0">
              <a:buNone/>
            </a:pPr>
            <a:r>
              <a:rPr lang="fr-FR" b="1" u="sng" dirty="0"/>
              <a:t>L'imaginaire</a:t>
            </a:r>
            <a:r>
              <a:rPr lang="fr-FR" dirty="0"/>
              <a:t> - Littérature de jeunesse, notamment les albums ayant trait </a:t>
            </a:r>
            <a:r>
              <a:rPr lang="fr-FR" u="sng" dirty="0"/>
              <a:t>aux questions de nature, d’environnement et d’usages du numérique. </a:t>
            </a:r>
          </a:p>
        </p:txBody>
      </p:sp>
    </p:spTree>
    <p:extLst>
      <p:ext uri="{BB962C8B-B14F-4D97-AF65-F5344CB8AC3E}">
        <p14:creationId xmlns:p14="http://schemas.microsoft.com/office/powerpoint/2010/main" val="2418844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EB6914-A357-48D8-BCE1-C9A6F411B76F}"/>
              </a:ext>
            </a:extLst>
          </p:cNvPr>
          <p:cNvSpPr>
            <a:spLocks noGrp="1"/>
          </p:cNvSpPr>
          <p:nvPr>
            <p:ph type="title"/>
          </p:nvPr>
        </p:nvSpPr>
        <p:spPr>
          <a:xfrm>
            <a:off x="1251678" y="159026"/>
            <a:ext cx="10178322" cy="715617"/>
          </a:xfrm>
        </p:spPr>
        <p:txBody>
          <a:bodyPr>
            <a:normAutofit fontScale="90000"/>
          </a:bodyPr>
          <a:lstStyle/>
          <a:p>
            <a:pPr algn="ctr"/>
            <a:r>
              <a:rPr lang="fr-FR" dirty="0"/>
              <a:t>CYCLE 3</a:t>
            </a:r>
          </a:p>
        </p:txBody>
      </p:sp>
      <p:sp>
        <p:nvSpPr>
          <p:cNvPr id="3" name="Espace réservé du contenu 2">
            <a:extLst>
              <a:ext uri="{FF2B5EF4-FFF2-40B4-BE49-F238E27FC236}">
                <a16:creationId xmlns:a16="http://schemas.microsoft.com/office/drawing/2014/main" id="{8D841C7F-1602-49D3-B779-7F89E26216D5}"/>
              </a:ext>
            </a:extLst>
          </p:cNvPr>
          <p:cNvSpPr>
            <a:spLocks noGrp="1"/>
          </p:cNvSpPr>
          <p:nvPr>
            <p:ph idx="1"/>
          </p:nvPr>
        </p:nvSpPr>
        <p:spPr>
          <a:xfrm>
            <a:off x="880943" y="874643"/>
            <a:ext cx="10919792" cy="5983357"/>
          </a:xfrm>
        </p:spPr>
        <p:txBody>
          <a:bodyPr>
            <a:normAutofit fontScale="77500" lnSpcReduction="20000"/>
          </a:bodyPr>
          <a:lstStyle/>
          <a:p>
            <a:pPr marL="0" indent="0">
              <a:buNone/>
            </a:pPr>
            <a:r>
              <a:rPr lang="fr-FR" b="1" u="sng" dirty="0"/>
              <a:t>Arts plastiques</a:t>
            </a:r>
          </a:p>
          <a:p>
            <a:pPr marL="0" indent="0">
              <a:buNone/>
            </a:pPr>
            <a:r>
              <a:rPr lang="fr-FR" dirty="0"/>
              <a:t>La matérialité de la production plastique et la sensibilité aux constituants de l’œuvre : les élèves prennent la mesure de la réalité concrète de leurs productions et des œuvres d’art. Ils mesurent les effets sensibles produits par la matérialité des composants et comprennent qu’en art, un objet ou une image peut devenir le matériau d’une nouvelle réalisation. </a:t>
            </a:r>
            <a:r>
              <a:rPr lang="fr-FR" u="sng" dirty="0"/>
              <a:t>Ils sont également sensibilisés aux enjeux des matériaux employés, qu’il s’agisse de réemploi, de matériaux transformés par la physique ou la chimie, dégradables ou non (caractéristiques des matériaux : matériaux de récupération, matériaux non transformés, matériaux issus de transformations physiques ou chimiques, biomatériaux)</a:t>
            </a:r>
          </a:p>
          <a:p>
            <a:pPr marL="0" indent="0">
              <a:buNone/>
            </a:pPr>
            <a:r>
              <a:rPr lang="fr-FR" b="1" u="sng" dirty="0"/>
              <a:t>Education musicale</a:t>
            </a:r>
          </a:p>
          <a:p>
            <a:pPr marL="0" indent="0">
              <a:buNone/>
            </a:pPr>
            <a:r>
              <a:rPr lang="fr-FR" dirty="0"/>
              <a:t>Ecouter, comparer et commenter - Décrire et comparer des éléments sonores </a:t>
            </a:r>
            <a:r>
              <a:rPr lang="fr-FR" u="sng" dirty="0"/>
              <a:t>issus de contextes variés, artistiques ou naturels.</a:t>
            </a:r>
          </a:p>
          <a:p>
            <a:pPr marL="0" indent="0">
              <a:buNone/>
            </a:pPr>
            <a:r>
              <a:rPr lang="fr-FR" b="1" u="sng" dirty="0"/>
              <a:t>EMC </a:t>
            </a:r>
          </a:p>
          <a:p>
            <a:pPr marL="0" indent="0">
              <a:buNone/>
            </a:pPr>
            <a:r>
              <a:rPr lang="fr-FR" dirty="0"/>
              <a:t>Cette culture civique irrigue l’ensemble des enseignements, elle est au cœur de la vie de l’école et de l’établissement, elle est portée par certaines des actions qui mettent les élèves au contact de la société. </a:t>
            </a:r>
            <a:r>
              <a:rPr lang="fr-FR" u="sng" dirty="0"/>
              <a:t>En particulier, les actions concernant l’éducation au développement durable, au service de la prise de conscience écologique, ont vocation à contribuer à la culture de l’engagement individuel comme collectif, citoyen avant tout, au service du respect et de la protection de l’environnement à toutes les échelles, et à court et moyen termes. Dans des échanges contradictoires, pouvant prendre appui sur la littérature jeunesse, des écrits documentaires ou journalistiques, les élèves sont initiés à débattre de manière démocratique et à penser de façon critique. Ils acquièrent dans ces débats les capacités à établir des liens entre des choix, des comportements et leurs impacts environnementaux (climat, biodiversité, développement durable) et à comprendre les perspectives des acteurs impliqués dans les problématiques abordées. Celles-ci prennent appui sur les observations du vivant, les expériences vécues dans l'école et son environnement ou l'étude de documents qui procèdent à une progressive « acculturation » écologique.</a:t>
            </a:r>
          </a:p>
          <a:p>
            <a:pPr marL="0" indent="0">
              <a:buNone/>
            </a:pPr>
            <a:r>
              <a:rPr lang="fr-FR" u="sng" dirty="0"/>
              <a:t>La charte de l’environnement de 2004.</a:t>
            </a:r>
          </a:p>
        </p:txBody>
      </p:sp>
    </p:spTree>
    <p:extLst>
      <p:ext uri="{BB962C8B-B14F-4D97-AF65-F5344CB8AC3E}">
        <p14:creationId xmlns:p14="http://schemas.microsoft.com/office/powerpoint/2010/main" val="1109627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5D7382-44C4-4DA0-AC33-6DE3F00F4B17}"/>
              </a:ext>
            </a:extLst>
          </p:cNvPr>
          <p:cNvSpPr>
            <a:spLocks noGrp="1"/>
          </p:cNvSpPr>
          <p:nvPr>
            <p:ph type="title"/>
          </p:nvPr>
        </p:nvSpPr>
        <p:spPr>
          <a:xfrm>
            <a:off x="1344444" y="0"/>
            <a:ext cx="10178322" cy="757302"/>
          </a:xfrm>
        </p:spPr>
        <p:txBody>
          <a:bodyPr>
            <a:normAutofit fontScale="90000"/>
          </a:bodyPr>
          <a:lstStyle/>
          <a:p>
            <a:pPr algn="ctr"/>
            <a:r>
              <a:rPr lang="fr-FR" dirty="0"/>
              <a:t>CYCLE 3</a:t>
            </a:r>
          </a:p>
        </p:txBody>
      </p:sp>
      <p:sp>
        <p:nvSpPr>
          <p:cNvPr id="3" name="Espace réservé du contenu 2">
            <a:extLst>
              <a:ext uri="{FF2B5EF4-FFF2-40B4-BE49-F238E27FC236}">
                <a16:creationId xmlns:a16="http://schemas.microsoft.com/office/drawing/2014/main" id="{AB876DAE-72F4-4792-B2E2-30014E2BAD9C}"/>
              </a:ext>
            </a:extLst>
          </p:cNvPr>
          <p:cNvSpPr>
            <a:spLocks noGrp="1"/>
          </p:cNvSpPr>
          <p:nvPr>
            <p:ph idx="1"/>
          </p:nvPr>
        </p:nvSpPr>
        <p:spPr>
          <a:xfrm>
            <a:off x="1060174" y="757302"/>
            <a:ext cx="10827026" cy="6100697"/>
          </a:xfrm>
        </p:spPr>
        <p:txBody>
          <a:bodyPr/>
          <a:lstStyle/>
          <a:p>
            <a:pPr marL="0" indent="0">
              <a:buNone/>
            </a:pPr>
            <a:r>
              <a:rPr lang="fr-FR" b="1" u="sng" dirty="0"/>
              <a:t>Histoire </a:t>
            </a:r>
          </a:p>
          <a:p>
            <a:pPr marL="0" indent="0">
              <a:buNone/>
            </a:pPr>
            <a:r>
              <a:rPr lang="fr-FR" b="1" u="sng" dirty="0"/>
              <a:t>L’âge industriel</a:t>
            </a:r>
          </a:p>
          <a:p>
            <a:pPr marL="0" indent="0">
              <a:buNone/>
            </a:pPr>
            <a:r>
              <a:rPr lang="fr-FR" dirty="0"/>
              <a:t>Les énergies majeures de l’âge industriel </a:t>
            </a:r>
            <a:r>
              <a:rPr lang="fr-FR" u="sng" dirty="0"/>
              <a:t>(charbon puis pétrole) </a:t>
            </a:r>
            <a:r>
              <a:rPr lang="fr-FR" dirty="0"/>
              <a:t>et les machines. - Le travail à la mine, à l’usine, à l’atelier, au grand magasin. - La ville industrielle. - Le monde rural. Parmi les sujets d’étude proposés, le professeur en choisit deux. Les entrées concrètes doivent être privilégiées pour saisir les nouveaux modes et lieux de production.</a:t>
            </a:r>
            <a:r>
              <a:rPr lang="fr-FR" u="sng" dirty="0"/>
              <a:t> On montre que l’industrialisation est un processus qui s’inscrit dans la durée, qui touche tous les secteurs de la production et qui entraîne des évolutions des mondes urbain et rural et de profonds changements sociaux et environnementaux. </a:t>
            </a:r>
          </a:p>
          <a:p>
            <a:pPr marL="0" indent="0">
              <a:buNone/>
            </a:pPr>
            <a:r>
              <a:rPr lang="fr-FR" b="1" u="sng" dirty="0"/>
              <a:t>Les débuts de l’humanité </a:t>
            </a:r>
            <a:r>
              <a:rPr lang="fr-FR" u="sng" dirty="0"/>
              <a:t>(qui s’inscrivent dans une chronologie qui les dépasse considérablement) ont connu de fortes oscillations climatiques, qui ont profondément transformé l’environnement et amené les groupes humains à adapter leurs modes de vie.</a:t>
            </a:r>
          </a:p>
          <a:p>
            <a:pPr marL="0" indent="0">
              <a:buNone/>
            </a:pPr>
            <a:r>
              <a:rPr lang="fr-FR" b="1" u="sng" dirty="0"/>
              <a:t>Géographie : se déplacer</a:t>
            </a:r>
          </a:p>
          <a:p>
            <a:pPr marL="0" indent="0">
              <a:buNone/>
            </a:pPr>
            <a:r>
              <a:rPr lang="fr-FR" u="sng" dirty="0"/>
              <a:t>On étudie les déplacements dans le cadre du développement durable : la lutte contre la pollution, le recyclage, les moyens de transport.</a:t>
            </a:r>
          </a:p>
        </p:txBody>
      </p:sp>
    </p:spTree>
    <p:extLst>
      <p:ext uri="{BB962C8B-B14F-4D97-AF65-F5344CB8AC3E}">
        <p14:creationId xmlns:p14="http://schemas.microsoft.com/office/powerpoint/2010/main" val="1277683462"/>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0</TotalTime>
  <Words>2254</Words>
  <Application>Microsoft Office PowerPoint</Application>
  <PresentationFormat>Grand écran</PresentationFormat>
  <Paragraphs>67</Paragraphs>
  <Slides>10</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10</vt:i4>
      </vt:variant>
    </vt:vector>
  </HeadingPairs>
  <TitlesOfParts>
    <vt:vector size="14" baseType="lpstr">
      <vt:lpstr>Arial</vt:lpstr>
      <vt:lpstr>Gill Sans MT</vt:lpstr>
      <vt:lpstr>Impact</vt:lpstr>
      <vt:lpstr>Badge</vt:lpstr>
      <vt:lpstr>E3D PROGRAMMES</vt:lpstr>
      <vt:lpstr>CYCLE 1</vt:lpstr>
      <vt:lpstr>CYCLE 2</vt:lpstr>
      <vt:lpstr>CYCLE 2</vt:lpstr>
      <vt:lpstr>CYCLE 2</vt:lpstr>
      <vt:lpstr>CYCLE 3</vt:lpstr>
      <vt:lpstr>CYCLE 3</vt:lpstr>
      <vt:lpstr>CYCLE 3</vt:lpstr>
      <vt:lpstr>CYCLE 3</vt:lpstr>
      <vt:lpstr>CYCLE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ARTS VISUELS</dc:title>
  <dc:creator>Arnaud Mermet</dc:creator>
  <cp:lastModifiedBy>Arnaud Mermet</cp:lastModifiedBy>
  <cp:revision>18</cp:revision>
  <dcterms:created xsi:type="dcterms:W3CDTF">2014-11-16T07:39:53Z</dcterms:created>
  <dcterms:modified xsi:type="dcterms:W3CDTF">2021-09-29T10:29:58Z</dcterms:modified>
</cp:coreProperties>
</file>