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fr-F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fr-FR"/>
          </a:p>
        </p:txBody>
      </p:sp>
      <p:sp>
        <p:nvSpPr>
          <p:cNvPr id="2051" name="Text Box 3"/>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endParaRPr lang="fr-FR"/>
          </a:p>
        </p:txBody>
      </p:sp>
      <p:sp>
        <p:nvSpPr>
          <p:cNvPr id="2052"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itchFamily="32" charset="0"/>
              </a:defRPr>
            </a:lvl1pPr>
          </a:lstStyle>
          <a:p>
            <a:endParaRPr lang="fr-FR"/>
          </a:p>
        </p:txBody>
      </p:sp>
      <p:sp>
        <p:nvSpPr>
          <p:cNvPr id="2053" name="Rectangle 5"/>
          <p:cNvSpPr>
            <a:spLocks noGrp="1" noChangeArrowheads="1"/>
          </p:cNvSpPr>
          <p:nvPr>
            <p:ph type="sldImg"/>
          </p:nvPr>
        </p:nvSpPr>
        <p:spPr bwMode="auto">
          <a:xfrm>
            <a:off x="1143000" y="685800"/>
            <a:ext cx="4568825" cy="3425825"/>
          </a:xfrm>
          <a:prstGeom prst="rect">
            <a:avLst/>
          </a:prstGeom>
          <a:noFill/>
          <a:ln w="12600">
            <a:solidFill>
              <a:srgbClr val="000000"/>
            </a:solidFill>
            <a:miter lim="800000"/>
            <a:headEnd/>
            <a:tailEnd/>
          </a:ln>
          <a:effectLst/>
        </p:spPr>
      </p:sp>
      <p:sp>
        <p:nvSpPr>
          <p:cNvPr id="2054"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fr-FR" smtClean="0"/>
          </a:p>
        </p:txBody>
      </p:sp>
      <p:sp>
        <p:nvSpPr>
          <p:cNvPr id="2055" name="Text Box 7"/>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endParaRPr lang="fr-FR"/>
          </a:p>
        </p:txBody>
      </p:sp>
      <p:sp>
        <p:nvSpPr>
          <p:cNvPr id="2056"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itchFamily="32" charset="0"/>
              </a:defRPr>
            </a:lvl1pPr>
          </a:lstStyle>
          <a:p>
            <a:fld id="{E9E3F099-4B92-4FC0-978A-A4311536A7DA}" type="slidenum">
              <a:rPr lang="fr-FR"/>
              <a:pPr/>
              <a:t>‹N°›</a:t>
            </a:fld>
            <a:endParaRPr 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2C96546F-17B2-4C2B-AE9E-AD8054736922}" type="slidenum">
              <a:rPr lang="fr-FR"/>
              <a:pPr/>
              <a:t>1</a:t>
            </a:fld>
            <a:endParaRPr lang="fr-FR"/>
          </a:p>
        </p:txBody>
      </p:sp>
      <p:sp>
        <p:nvSpPr>
          <p:cNvPr id="286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28674"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2867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2248BD3-5078-4B67-BE2A-4474E9A65477}"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fr-FR" sz="1200">
              <a:solidFill>
                <a:srgbClr val="000000"/>
              </a:solidFill>
              <a:latin typeface="Calibri" pitchFamily="3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3FE6D6B3-2153-4412-8AE6-17F302B94B10}" type="slidenum">
              <a:rPr lang="fr-FR"/>
              <a:pPr/>
              <a:t>10</a:t>
            </a:fld>
            <a:endParaRPr lang="fr-FR"/>
          </a:p>
        </p:txBody>
      </p:sp>
      <p:sp>
        <p:nvSpPr>
          <p:cNvPr id="378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37890"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3789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5D84A5A-D083-4A48-9FC7-58CFD02F59B0}"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fr-FR" sz="1200">
              <a:solidFill>
                <a:srgbClr val="000000"/>
              </a:solidFill>
              <a:latin typeface="Calibri"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CB495626-AEE9-4547-8775-B4DD7726E749}" type="slidenum">
              <a:rPr lang="fr-FR"/>
              <a:pPr/>
              <a:t>11</a:t>
            </a:fld>
            <a:endParaRPr lang="fr-FR"/>
          </a:p>
        </p:txBody>
      </p:sp>
      <p:sp>
        <p:nvSpPr>
          <p:cNvPr id="389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38914"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3891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10D9EA3-DCA0-48A4-8CB7-249763B4BD40}"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fr-FR" sz="1200">
              <a:solidFill>
                <a:srgbClr val="000000"/>
              </a:solidFill>
              <a:latin typeface="Calibri"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9D85E559-FAD2-4D87-B1F7-E544A6C9ABDB}" type="slidenum">
              <a:rPr lang="fr-FR"/>
              <a:pPr/>
              <a:t>12</a:t>
            </a:fld>
            <a:endParaRPr lang="fr-FR"/>
          </a:p>
        </p:txBody>
      </p:sp>
      <p:sp>
        <p:nvSpPr>
          <p:cNvPr id="399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39938"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3993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5784BF2-3398-43AB-B4A6-B44290BF1320}"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fr-FR" sz="1200">
              <a:solidFill>
                <a:srgbClr val="000000"/>
              </a:solidFill>
              <a:latin typeface="Calibri"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B9A8D546-EFF2-4E94-93C8-BEA2C26B7D27}" type="slidenum">
              <a:rPr lang="fr-FR"/>
              <a:pPr/>
              <a:t>13</a:t>
            </a:fld>
            <a:endParaRPr lang="fr-FR"/>
          </a:p>
        </p:txBody>
      </p:sp>
      <p:sp>
        <p:nvSpPr>
          <p:cNvPr id="409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40962"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4096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34EF224-558F-4E6A-BC86-09CA22E86514}"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fr-FR" sz="1200">
              <a:solidFill>
                <a:srgbClr val="000000"/>
              </a:solidFill>
              <a:latin typeface="Calibri" pitchFamily="3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CF4219B1-C1E4-401E-9586-FC9FEEB6A4DC}" type="slidenum">
              <a:rPr lang="fr-FR"/>
              <a:pPr/>
              <a:t>14</a:t>
            </a:fld>
            <a:endParaRPr lang="fr-FR"/>
          </a:p>
        </p:txBody>
      </p:sp>
      <p:sp>
        <p:nvSpPr>
          <p:cNvPr id="419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41986"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4198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871311A-3605-42F5-B650-83D0E89FEF8E}"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fr-FR" sz="1200">
              <a:solidFill>
                <a:srgbClr val="000000"/>
              </a:solidFill>
              <a:latin typeface="Calibri" pitchFamily="3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DC873BA3-59A1-4C80-999D-C6EDEF81732D}" type="slidenum">
              <a:rPr lang="fr-FR"/>
              <a:pPr/>
              <a:t>15</a:t>
            </a:fld>
            <a:endParaRPr lang="fr-FR"/>
          </a:p>
        </p:txBody>
      </p:sp>
      <p:sp>
        <p:nvSpPr>
          <p:cNvPr id="430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43010"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4301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F266A66-19C5-469D-A827-53415FB2DD0C}"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fr-FR" sz="1200">
              <a:solidFill>
                <a:srgbClr val="000000"/>
              </a:solidFill>
              <a:latin typeface="Calibri" pitchFamily="3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51BC7B56-6200-4D9D-9A41-5BAF9E2054BA}" type="slidenum">
              <a:rPr lang="fr-FR"/>
              <a:pPr/>
              <a:t>16</a:t>
            </a:fld>
            <a:endParaRPr lang="fr-FR"/>
          </a:p>
        </p:txBody>
      </p:sp>
      <p:sp>
        <p:nvSpPr>
          <p:cNvPr id="440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44034"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4403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844DF5A-32FB-4AE5-AD24-2F94DC904C61}"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fr-FR" sz="1200">
              <a:solidFill>
                <a:srgbClr val="000000"/>
              </a:solidFill>
              <a:latin typeface="Calibri"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BBFB0DE3-7F96-4C73-B50A-6A118CB2AEBB}" type="slidenum">
              <a:rPr lang="fr-FR"/>
              <a:pPr/>
              <a:t>17</a:t>
            </a:fld>
            <a:endParaRPr lang="fr-FR"/>
          </a:p>
        </p:txBody>
      </p:sp>
      <p:sp>
        <p:nvSpPr>
          <p:cNvPr id="450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45058"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4505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2031011-923F-4ABF-9E2C-94973F0C8298}"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fr-FR" sz="1200">
              <a:solidFill>
                <a:srgbClr val="000000"/>
              </a:solidFill>
              <a:latin typeface="Calibri" pitchFamily="3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02B61783-8710-4B92-9831-1BD175A0DCF9}" type="slidenum">
              <a:rPr lang="fr-FR"/>
              <a:pPr/>
              <a:t>18</a:t>
            </a:fld>
            <a:endParaRPr lang="fr-FR"/>
          </a:p>
        </p:txBody>
      </p:sp>
      <p:sp>
        <p:nvSpPr>
          <p:cNvPr id="460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46082"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4608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3E33954-6044-4BA1-B7C1-200380C88070}"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fr-FR" sz="1200">
              <a:solidFill>
                <a:srgbClr val="000000"/>
              </a:solidFill>
              <a:latin typeface="Calibri" pitchFamily="3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F8B1B487-7CD5-4359-A545-60FC0CAF13F1}" type="slidenum">
              <a:rPr lang="fr-FR"/>
              <a:pPr/>
              <a:t>19</a:t>
            </a:fld>
            <a:endParaRPr lang="fr-FR"/>
          </a:p>
        </p:txBody>
      </p:sp>
      <p:sp>
        <p:nvSpPr>
          <p:cNvPr id="471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47106"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4710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4407B2F-238F-4C3F-9E55-AD20D47FF55E}"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fr-FR" sz="1200">
              <a:solidFill>
                <a:srgbClr val="000000"/>
              </a:solidFill>
              <a:latin typeface="Calibri" pitchFamily="3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27E60E48-FEB8-4749-93D1-42F028CED2E7}" type="slidenum">
              <a:rPr lang="fr-FR"/>
              <a:pPr/>
              <a:t>2</a:t>
            </a:fld>
            <a:endParaRPr lang="fr-FR"/>
          </a:p>
        </p:txBody>
      </p:sp>
      <p:sp>
        <p:nvSpPr>
          <p:cNvPr id="296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29698"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2969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EE41585-4D61-4745-A62F-19B5BBBE22C5}"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fr-FR" sz="1200">
              <a:solidFill>
                <a:srgbClr val="000000"/>
              </a:solidFill>
              <a:latin typeface="Calibri" pitchFamily="3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9CDB773-039F-4C4A-BCA6-67E4B953C427}" type="slidenum">
              <a:rPr lang="fr-FR"/>
              <a:pPr/>
              <a:t>20</a:t>
            </a:fld>
            <a:endParaRPr lang="fr-FR"/>
          </a:p>
        </p:txBody>
      </p:sp>
      <p:sp>
        <p:nvSpPr>
          <p:cNvPr id="481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48130"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2D7BBEC-9247-4340-B908-59735402807F}"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fr-FR" sz="1200">
              <a:solidFill>
                <a:srgbClr val="000000"/>
              </a:solidFill>
              <a:latin typeface="Calibri" pitchFamily="3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4D3D4A4B-A88E-4E86-86C0-0E35AAED11BE}" type="slidenum">
              <a:rPr lang="fr-FR"/>
              <a:pPr/>
              <a:t>21</a:t>
            </a:fld>
            <a:endParaRPr lang="fr-FR"/>
          </a:p>
        </p:txBody>
      </p:sp>
      <p:sp>
        <p:nvSpPr>
          <p:cNvPr id="491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49154"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4915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89A8594-1AB5-4F99-8B05-088675C8DB89}"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fr-FR" sz="1200">
              <a:solidFill>
                <a:srgbClr val="000000"/>
              </a:solidFill>
              <a:latin typeface="Calibri" pitchFamily="3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7252AD81-683D-46C5-91CF-A90A8BFFA3F1}" type="slidenum">
              <a:rPr lang="fr-FR"/>
              <a:pPr/>
              <a:t>22</a:t>
            </a:fld>
            <a:endParaRPr lang="fr-FR"/>
          </a:p>
        </p:txBody>
      </p:sp>
      <p:sp>
        <p:nvSpPr>
          <p:cNvPr id="5017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50178"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5017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235C6D7-A550-4642-8581-4BF23C72E79C}"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22</a:t>
            </a:fld>
            <a:endParaRPr lang="fr-FR" sz="1200">
              <a:solidFill>
                <a:srgbClr val="000000"/>
              </a:solidFill>
              <a:latin typeface="Calibri" pitchFamily="3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FF21C450-6486-418A-8D93-D48E4B86322E}" type="slidenum">
              <a:rPr lang="fr-FR"/>
              <a:pPr/>
              <a:t>23</a:t>
            </a:fld>
            <a:endParaRPr lang="fr-FR"/>
          </a:p>
        </p:txBody>
      </p:sp>
      <p:sp>
        <p:nvSpPr>
          <p:cNvPr id="512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51202"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5120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9BFE9BE-951D-474C-B850-56FC220435A9}"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fr-FR" sz="1200">
              <a:solidFill>
                <a:srgbClr val="000000"/>
              </a:solidFill>
              <a:latin typeface="Calibri" pitchFamily="3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37EA1627-75BF-4917-9482-3D8C692111F0}" type="slidenum">
              <a:rPr lang="fr-FR"/>
              <a:pPr/>
              <a:t>24</a:t>
            </a:fld>
            <a:endParaRPr lang="fr-FR"/>
          </a:p>
        </p:txBody>
      </p:sp>
      <p:sp>
        <p:nvSpPr>
          <p:cNvPr id="522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52226"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5222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B103C49-F353-4306-AE12-AC312A662779}"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fr-FR" sz="1200">
              <a:solidFill>
                <a:srgbClr val="000000"/>
              </a:solidFill>
              <a:latin typeface="Calibri" pitchFamily="3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0CAF0D8C-CEBA-4A55-89A2-416A0B5A1C84}" type="slidenum">
              <a:rPr lang="fr-FR"/>
              <a:pPr/>
              <a:t>25</a:t>
            </a:fld>
            <a:endParaRPr lang="fr-FR"/>
          </a:p>
        </p:txBody>
      </p:sp>
      <p:sp>
        <p:nvSpPr>
          <p:cNvPr id="532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53250"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5325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E2A23B5-6905-40D8-9A4F-ED2C7C794ECB}"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fr-FR" sz="1200">
              <a:solidFill>
                <a:srgbClr val="000000"/>
              </a:solidFill>
              <a:latin typeface="Calibri"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4288FACA-F4D8-4C40-9F1D-76E45A17D0A8}" type="slidenum">
              <a:rPr lang="fr-FR"/>
              <a:pPr/>
              <a:t>3</a:t>
            </a:fld>
            <a:endParaRPr lang="fr-FR"/>
          </a:p>
        </p:txBody>
      </p:sp>
      <p:sp>
        <p:nvSpPr>
          <p:cNvPr id="307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30722"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3072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D4DC7F7-6C56-4F03-9335-0D9B5C8129F6}"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fr-FR" sz="1200">
              <a:solidFill>
                <a:srgbClr val="000000"/>
              </a:solidFill>
              <a:latin typeface="Calibri"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CB348D11-9DC2-4321-A1C0-83D3010C0EC7}" type="slidenum">
              <a:rPr lang="fr-FR"/>
              <a:pPr/>
              <a:t>4</a:t>
            </a:fld>
            <a:endParaRPr lang="fr-FR"/>
          </a:p>
        </p:txBody>
      </p:sp>
      <p:sp>
        <p:nvSpPr>
          <p:cNvPr id="317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31746"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3174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021D158-B071-4A45-AD1D-AE1A61B08726}"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fr-FR" sz="1200">
              <a:solidFill>
                <a:srgbClr val="000000"/>
              </a:solidFill>
              <a:latin typeface="Calibri"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7C8A2A32-0654-4B24-B0B8-337D85E20046}" type="slidenum">
              <a:rPr lang="fr-FR"/>
              <a:pPr/>
              <a:t>5</a:t>
            </a:fld>
            <a:endParaRPr lang="fr-FR"/>
          </a:p>
        </p:txBody>
      </p:sp>
      <p:sp>
        <p:nvSpPr>
          <p:cNvPr id="327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32770"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3277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90937AB-6949-4206-90EA-C7D1ADA6AB63}"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fr-FR" sz="1200">
              <a:solidFill>
                <a:srgbClr val="000000"/>
              </a:solidFill>
              <a:latin typeface="Calibri" pitchFamily="3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94122729-D575-4978-A7BB-82209F854B14}" type="slidenum">
              <a:rPr lang="fr-FR"/>
              <a:pPr/>
              <a:t>6</a:t>
            </a:fld>
            <a:endParaRPr lang="fr-FR"/>
          </a:p>
        </p:txBody>
      </p:sp>
      <p:sp>
        <p:nvSpPr>
          <p:cNvPr id="337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33794"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3379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9BB64C9-CBF3-44D0-B8C9-267DB397621C}"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fr-FR" sz="1200">
              <a:solidFill>
                <a:srgbClr val="000000"/>
              </a:solidFill>
              <a:latin typeface="Calibri"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CE0BB1AF-5CAA-43ED-B5B3-1BAA8E6349DC}" type="slidenum">
              <a:rPr lang="fr-FR"/>
              <a:pPr/>
              <a:t>7</a:t>
            </a:fld>
            <a:endParaRPr lang="fr-FR"/>
          </a:p>
        </p:txBody>
      </p:sp>
      <p:sp>
        <p:nvSpPr>
          <p:cNvPr id="348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34818"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3481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7A15577-7D62-4EDC-AF7F-8A5AB0C2BDDB}"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fr-FR" sz="1200">
              <a:solidFill>
                <a:srgbClr val="000000"/>
              </a:solidFill>
              <a:latin typeface="Calibri"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DDF8E668-07C2-40E7-BDB6-49374DC8D484}" type="slidenum">
              <a:rPr lang="fr-FR"/>
              <a:pPr/>
              <a:t>8</a:t>
            </a:fld>
            <a:endParaRPr lang="fr-FR"/>
          </a:p>
        </p:txBody>
      </p:sp>
      <p:sp>
        <p:nvSpPr>
          <p:cNvPr id="358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35842"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3584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5DADBC0-1334-4267-8EEA-C3CAD052F632}"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fr-FR" sz="1200">
              <a:solidFill>
                <a:srgbClr val="000000"/>
              </a:solidFill>
              <a:latin typeface="Calibri" pitchFamily="3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073401B3-9891-4325-8F6C-248E1F3320A4}" type="slidenum">
              <a:rPr lang="fr-FR"/>
              <a:pPr/>
              <a:t>9</a:t>
            </a:fld>
            <a:endParaRPr lang="fr-FR"/>
          </a:p>
        </p:txBody>
      </p:sp>
      <p:sp>
        <p:nvSpPr>
          <p:cNvPr id="3686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36866" name="Rectangle 2"/>
          <p:cNvSpPr txBox="1">
            <a:spLocks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fr-FR"/>
          </a:p>
        </p:txBody>
      </p:sp>
      <p:sp>
        <p:nvSpPr>
          <p:cNvPr id="3686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234B116-1CDA-4474-9557-D78C63D73D03}" type="slidenum">
              <a:rPr lang="fr-FR"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fr-FR" sz="1200">
              <a:solidFill>
                <a:srgbClr val="000000"/>
              </a:solidFill>
              <a:latin typeface="Calibri" pitchFamily="3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AF25A9FC-3B1A-43C2-9132-0A81A8204AAA}"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EEB9FC5E-A4FD-4BBF-AE1A-06183DD9D496}"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7813" y="128588"/>
            <a:ext cx="2055812" cy="5994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28588"/>
            <a:ext cx="6018213" cy="5994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E118152C-60B1-41A3-80BC-0221A1527886}"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4F165AB6-3A82-41F4-9762-23A30DD39EDF}"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9AD56275-527E-4568-8349-C252EC47813E}"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numéro de diapositive 5"/>
          <p:cNvSpPr>
            <a:spLocks noGrp="1"/>
          </p:cNvSpPr>
          <p:nvPr>
            <p:ph type="sldNum" idx="11"/>
          </p:nvPr>
        </p:nvSpPr>
        <p:spPr/>
        <p:txBody>
          <a:bodyPr/>
          <a:lstStyle>
            <a:lvl1pPr>
              <a:defRPr/>
            </a:lvl1pPr>
          </a:lstStyle>
          <a:p>
            <a:fld id="{CC785A8B-F23A-4B84-858B-5DDD3B91631A}"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idx="10"/>
          </p:nvPr>
        </p:nvSpPr>
        <p:spPr/>
        <p:txBody>
          <a:bodyPr/>
          <a:lstStyle>
            <a:lvl1pPr>
              <a:defRPr/>
            </a:lvl1pPr>
          </a:lstStyle>
          <a:p>
            <a:endParaRPr lang="fr-FR"/>
          </a:p>
        </p:txBody>
      </p:sp>
      <p:sp>
        <p:nvSpPr>
          <p:cNvPr id="8" name="Espace réservé du numéro de diapositive 7"/>
          <p:cNvSpPr>
            <a:spLocks noGrp="1"/>
          </p:cNvSpPr>
          <p:nvPr>
            <p:ph type="sldNum" idx="11"/>
          </p:nvPr>
        </p:nvSpPr>
        <p:spPr/>
        <p:txBody>
          <a:bodyPr/>
          <a:lstStyle>
            <a:lvl1pPr>
              <a:defRPr/>
            </a:lvl1pPr>
          </a:lstStyle>
          <a:p>
            <a:fld id="{902E44A9-8DD2-4EB1-A615-14C8EA8875DE}"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idx="10"/>
          </p:nvPr>
        </p:nvSpPr>
        <p:spPr/>
        <p:txBody>
          <a:bodyPr/>
          <a:lstStyle>
            <a:lvl1pPr>
              <a:defRPr/>
            </a:lvl1pPr>
          </a:lstStyle>
          <a:p>
            <a:endParaRPr lang="fr-FR"/>
          </a:p>
        </p:txBody>
      </p:sp>
      <p:sp>
        <p:nvSpPr>
          <p:cNvPr id="4" name="Espace réservé du numéro de diapositive 3"/>
          <p:cNvSpPr>
            <a:spLocks noGrp="1"/>
          </p:cNvSpPr>
          <p:nvPr>
            <p:ph type="sldNum" idx="11"/>
          </p:nvPr>
        </p:nvSpPr>
        <p:spPr/>
        <p:txBody>
          <a:bodyPr/>
          <a:lstStyle>
            <a:lvl1pPr>
              <a:defRPr/>
            </a:lvl1pPr>
          </a:lstStyle>
          <a:p>
            <a:fld id="{6F5FAA7A-D113-4A66-8D2A-4A67C1EDF295}"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fr-FR"/>
          </a:p>
        </p:txBody>
      </p:sp>
      <p:sp>
        <p:nvSpPr>
          <p:cNvPr id="3" name="Espace réservé du numéro de diapositive 2"/>
          <p:cNvSpPr>
            <a:spLocks noGrp="1"/>
          </p:cNvSpPr>
          <p:nvPr>
            <p:ph type="sldNum" idx="11"/>
          </p:nvPr>
        </p:nvSpPr>
        <p:spPr/>
        <p:txBody>
          <a:bodyPr/>
          <a:lstStyle>
            <a:lvl1pPr>
              <a:defRPr/>
            </a:lvl1pPr>
          </a:lstStyle>
          <a:p>
            <a:fld id="{9953DB53-2976-4969-AD0E-7462745AB485}"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numéro de diapositive 5"/>
          <p:cNvSpPr>
            <a:spLocks noGrp="1"/>
          </p:cNvSpPr>
          <p:nvPr>
            <p:ph type="sldNum" idx="11"/>
          </p:nvPr>
        </p:nvSpPr>
        <p:spPr/>
        <p:txBody>
          <a:bodyPr/>
          <a:lstStyle>
            <a:lvl1pPr>
              <a:defRPr/>
            </a:lvl1pPr>
          </a:lstStyle>
          <a:p>
            <a:fld id="{64730BDC-FD8A-4319-87E1-259C031D0B12}"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numéro de diapositive 5"/>
          <p:cNvSpPr>
            <a:spLocks noGrp="1"/>
          </p:cNvSpPr>
          <p:nvPr>
            <p:ph type="sldNum" idx="11"/>
          </p:nvPr>
        </p:nvSpPr>
        <p:spPr/>
        <p:txBody>
          <a:bodyPr/>
          <a:lstStyle>
            <a:lvl1pPr>
              <a:defRPr/>
            </a:lvl1pPr>
          </a:lstStyle>
          <a:p>
            <a:fld id="{21ABA695-6E92-4292-B1BF-3F10420C90EF}"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6425"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1026" name="Rectangle 2"/>
          <p:cNvSpPr>
            <a:spLocks noGrp="1" noChangeArrowheads="1"/>
          </p:cNvSpPr>
          <p:nvPr>
            <p:ph type="body" idx="1"/>
          </p:nvPr>
        </p:nvSpPr>
        <p:spPr bwMode="auto">
          <a:xfrm>
            <a:off x="457200" y="1600200"/>
            <a:ext cx="8226425" cy="4522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1027" name="Rectangle 3"/>
          <p:cNvSpPr>
            <a:spLocks noGrp="1" noChangeArrowheads="1"/>
          </p:cNvSpPr>
          <p:nvPr>
            <p:ph type="dt"/>
          </p:nvPr>
        </p:nvSpPr>
        <p:spPr bwMode="auto">
          <a:xfrm>
            <a:off x="457200" y="6353175"/>
            <a:ext cx="2130425"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fr-FR"/>
          </a:p>
        </p:txBody>
      </p:sp>
      <p:sp>
        <p:nvSpPr>
          <p:cNvPr id="1028" name="Text Box 4"/>
          <p:cNvSpPr txBox="1">
            <a:spLocks noChangeArrowheads="1"/>
          </p:cNvSpPr>
          <p:nvPr/>
        </p:nvSpPr>
        <p:spPr bwMode="auto">
          <a:xfrm>
            <a:off x="3124200" y="6308725"/>
            <a:ext cx="2895600" cy="460375"/>
          </a:xfrm>
          <a:prstGeom prst="rect">
            <a:avLst/>
          </a:prstGeom>
          <a:noFill/>
          <a:ln w="9525">
            <a:noFill/>
            <a:round/>
            <a:headEnd/>
            <a:tailEnd/>
          </a:ln>
          <a:effectLst/>
        </p:spPr>
        <p:txBody>
          <a:bodyPr wrap="none" anchor="ctr"/>
          <a:lstStyle/>
          <a:p>
            <a:endParaRPr lang="fr-FR"/>
          </a:p>
        </p:txBody>
      </p:sp>
      <p:sp>
        <p:nvSpPr>
          <p:cNvPr id="1029" name="Rectangle 5"/>
          <p:cNvSpPr>
            <a:spLocks noGrp="1" noChangeArrowheads="1"/>
          </p:cNvSpPr>
          <p:nvPr>
            <p:ph type="sldNum"/>
          </p:nvPr>
        </p:nvSpPr>
        <p:spPr bwMode="auto">
          <a:xfrm>
            <a:off x="6553200" y="6353175"/>
            <a:ext cx="2130425"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F36E0797-8392-4A55-8DD8-BF30AC7E5DC8}"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Lucida Sans Unicode" charset="0"/>
          <a:cs typeface="Lucida Sans Unicode"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5800" y="2130425"/>
            <a:ext cx="7772400" cy="1470025"/>
          </a:xfrm>
          <a:prstGeom prst="rect">
            <a:avLst/>
          </a:prstGeom>
          <a:blipFill dpi="0" rotWithShape="0">
            <a:blip r:embed="rId3" cstate="print"/>
            <a:srcRect/>
            <a:tile tx="0" ty="0" sx="100000" sy="100000" flip="none" algn="tl"/>
          </a:blip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000">
                <a:solidFill>
                  <a:srgbClr val="000000"/>
                </a:solidFill>
                <a:latin typeface="Calibri" pitchFamily="32" charset="0"/>
              </a:rPr>
              <a:t>Les jeux coopératifs</a:t>
            </a:r>
            <a:br>
              <a:rPr lang="fr-FR" sz="4000">
                <a:solidFill>
                  <a:srgbClr val="000000"/>
                </a:solidFill>
                <a:latin typeface="Calibri" pitchFamily="32" charset="0"/>
              </a:rPr>
            </a:br>
            <a:r>
              <a:rPr lang="fr-FR" sz="4000">
                <a:solidFill>
                  <a:srgbClr val="000000"/>
                </a:solidFill>
                <a:latin typeface="Calibri" pitchFamily="32" charset="0"/>
              </a:rPr>
              <a:t> à partir de la littérature enfantine</a:t>
            </a:r>
          </a:p>
        </p:txBody>
      </p:sp>
      <p:sp>
        <p:nvSpPr>
          <p:cNvPr id="3074" name="Text Box 2"/>
          <p:cNvSpPr txBox="1">
            <a:spLocks noChangeArrowheads="1"/>
          </p:cNvSpPr>
          <p:nvPr/>
        </p:nvSpPr>
        <p:spPr bwMode="auto">
          <a:xfrm>
            <a:off x="1371600" y="3886200"/>
            <a:ext cx="6400800" cy="766763"/>
          </a:xfrm>
          <a:prstGeom prst="rect">
            <a:avLst/>
          </a:prstGeom>
          <a:noFill/>
          <a:ln w="9525">
            <a:noFill/>
            <a:round/>
            <a:headEnd/>
            <a:tailEnd/>
          </a:ln>
          <a:effectLst/>
        </p:spPr>
        <p:txBody>
          <a:bodyPr/>
          <a:lstStyle/>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a:solidFill>
                  <a:srgbClr val="898989"/>
                </a:solidFill>
                <a:latin typeface="Calibri" pitchFamily="32" charset="0"/>
              </a:rPr>
              <a:t>Par la section AGEEM 36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785813" y="571500"/>
            <a:ext cx="7572375" cy="642938"/>
          </a:xfrm>
          <a:prstGeom prst="rect">
            <a:avLst/>
          </a:prstGeom>
          <a:blipFill dpi="0" rotWithShape="0">
            <a:blip r:embed="rId3" cstate="print"/>
            <a:srcRect/>
            <a:tile tx="0" ty="0" sx="100000" sy="100000" flip="none" algn="tl"/>
          </a:blip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a:solidFill>
                  <a:srgbClr val="000000"/>
                </a:solidFill>
                <a:latin typeface="Calibri" pitchFamily="32" charset="0"/>
              </a:rPr>
              <a:t>Un album : « La soupe aux pois »</a:t>
            </a:r>
          </a:p>
        </p:txBody>
      </p:sp>
      <p:sp>
        <p:nvSpPr>
          <p:cNvPr id="12290" name="Text Box 2"/>
          <p:cNvSpPr txBox="1">
            <a:spLocks noChangeArrowheads="1"/>
          </p:cNvSpPr>
          <p:nvPr/>
        </p:nvSpPr>
        <p:spPr bwMode="auto">
          <a:xfrm>
            <a:off x="1116013" y="2924175"/>
            <a:ext cx="6929437" cy="1924050"/>
          </a:xfrm>
          <a:prstGeom prst="rect">
            <a:avLst/>
          </a:prstGeom>
          <a:noFill/>
          <a:ln w="9525">
            <a:noFill/>
            <a:round/>
            <a:headEnd/>
            <a:tailEnd/>
          </a:ln>
          <a:effectLst/>
        </p:spPr>
        <p:txBody>
          <a:bodyPr lIns="90000" tIns="46800" rIns="90000" bIns="46800">
            <a:spAutoFit/>
          </a:bodyPr>
          <a:lstStyle/>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a:solidFill>
                  <a:srgbClr val="000000"/>
                </a:solidFill>
                <a:latin typeface="Comic Sans MS" pitchFamily="64" charset="0"/>
              </a:rPr>
              <a:t> 3  jeux différents pour le même album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000">
              <a:solidFill>
                <a:srgbClr val="000000"/>
              </a:solidFill>
              <a:latin typeface="Comic Sans MS" pitchFamily="64" charset="0"/>
            </a:endParaRP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a:solidFill>
                  <a:srgbClr val="000000"/>
                </a:solidFill>
                <a:latin typeface="Comic Sans MS" pitchFamily="64" charset="0"/>
              </a:rPr>
              <a:t> 3 niveaux de compétences pour les 3 niveaux de l’école maternelle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000">
              <a:solidFill>
                <a:srgbClr val="000000"/>
              </a:solidFill>
              <a:latin typeface="Comic Sans MS" pitchFamily="64" charset="0"/>
            </a:endParaRP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a:solidFill>
                  <a:srgbClr val="000000"/>
                </a:solidFill>
                <a:latin typeface="Comic Sans MS" pitchFamily="64" charset="0"/>
              </a:rPr>
              <a:t> des  objectifs ciblés différents pour chaque niveau</a:t>
            </a:r>
          </a:p>
        </p:txBody>
      </p:sp>
      <p:sp>
        <p:nvSpPr>
          <p:cNvPr id="12291" name="Text Box 3"/>
          <p:cNvSpPr txBox="1">
            <a:spLocks noChangeArrowheads="1"/>
          </p:cNvSpPr>
          <p:nvPr/>
        </p:nvSpPr>
        <p:spPr bwMode="auto">
          <a:xfrm>
            <a:off x="755650" y="1484313"/>
            <a:ext cx="7561263" cy="917575"/>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Cet album a fait partie de la sélection Escapages. Les membres du groupe de réflexion de l’AGEEM 36 ont fabriqué 3 jeux en grand volume, disponibles au CDDP.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a:stretch>
            <a:fillRect/>
          </a:stretch>
        </p:blipFill>
        <p:spPr bwMode="auto">
          <a:xfrm>
            <a:off x="2147888" y="620713"/>
            <a:ext cx="4692650" cy="5545137"/>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0" y="188913"/>
            <a:ext cx="9144000" cy="2014537"/>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fr-FR">
                <a:solidFill>
                  <a:srgbClr val="000000"/>
                </a:solidFill>
              </a:rPr>
              <a:t>		</a:t>
            </a:r>
            <a:r>
              <a:rPr lang="fr-FR" b="1" u="sng">
                <a:solidFill>
                  <a:srgbClr val="000000"/>
                </a:solidFill>
              </a:rPr>
              <a:t>La ronde des loups (PS) :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fr-FR">
                <a:solidFill>
                  <a:srgbClr val="000000"/>
                </a:solidFill>
              </a:rPr>
              <a:t>Il faut aider Pierre à charger son traîneau de bûches avant que les loups ne l’encerclent…</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fr-FR">
                <a:solidFill>
                  <a:srgbClr val="000000"/>
                </a:solidFill>
              </a:rPr>
              <a:t>Lancer le palet : côté bûche, on met une bûche sur la luge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fr-FR">
                <a:solidFill>
                  <a:srgbClr val="000000"/>
                </a:solidFill>
              </a:rPr>
              <a:t>                           côté loup, on plante un loup dans un pot</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fr-FR">
                <a:solidFill>
                  <a:srgbClr val="000000"/>
                </a:solidFill>
              </a:rPr>
              <a:t>On a réussi si toutes les bûches sont sur le traîneau avant que la ronde des loups ne soit terminée. </a:t>
            </a:r>
          </a:p>
        </p:txBody>
      </p:sp>
      <p:pic>
        <p:nvPicPr>
          <p:cNvPr id="14338" name="Picture 2"/>
          <p:cNvPicPr>
            <a:picLocks noChangeAspect="1" noChangeArrowheads="1"/>
          </p:cNvPicPr>
          <p:nvPr/>
        </p:nvPicPr>
        <p:blipFill>
          <a:blip r:embed="rId3" cstate="print"/>
          <a:srcRect/>
          <a:stretch>
            <a:fillRect/>
          </a:stretch>
        </p:blipFill>
        <p:spPr bwMode="auto">
          <a:xfrm>
            <a:off x="1692275" y="1952625"/>
            <a:ext cx="6029325" cy="45339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srcRect/>
          <a:stretch>
            <a:fillRect/>
          </a:stretch>
        </p:blipFill>
        <p:spPr bwMode="auto">
          <a:xfrm>
            <a:off x="1547813" y="2024063"/>
            <a:ext cx="6205537" cy="4654550"/>
          </a:xfrm>
          <a:prstGeom prst="rect">
            <a:avLst/>
          </a:prstGeom>
          <a:noFill/>
          <a:ln w="9525">
            <a:noFill/>
            <a:round/>
            <a:headEnd/>
            <a:tailEnd/>
          </a:ln>
          <a:effectLst/>
        </p:spPr>
      </p:pic>
      <p:sp>
        <p:nvSpPr>
          <p:cNvPr id="15362" name="Text Box 2"/>
          <p:cNvSpPr txBox="1">
            <a:spLocks noChangeArrowheads="1"/>
          </p:cNvSpPr>
          <p:nvPr/>
        </p:nvSpPr>
        <p:spPr bwMode="auto">
          <a:xfrm>
            <a:off x="0" y="260350"/>
            <a:ext cx="9144000" cy="2043113"/>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u="sng">
                <a:solidFill>
                  <a:srgbClr val="000000"/>
                </a:solidFill>
              </a:rPr>
              <a:t>La soupe aux pois (MS)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Il faut aider TOINON à terminer sa soupe avant que le loup n’arrive à la maison.</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a:solidFill>
                  <a:srgbClr val="000000"/>
                </a:solidFill>
              </a:rPr>
              <a:t>Face du dé :      - face petit pois, on met un petit pois dans la marmite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a:solidFill>
                  <a:srgbClr val="000000"/>
                </a:solidFill>
              </a:rPr>
              <a:t>	       - face loup : le loup avance d’une case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a:solidFill>
                  <a:srgbClr val="000000"/>
                </a:solidFill>
              </a:rPr>
              <a:t>	       - face sabot : le sabot tape sur le bois pour effrayer le loup qui  recule d’une case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a:solidFill>
                  <a:srgbClr val="000000"/>
                </a:solidFill>
              </a:rPr>
              <a:t>	       - face vierge : on rejoue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On a réussi si tous les pois sont dans la marmite avant que le loup ne rentre dans la maison.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23850" y="333375"/>
            <a:ext cx="8351838" cy="2289175"/>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u="sng">
                <a:solidFill>
                  <a:srgbClr val="000000"/>
                </a:solidFill>
              </a:rPr>
              <a:t>L’échelle des loups  (GS)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Il faut aider Pierre à descendre du sapin avant que les loups n’atteignent le haut du sapin.</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Pour attraper Pierre, les loups doivent monter les uns sur les autres (loups=cubes).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Pour descendre de l’arbre, Pierre peut construire soit une échelle de bois (H en bois à accrocher depuis le haut les uns aux autres), soit une corde à boutons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 rectangles de tissus avec boutons et boutonnières, à accrocher depuis le haut)</a:t>
            </a:r>
          </a:p>
        </p:txBody>
      </p:sp>
      <p:pic>
        <p:nvPicPr>
          <p:cNvPr id="16386" name="Picture 2"/>
          <p:cNvPicPr>
            <a:picLocks noChangeAspect="1" noChangeArrowheads="1"/>
          </p:cNvPicPr>
          <p:nvPr/>
        </p:nvPicPr>
        <p:blipFill>
          <a:blip r:embed="rId3" cstate="print"/>
          <a:srcRect/>
          <a:stretch>
            <a:fillRect/>
          </a:stretch>
        </p:blipFill>
        <p:spPr bwMode="auto">
          <a:xfrm>
            <a:off x="1908175" y="2624138"/>
            <a:ext cx="5327650" cy="3995737"/>
          </a:xfrm>
          <a:prstGeom prst="rect">
            <a:avLst/>
          </a:prstGeom>
          <a:noFill/>
          <a:ln w="9525">
            <a:noFill/>
            <a:round/>
            <a:headEnd/>
            <a:tailEnd/>
          </a:ln>
          <a:effectLst/>
        </p:spPr>
      </p:pic>
      <p:sp>
        <p:nvSpPr>
          <p:cNvPr id="16387" name="Text Box 3"/>
          <p:cNvSpPr txBox="1">
            <a:spLocks noChangeArrowheads="1"/>
          </p:cNvSpPr>
          <p:nvPr/>
        </p:nvSpPr>
        <p:spPr bwMode="auto">
          <a:xfrm>
            <a:off x="971550" y="2852738"/>
            <a:ext cx="863600" cy="368300"/>
          </a:xfrm>
          <a:prstGeom prst="rect">
            <a:avLst/>
          </a:prstGeom>
          <a:noFill/>
          <a:ln w="936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Pierre</a:t>
            </a:r>
          </a:p>
        </p:txBody>
      </p:sp>
      <p:cxnSp>
        <p:nvCxnSpPr>
          <p:cNvPr id="16388" name="AutoShape 4"/>
          <p:cNvCxnSpPr>
            <a:cxnSpLocks noChangeShapeType="1"/>
            <a:stCxn id="16387" idx="3"/>
          </p:cNvCxnSpPr>
          <p:nvPr/>
        </p:nvCxnSpPr>
        <p:spPr bwMode="auto">
          <a:xfrm flipV="1">
            <a:off x="1835150" y="2781300"/>
            <a:ext cx="2376488" cy="255588"/>
          </a:xfrm>
          <a:prstGeom prst="straightConnector1">
            <a:avLst/>
          </a:prstGeom>
          <a:noFill/>
          <a:ln w="9360">
            <a:solidFill>
              <a:srgbClr val="000000"/>
            </a:solidFill>
            <a:miter lim="800000"/>
            <a:headEnd/>
            <a:tailEnd type="triangle" w="med" len="med"/>
          </a:ln>
          <a:effectLst/>
        </p:spPr>
      </p:cxnSp>
      <p:sp>
        <p:nvSpPr>
          <p:cNvPr id="16389" name="Text Box 5"/>
          <p:cNvSpPr txBox="1">
            <a:spLocks noChangeArrowheads="1"/>
          </p:cNvSpPr>
          <p:nvPr/>
        </p:nvSpPr>
        <p:spPr bwMode="auto">
          <a:xfrm>
            <a:off x="323850" y="6021388"/>
            <a:ext cx="1511300" cy="368300"/>
          </a:xfrm>
          <a:prstGeom prst="rect">
            <a:avLst/>
          </a:prstGeom>
          <a:noFill/>
          <a:ln w="936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Les loups</a:t>
            </a:r>
          </a:p>
        </p:txBody>
      </p:sp>
      <p:cxnSp>
        <p:nvCxnSpPr>
          <p:cNvPr id="16390" name="AutoShape 6"/>
          <p:cNvCxnSpPr>
            <a:cxnSpLocks noChangeShapeType="1"/>
          </p:cNvCxnSpPr>
          <p:nvPr/>
        </p:nvCxnSpPr>
        <p:spPr bwMode="auto">
          <a:xfrm>
            <a:off x="1908175" y="6165850"/>
            <a:ext cx="793750" cy="3175"/>
          </a:xfrm>
          <a:prstGeom prst="straightConnector1">
            <a:avLst/>
          </a:prstGeom>
          <a:noFill/>
          <a:ln w="9360">
            <a:solidFill>
              <a:srgbClr val="000000"/>
            </a:solidFill>
            <a:miter lim="800000"/>
            <a:headEnd/>
            <a:tailEnd type="triangle" w="med" len="med"/>
          </a:ln>
          <a:effectLst/>
        </p:spPr>
      </p:cxnSp>
      <p:sp>
        <p:nvSpPr>
          <p:cNvPr id="16391" name="Text Box 7"/>
          <p:cNvSpPr txBox="1">
            <a:spLocks noChangeArrowheads="1"/>
          </p:cNvSpPr>
          <p:nvPr/>
        </p:nvSpPr>
        <p:spPr bwMode="auto">
          <a:xfrm>
            <a:off x="7235825" y="6021388"/>
            <a:ext cx="1657350" cy="642937"/>
          </a:xfrm>
          <a:prstGeom prst="rect">
            <a:avLst/>
          </a:prstGeom>
          <a:noFill/>
          <a:ln w="936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Le sabot avec 3 cases</a:t>
            </a:r>
          </a:p>
        </p:txBody>
      </p:sp>
      <p:cxnSp>
        <p:nvCxnSpPr>
          <p:cNvPr id="16392" name="AutoShape 8"/>
          <p:cNvCxnSpPr>
            <a:cxnSpLocks noChangeShapeType="1"/>
          </p:cNvCxnSpPr>
          <p:nvPr/>
        </p:nvCxnSpPr>
        <p:spPr bwMode="auto">
          <a:xfrm flipH="1" flipV="1">
            <a:off x="5722938" y="6237288"/>
            <a:ext cx="720725" cy="1587"/>
          </a:xfrm>
          <a:prstGeom prst="straightConnector1">
            <a:avLst/>
          </a:prstGeom>
          <a:noFill/>
          <a:ln w="9360">
            <a:solidFill>
              <a:srgbClr val="000000"/>
            </a:solidFill>
            <a:miter lim="800000"/>
            <a:headEnd/>
            <a:tailEnd type="triangle" w="med" len="med"/>
          </a:ln>
          <a:effectLst/>
        </p:spPr>
      </p:cxnSp>
      <p:sp>
        <p:nvSpPr>
          <p:cNvPr id="16393" name="Text Box 9"/>
          <p:cNvSpPr txBox="1">
            <a:spLocks noChangeArrowheads="1"/>
          </p:cNvSpPr>
          <p:nvPr/>
        </p:nvSpPr>
        <p:spPr bwMode="auto">
          <a:xfrm>
            <a:off x="250825" y="4365625"/>
            <a:ext cx="1584325" cy="917575"/>
          </a:xfrm>
          <a:prstGeom prst="rect">
            <a:avLst/>
          </a:prstGeom>
          <a:noFill/>
          <a:ln w="9360">
            <a:solidFill>
              <a:srgbClr val="000000"/>
            </a:solidFill>
            <a:miter lim="800000"/>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La boîte des échelles en bois</a:t>
            </a:r>
          </a:p>
        </p:txBody>
      </p:sp>
      <p:cxnSp>
        <p:nvCxnSpPr>
          <p:cNvPr id="16394" name="AutoShape 10"/>
          <p:cNvCxnSpPr>
            <a:cxnSpLocks noChangeShapeType="1"/>
          </p:cNvCxnSpPr>
          <p:nvPr/>
        </p:nvCxnSpPr>
        <p:spPr bwMode="auto">
          <a:xfrm>
            <a:off x="1835150" y="5157788"/>
            <a:ext cx="1081088" cy="3175"/>
          </a:xfrm>
          <a:prstGeom prst="straightConnector1">
            <a:avLst/>
          </a:prstGeom>
          <a:noFill/>
          <a:ln w="9360">
            <a:solidFill>
              <a:srgbClr val="000000"/>
            </a:solidFill>
            <a:miter lim="800000"/>
            <a:headEnd/>
            <a:tailEnd type="triangle" w="med" len="med"/>
          </a:ln>
          <a:effectLst/>
        </p:spPr>
      </p:cxnSp>
      <p:sp>
        <p:nvSpPr>
          <p:cNvPr id="16395" name="Text Box 11"/>
          <p:cNvSpPr txBox="1">
            <a:spLocks noChangeArrowheads="1"/>
          </p:cNvSpPr>
          <p:nvPr/>
        </p:nvSpPr>
        <p:spPr bwMode="auto">
          <a:xfrm>
            <a:off x="7380288" y="4724400"/>
            <a:ext cx="1512887" cy="917575"/>
          </a:xfrm>
          <a:prstGeom prst="rect">
            <a:avLst/>
          </a:prstGeom>
          <a:noFill/>
          <a:ln w="936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La corbeille des échelles en tissus</a:t>
            </a:r>
          </a:p>
        </p:txBody>
      </p:sp>
      <p:cxnSp>
        <p:nvCxnSpPr>
          <p:cNvPr id="16396" name="AutoShape 12"/>
          <p:cNvCxnSpPr>
            <a:cxnSpLocks noChangeShapeType="1"/>
          </p:cNvCxnSpPr>
          <p:nvPr/>
        </p:nvCxnSpPr>
        <p:spPr bwMode="auto">
          <a:xfrm flipH="1" flipV="1">
            <a:off x="3492500" y="5016500"/>
            <a:ext cx="1944688" cy="142875"/>
          </a:xfrm>
          <a:prstGeom prst="straightConnector1">
            <a:avLst/>
          </a:prstGeom>
          <a:noFill/>
          <a:ln w="9360">
            <a:solidFill>
              <a:srgbClr val="000000"/>
            </a:solidFill>
            <a:miter lim="800000"/>
            <a:headEnd/>
            <a:tailEnd type="triangle" w="med" len="med"/>
          </a:ln>
          <a:effec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95288" y="188913"/>
            <a:ext cx="8207375" cy="6403975"/>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u="sng">
                <a:solidFill>
                  <a:srgbClr val="000000"/>
                </a:solidFill>
              </a:rPr>
              <a:t>Régle du jeu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Le jeu se joue  un sabot de 3 cases, comportant des cartes retournées. Pour pouvoir agir, il faut retourner les cartes pour en avoir 3 identiques sur le dessus, ce qui implique, surtout au niveau des échelles , de réfléchir stratégiquement quelle échelle il vaut mieux rechercher (en fonction des échelles déjà posées).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000000"/>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Retourner la première carte de chaque tas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	- pour prendre un morceau d’échelle, il faut avoir 3 échelles retournées. On jette ensuite les 3 cartes dans la boîte verte.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	-  pour prendre un morceau de corde à boutons, il faut avoir 3 cordes à boutons retournées. On jette ensuite les 3 cartes.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	-  si un loup apparait, placer un loup au pied du sapin pour commencer l’échelle du loup. On jette la carte du loup et on retourne la carte suivante.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	- quand les cartes ne sont pas identiques, jeter une carte de votre choix  jusqu’à ce qu’on ait 3 cartes identiques.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000000"/>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On change de joueur à chaque fois qu’un élément est posé.</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000000"/>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On a réussi si une échelle pour aider Pierre est terminée avant que tous les loups soient empilés. On n’a pas réussi si les loups ont terminé leur échelle de loups avant que 1 échelle de Pierre  ne soit terminée.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684213" y="549275"/>
            <a:ext cx="2782887" cy="3706813"/>
          </a:xfrm>
          <a:prstGeom prst="rect">
            <a:avLst/>
          </a:prstGeom>
          <a:noFill/>
          <a:ln w="9525">
            <a:noFill/>
            <a:round/>
            <a:headEnd/>
            <a:tailEnd/>
          </a:ln>
          <a:effectLst/>
        </p:spPr>
      </p:pic>
      <p:pic>
        <p:nvPicPr>
          <p:cNvPr id="18434" name="Picture 2"/>
          <p:cNvPicPr>
            <a:picLocks noChangeAspect="1" noChangeArrowheads="1"/>
          </p:cNvPicPr>
          <p:nvPr/>
        </p:nvPicPr>
        <p:blipFill>
          <a:blip r:embed="rId4" cstate="print"/>
          <a:srcRect/>
          <a:stretch>
            <a:fillRect/>
          </a:stretch>
        </p:blipFill>
        <p:spPr bwMode="auto">
          <a:xfrm>
            <a:off x="3708400" y="549275"/>
            <a:ext cx="4673600" cy="3505200"/>
          </a:xfrm>
          <a:prstGeom prst="rect">
            <a:avLst/>
          </a:prstGeom>
          <a:noFill/>
          <a:ln w="9525">
            <a:noFill/>
            <a:round/>
            <a:headEnd/>
            <a:tailEnd/>
          </a:ln>
          <a:effectLst/>
        </p:spPr>
      </p:pic>
      <p:pic>
        <p:nvPicPr>
          <p:cNvPr id="18435" name="Picture 3"/>
          <p:cNvPicPr>
            <a:picLocks noChangeAspect="1" noChangeArrowheads="1"/>
          </p:cNvPicPr>
          <p:nvPr/>
        </p:nvPicPr>
        <p:blipFill>
          <a:blip r:embed="rId5" cstate="print"/>
          <a:srcRect/>
          <a:stretch>
            <a:fillRect/>
          </a:stretch>
        </p:blipFill>
        <p:spPr bwMode="auto">
          <a:xfrm>
            <a:off x="2484438" y="3933825"/>
            <a:ext cx="3600450" cy="2705100"/>
          </a:xfrm>
          <a:prstGeom prst="rect">
            <a:avLst/>
          </a:prstGeom>
          <a:noFill/>
          <a:ln w="9525">
            <a:noFill/>
            <a:round/>
            <a:headEnd/>
            <a:tailEnd/>
          </a:ln>
          <a:effectLst/>
        </p:spPr>
      </p:pic>
      <p:sp>
        <p:nvSpPr>
          <p:cNvPr id="18436" name="Text Box 4"/>
          <p:cNvSpPr txBox="1">
            <a:spLocks noChangeArrowheads="1"/>
          </p:cNvSpPr>
          <p:nvPr/>
        </p:nvSpPr>
        <p:spPr bwMode="auto">
          <a:xfrm>
            <a:off x="900113" y="3429000"/>
            <a:ext cx="2303462" cy="368300"/>
          </a:xfrm>
          <a:prstGeom prst="rect">
            <a:avLst/>
          </a:prstGeom>
          <a:solidFill>
            <a:srgbClr val="FFFFFF"/>
          </a:solid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Echelle de bois</a:t>
            </a:r>
          </a:p>
        </p:txBody>
      </p:sp>
      <p:sp>
        <p:nvSpPr>
          <p:cNvPr id="18437" name="Text Box 5"/>
          <p:cNvSpPr txBox="1">
            <a:spLocks noChangeArrowheads="1"/>
          </p:cNvSpPr>
          <p:nvPr/>
        </p:nvSpPr>
        <p:spPr bwMode="auto">
          <a:xfrm>
            <a:off x="4211638" y="3357563"/>
            <a:ext cx="2305050" cy="368300"/>
          </a:xfrm>
          <a:prstGeom prst="rect">
            <a:avLst/>
          </a:prstGeom>
          <a:solidFill>
            <a:srgbClr val="FFFFFF"/>
          </a:solid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Echelle à boutons</a:t>
            </a:r>
          </a:p>
        </p:txBody>
      </p:sp>
      <p:sp>
        <p:nvSpPr>
          <p:cNvPr id="18438" name="Text Box 6"/>
          <p:cNvSpPr txBox="1">
            <a:spLocks noChangeArrowheads="1"/>
          </p:cNvSpPr>
          <p:nvPr/>
        </p:nvSpPr>
        <p:spPr bwMode="auto">
          <a:xfrm>
            <a:off x="3203575" y="6021388"/>
            <a:ext cx="1223963" cy="368300"/>
          </a:xfrm>
          <a:prstGeom prst="rect">
            <a:avLst/>
          </a:prstGeom>
          <a:solidFill>
            <a:srgbClr val="FFFFFF"/>
          </a:solid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sabot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827088" y="692150"/>
            <a:ext cx="7129462" cy="1373188"/>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a:solidFill>
                  <a:srgbClr val="000000"/>
                </a:solidFill>
              </a:rPr>
              <a:t>Les jeux coopératifs fabriqués par les écoles à partir d’un album de littérature de jeunesse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3948113" y="2708275"/>
            <a:ext cx="4903787" cy="3678238"/>
          </a:xfrm>
          <a:prstGeom prst="rect">
            <a:avLst/>
          </a:prstGeom>
          <a:noFill/>
          <a:ln w="9525">
            <a:noFill/>
            <a:round/>
            <a:headEnd/>
            <a:tailEnd/>
          </a:ln>
          <a:effectLst/>
        </p:spPr>
      </p:pic>
      <p:sp>
        <p:nvSpPr>
          <p:cNvPr id="20482" name="Text Box 2"/>
          <p:cNvSpPr txBox="1">
            <a:spLocks noChangeArrowheads="1"/>
          </p:cNvSpPr>
          <p:nvPr/>
        </p:nvSpPr>
        <p:spPr bwMode="auto">
          <a:xfrm>
            <a:off x="179388" y="117475"/>
            <a:ext cx="3744912" cy="6951663"/>
          </a:xfrm>
          <a:prstGeom prst="rect">
            <a:avLst/>
          </a:prstGeom>
          <a:noFill/>
          <a:ln w="9525">
            <a:noFill/>
            <a:round/>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u="sng">
                <a:solidFill>
                  <a:srgbClr val="000000"/>
                </a:solidFill>
              </a:rPr>
              <a:t>Enjeu</a:t>
            </a:r>
            <a:r>
              <a:rPr lang="fr-FR">
                <a:solidFill>
                  <a:srgbClr val="000000"/>
                </a:solidFill>
              </a:rPr>
              <a:t> : Les 3 promeneurs doivent parcourir la marelle depuis la terre jusqu'au ciel, avant que le loup  ne soit habillé et  ne vienne les manger.</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Pile ou face, c'est la pièce qui détermine le tour des promeneurs ou le tour du loup. A vous de choisir votre côté.</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A chaque tour les </a:t>
            </a:r>
            <a:r>
              <a:rPr lang="fr-FR" b="1" i="1">
                <a:solidFill>
                  <a:srgbClr val="000000"/>
                </a:solidFill>
              </a:rPr>
              <a:t>promeneurs </a:t>
            </a:r>
            <a:r>
              <a:rPr lang="fr-FR" i="1">
                <a:solidFill>
                  <a:srgbClr val="000000"/>
                </a:solidFill>
              </a:rPr>
              <a:t>franchissent 1 case de la marelle en se tenant par la main. Ils doivent :</a:t>
            </a:r>
            <a:r>
              <a:rPr lang="fr-FR" b="1" i="1">
                <a:solidFill>
                  <a:srgbClr val="000000"/>
                </a:solidFill>
              </a:rPr>
              <a:t> Case 1</a:t>
            </a:r>
            <a:r>
              <a:rPr lang="fr-FR" i="1">
                <a:solidFill>
                  <a:srgbClr val="000000"/>
                </a:solidFill>
              </a:rPr>
              <a:t> ramasser les fleurs –</a:t>
            </a:r>
            <a:r>
              <a:rPr lang="fr-FR" b="1" i="1">
                <a:solidFill>
                  <a:srgbClr val="000000"/>
                </a:solidFill>
              </a:rPr>
              <a:t> Case 2</a:t>
            </a:r>
            <a:r>
              <a:rPr lang="fr-FR" i="1">
                <a:solidFill>
                  <a:srgbClr val="000000"/>
                </a:solidFill>
              </a:rPr>
              <a:t>  c'est le puits, aller à la </a:t>
            </a:r>
            <a:r>
              <a:rPr lang="fr-FR" b="1" i="1">
                <a:solidFill>
                  <a:srgbClr val="000000"/>
                </a:solidFill>
              </a:rPr>
              <a:t>case 3</a:t>
            </a:r>
            <a:r>
              <a:rPr lang="fr-FR" i="1">
                <a:solidFill>
                  <a:srgbClr val="000000"/>
                </a:solidFill>
              </a:rPr>
              <a:t> – </a:t>
            </a:r>
            <a:r>
              <a:rPr lang="fr-FR" b="1" i="1">
                <a:solidFill>
                  <a:srgbClr val="000000"/>
                </a:solidFill>
              </a:rPr>
              <a:t>Case 4</a:t>
            </a:r>
            <a:r>
              <a:rPr lang="fr-FR" i="1">
                <a:solidFill>
                  <a:srgbClr val="000000"/>
                </a:solidFill>
              </a:rPr>
              <a:t>  monter cueillir les pommes – </a:t>
            </a:r>
            <a:r>
              <a:rPr lang="fr-FR" b="1" i="1">
                <a:solidFill>
                  <a:srgbClr val="000000"/>
                </a:solidFill>
              </a:rPr>
              <a:t>Case 5</a:t>
            </a:r>
            <a:r>
              <a:rPr lang="fr-FR" i="1">
                <a:solidFill>
                  <a:srgbClr val="000000"/>
                </a:solidFill>
              </a:rPr>
              <a:t>  pêcher les poissons –</a:t>
            </a:r>
            <a:r>
              <a:rPr lang="fr-FR" b="1" i="1">
                <a:solidFill>
                  <a:srgbClr val="000000"/>
                </a:solidFill>
              </a:rPr>
              <a:t> Case 6</a:t>
            </a:r>
            <a:r>
              <a:rPr lang="fr-FR" i="1">
                <a:solidFill>
                  <a:srgbClr val="000000"/>
                </a:solidFill>
              </a:rPr>
              <a:t> ramasser les champignons –</a:t>
            </a:r>
            <a:r>
              <a:rPr lang="fr-FR" b="1" i="1">
                <a:solidFill>
                  <a:srgbClr val="000000"/>
                </a:solidFill>
              </a:rPr>
              <a:t> Case 7</a:t>
            </a:r>
            <a:r>
              <a:rPr lang="fr-FR" i="1">
                <a:solidFill>
                  <a:srgbClr val="000000"/>
                </a:solidFill>
              </a:rPr>
              <a:t> c'est gagné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A chacun de ses tours , </a:t>
            </a:r>
            <a:r>
              <a:rPr lang="fr-FR" b="1" i="1">
                <a:solidFill>
                  <a:srgbClr val="000000"/>
                </a:solidFill>
              </a:rPr>
              <a:t>le loup</a:t>
            </a:r>
            <a:r>
              <a:rPr lang="fr-FR" i="1">
                <a:solidFill>
                  <a:srgbClr val="000000"/>
                </a:solidFill>
              </a:rPr>
              <a:t> met 1 vêtement : tee-shit, pantalon, blouson, bonnet, écharpe, chaussures. </a:t>
            </a:r>
            <a:r>
              <a:rPr lang="fr-FR" b="1" i="1">
                <a:solidFill>
                  <a:srgbClr val="000000"/>
                </a:solidFill>
              </a:rPr>
              <a:t>Et gare à vous quand il a terminé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b="1" i="1">
              <a:solidFill>
                <a:srgbClr val="000000"/>
              </a:solidFill>
            </a:endParaRPr>
          </a:p>
        </p:txBody>
      </p:sp>
      <p:sp>
        <p:nvSpPr>
          <p:cNvPr id="20483" name="Text Box 3"/>
          <p:cNvSpPr txBox="1">
            <a:spLocks noChangeArrowheads="1"/>
          </p:cNvSpPr>
          <p:nvPr/>
        </p:nvSpPr>
        <p:spPr bwMode="auto">
          <a:xfrm>
            <a:off x="4211638" y="765175"/>
            <a:ext cx="3744912" cy="368300"/>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u="sng">
                <a:solidFill>
                  <a:srgbClr val="000000"/>
                </a:solidFill>
              </a:rPr>
              <a:t>Promenons-nous dans les bois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4500563" y="620713"/>
            <a:ext cx="4352925" cy="5805487"/>
          </a:xfrm>
          <a:prstGeom prst="rect">
            <a:avLst/>
          </a:prstGeom>
          <a:noFill/>
          <a:ln w="9525">
            <a:noFill/>
            <a:round/>
            <a:headEnd/>
            <a:tailEnd/>
          </a:ln>
          <a:effectLst/>
        </p:spPr>
      </p:pic>
      <p:sp>
        <p:nvSpPr>
          <p:cNvPr id="21506" name="Text Box 2"/>
          <p:cNvSpPr txBox="1">
            <a:spLocks noChangeArrowheads="1"/>
          </p:cNvSpPr>
          <p:nvPr/>
        </p:nvSpPr>
        <p:spPr bwMode="auto">
          <a:xfrm>
            <a:off x="323850" y="549275"/>
            <a:ext cx="4032250" cy="6129338"/>
          </a:xfrm>
          <a:prstGeom prst="rect">
            <a:avLst/>
          </a:prstGeom>
          <a:noFill/>
          <a:ln w="9525">
            <a:noFill/>
            <a:round/>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u="sng">
                <a:solidFill>
                  <a:srgbClr val="000000"/>
                </a:solidFill>
              </a:rPr>
              <a:t>Enjeu</a:t>
            </a:r>
            <a:r>
              <a:rPr lang="fr-FR" i="1">
                <a:solidFill>
                  <a:srgbClr val="000000"/>
                </a:solidFill>
              </a:rPr>
              <a:t> : </a:t>
            </a:r>
            <a:r>
              <a:rPr lang="fr-FR">
                <a:solidFill>
                  <a:srgbClr val="000000"/>
                </a:solidFill>
              </a:rPr>
              <a:t>Il faut aider Mr CROCO à arriver à la fête chez les grenouilles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avant que la nuit ne soit tombée (volets fermés)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On lance le dé.  Face CROCO : Mr CROCO avance d'1 case.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Face livre : on déplace 1 animal qui gène Mr CROCO d'1 case, mais on met 1 volet ou bien on ne joue pas et on donne 1 joker (il y a 2 jokers cartes d'invitations à mettre  dans la boîte aux lettres).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Face flèche blanche : Mr CROCO saute par-dessus 1 obstacle ou avance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d'1 case.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Face flèche noire : pour libérer le chemin, 1 animal peut sauter par-dessus 1</a:t>
            </a:r>
            <a:r>
              <a:rPr lang="fr-FR">
                <a:solidFill>
                  <a:srgbClr val="000000"/>
                </a:solidFill>
              </a:rPr>
              <a:t> </a:t>
            </a:r>
            <a:r>
              <a:rPr lang="fr-FR" i="1">
                <a:solidFill>
                  <a:srgbClr val="000000"/>
                </a:solidFill>
              </a:rPr>
              <a:t>obstacle, mais on met 1 volet ou on ne joue pas et on pose 1 joker.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i="1">
              <a:solidFill>
                <a:srgbClr val="000000"/>
              </a:solidFill>
            </a:endParaRPr>
          </a:p>
        </p:txBody>
      </p:sp>
      <p:sp>
        <p:nvSpPr>
          <p:cNvPr id="21507" name="Text Box 3"/>
          <p:cNvSpPr txBox="1">
            <a:spLocks noChangeArrowheads="1"/>
          </p:cNvSpPr>
          <p:nvPr/>
        </p:nvSpPr>
        <p:spPr bwMode="auto">
          <a:xfrm>
            <a:off x="1116013" y="188913"/>
            <a:ext cx="2232025" cy="36830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u="sng">
                <a:solidFill>
                  <a:srgbClr val="000000"/>
                </a:solidFill>
              </a:rPr>
              <a:t>Incroyable Croco</a:t>
            </a:r>
          </a:p>
        </p:txBody>
      </p:sp>
      <p:sp>
        <p:nvSpPr>
          <p:cNvPr id="21508" name="Text Box 4"/>
          <p:cNvSpPr txBox="1">
            <a:spLocks noChangeArrowheads="1"/>
          </p:cNvSpPr>
          <p:nvPr/>
        </p:nvSpPr>
        <p:spPr bwMode="auto">
          <a:xfrm>
            <a:off x="4500563" y="6453188"/>
            <a:ext cx="4392612" cy="276225"/>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rPr>
              <a:t>En prêt au CDDP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714375" y="642938"/>
            <a:ext cx="7429500" cy="1312862"/>
          </a:xfrm>
          <a:prstGeom prst="rect">
            <a:avLst/>
          </a:prstGeom>
          <a:blipFill dpi="0" rotWithShape="0">
            <a:blip r:embed="rId3" cstate="print"/>
            <a:srcRect/>
            <a:tile tx="0" ty="0" sx="100000" sy="100000" flip="none" algn="tl"/>
          </a:blip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000" b="1">
                <a:solidFill>
                  <a:srgbClr val="000000"/>
                </a:solidFill>
                <a:latin typeface="Calibri" pitchFamily="32" charset="0"/>
              </a:rPr>
              <a:t>Origine des jeux coopératifs</a:t>
            </a:r>
          </a:p>
        </p:txBody>
      </p:sp>
      <p:sp>
        <p:nvSpPr>
          <p:cNvPr id="4098" name="Text Box 2"/>
          <p:cNvSpPr txBox="1">
            <a:spLocks noChangeArrowheads="1"/>
          </p:cNvSpPr>
          <p:nvPr/>
        </p:nvSpPr>
        <p:spPr bwMode="auto">
          <a:xfrm>
            <a:off x="4787900" y="3141663"/>
            <a:ext cx="3643313" cy="1068387"/>
          </a:xfrm>
          <a:prstGeom prst="rect">
            <a:avLst/>
          </a:prstGeom>
          <a:solidFill>
            <a:srgbClr val="EEECE1"/>
          </a:solid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a:solidFill>
                  <a:srgbClr val="000000"/>
                </a:solidFill>
                <a:latin typeface="Calibri" pitchFamily="32" charset="0"/>
              </a:rPr>
              <a:t>Guerre du Viet-Nam</a:t>
            </a:r>
          </a:p>
        </p:txBody>
      </p:sp>
      <p:sp>
        <p:nvSpPr>
          <p:cNvPr id="4099" name="Text Box 3"/>
          <p:cNvSpPr txBox="1">
            <a:spLocks noChangeArrowheads="1"/>
          </p:cNvSpPr>
          <p:nvPr/>
        </p:nvSpPr>
        <p:spPr bwMode="auto">
          <a:xfrm>
            <a:off x="611188" y="2997200"/>
            <a:ext cx="2500312" cy="520700"/>
          </a:xfrm>
          <a:prstGeom prst="rect">
            <a:avLst/>
          </a:prstGeom>
          <a:solidFill>
            <a:srgbClr val="DCE6F2"/>
          </a:solid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a:solidFill>
                  <a:srgbClr val="000000"/>
                </a:solidFill>
                <a:latin typeface="Calibri" pitchFamily="32" charset="0"/>
              </a:rPr>
              <a:t>Jeux sportifs</a:t>
            </a:r>
          </a:p>
        </p:txBody>
      </p:sp>
      <p:sp>
        <p:nvSpPr>
          <p:cNvPr id="4100" name="Text Box 4"/>
          <p:cNvSpPr txBox="1">
            <a:spLocks noChangeArrowheads="1"/>
          </p:cNvSpPr>
          <p:nvPr/>
        </p:nvSpPr>
        <p:spPr bwMode="auto">
          <a:xfrm>
            <a:off x="827088" y="5373688"/>
            <a:ext cx="2428875" cy="520700"/>
          </a:xfrm>
          <a:prstGeom prst="rect">
            <a:avLst/>
          </a:prstGeom>
          <a:solidFill>
            <a:srgbClr val="DCE6F2"/>
          </a:solid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a:solidFill>
                  <a:srgbClr val="000000"/>
                </a:solidFill>
                <a:latin typeface="Calibri" pitchFamily="32" charset="0"/>
              </a:rPr>
              <a:t>Jeux de table</a:t>
            </a:r>
          </a:p>
        </p:txBody>
      </p:sp>
      <p:sp>
        <p:nvSpPr>
          <p:cNvPr id="4101" name="Text Box 5"/>
          <p:cNvSpPr txBox="1">
            <a:spLocks noChangeArrowheads="1"/>
          </p:cNvSpPr>
          <p:nvPr/>
        </p:nvSpPr>
        <p:spPr bwMode="auto">
          <a:xfrm>
            <a:off x="4787900" y="4868863"/>
            <a:ext cx="2643188" cy="520700"/>
          </a:xfrm>
          <a:prstGeom prst="rect">
            <a:avLst/>
          </a:prstGeom>
          <a:solidFill>
            <a:srgbClr val="EEECE1"/>
          </a:solid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a:solidFill>
                  <a:srgbClr val="000000"/>
                </a:solidFill>
                <a:latin typeface="Calibri" pitchFamily="32" charset="0"/>
              </a:rPr>
              <a:t>Canada</a:t>
            </a:r>
          </a:p>
        </p:txBody>
      </p:sp>
      <p:sp>
        <p:nvSpPr>
          <p:cNvPr id="4102" name="Text Box 6"/>
          <p:cNvSpPr txBox="1">
            <a:spLocks noChangeArrowheads="1"/>
          </p:cNvSpPr>
          <p:nvPr/>
        </p:nvSpPr>
        <p:spPr bwMode="auto">
          <a:xfrm>
            <a:off x="4787900" y="5805488"/>
            <a:ext cx="2071688" cy="520700"/>
          </a:xfrm>
          <a:prstGeom prst="rect">
            <a:avLst/>
          </a:prstGeom>
          <a:solidFill>
            <a:srgbClr val="EEECE1"/>
          </a:solid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a:solidFill>
                  <a:srgbClr val="000000"/>
                </a:solidFill>
                <a:latin typeface="Calibri" pitchFamily="32" charset="0"/>
              </a:rPr>
              <a:t>Allemagne</a:t>
            </a:r>
          </a:p>
        </p:txBody>
      </p:sp>
      <p:sp>
        <p:nvSpPr>
          <p:cNvPr id="4103" name="AutoShape 7"/>
          <p:cNvSpPr>
            <a:spLocks noChangeArrowheads="1"/>
          </p:cNvSpPr>
          <p:nvPr/>
        </p:nvSpPr>
        <p:spPr bwMode="auto">
          <a:xfrm>
            <a:off x="3492500" y="3213100"/>
            <a:ext cx="928688" cy="357188"/>
          </a:xfrm>
          <a:prstGeom prst="rightArrow">
            <a:avLst>
              <a:gd name="adj1" fmla="val 50000"/>
              <a:gd name="adj2" fmla="val 50002"/>
            </a:avLst>
          </a:prstGeom>
          <a:solidFill>
            <a:srgbClr val="4F81BD"/>
          </a:solidFill>
          <a:ln w="25560">
            <a:solidFill>
              <a:srgbClr val="385D8A"/>
            </a:solidFill>
            <a:miter lim="800000"/>
            <a:headEnd/>
            <a:tailEnd/>
          </a:ln>
          <a:effectLst/>
        </p:spPr>
        <p:txBody>
          <a:bodyPr wrap="none" anchor="ctr"/>
          <a:lstStyle/>
          <a:p>
            <a:endParaRPr lang="fr-FR"/>
          </a:p>
        </p:txBody>
      </p:sp>
      <p:sp>
        <p:nvSpPr>
          <p:cNvPr id="4104" name="AutoShape 8"/>
          <p:cNvSpPr>
            <a:spLocks noChangeArrowheads="1"/>
          </p:cNvSpPr>
          <p:nvPr/>
        </p:nvSpPr>
        <p:spPr bwMode="auto">
          <a:xfrm rot="20340000">
            <a:off x="3665538" y="5175250"/>
            <a:ext cx="1000125" cy="357188"/>
          </a:xfrm>
          <a:prstGeom prst="rightArrow">
            <a:avLst>
              <a:gd name="adj1" fmla="val 50000"/>
              <a:gd name="adj2" fmla="val 49998"/>
            </a:avLst>
          </a:prstGeom>
          <a:solidFill>
            <a:srgbClr val="4F81BD"/>
          </a:solidFill>
          <a:ln w="25560">
            <a:solidFill>
              <a:srgbClr val="385D8A"/>
            </a:solidFill>
            <a:miter lim="800000"/>
            <a:headEnd/>
            <a:tailEnd/>
          </a:ln>
          <a:effectLst/>
        </p:spPr>
        <p:txBody>
          <a:bodyPr wrap="none" anchor="ctr"/>
          <a:lstStyle/>
          <a:p>
            <a:endParaRPr lang="fr-FR"/>
          </a:p>
        </p:txBody>
      </p:sp>
      <p:sp>
        <p:nvSpPr>
          <p:cNvPr id="4105" name="AutoShape 9"/>
          <p:cNvSpPr>
            <a:spLocks noChangeArrowheads="1"/>
          </p:cNvSpPr>
          <p:nvPr/>
        </p:nvSpPr>
        <p:spPr bwMode="auto">
          <a:xfrm rot="960000">
            <a:off x="3597275" y="5784850"/>
            <a:ext cx="928688" cy="357188"/>
          </a:xfrm>
          <a:prstGeom prst="rightArrow">
            <a:avLst>
              <a:gd name="adj1" fmla="val 50000"/>
              <a:gd name="adj2" fmla="val 50002"/>
            </a:avLst>
          </a:prstGeom>
          <a:solidFill>
            <a:srgbClr val="4F81BD"/>
          </a:solidFill>
          <a:ln w="25560">
            <a:solidFill>
              <a:srgbClr val="385D8A"/>
            </a:solidFill>
            <a:miter lim="800000"/>
            <a:headEnd/>
            <a:tailEnd/>
          </a:ln>
          <a:effectLst/>
        </p:spPr>
        <p:txBody>
          <a:bodyPr wrap="none" anchor="ctr"/>
          <a:lstStyle/>
          <a:p>
            <a:endParaRPr lang="fr-FR"/>
          </a:p>
        </p:txBody>
      </p:sp>
      <p:sp>
        <p:nvSpPr>
          <p:cNvPr id="4106" name="Text Box 10"/>
          <p:cNvSpPr txBox="1">
            <a:spLocks noChangeArrowheads="1"/>
          </p:cNvSpPr>
          <p:nvPr/>
        </p:nvSpPr>
        <p:spPr bwMode="auto">
          <a:xfrm>
            <a:off x="755650" y="4221163"/>
            <a:ext cx="7672388" cy="368300"/>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FF0000"/>
                </a:solidFill>
                <a:latin typeface="Calibri" pitchFamily="32" charset="0"/>
              </a:rPr>
              <a:t>« Avec les jeux coopératifs, on met  hors-jeu la violence ! »</a:t>
            </a:r>
          </a:p>
        </p:txBody>
      </p:sp>
      <p:sp>
        <p:nvSpPr>
          <p:cNvPr id="4107" name="Text Box 11"/>
          <p:cNvSpPr txBox="1">
            <a:spLocks noChangeArrowheads="1"/>
          </p:cNvSpPr>
          <p:nvPr/>
        </p:nvSpPr>
        <p:spPr bwMode="auto">
          <a:xfrm>
            <a:off x="323850" y="1773238"/>
            <a:ext cx="8351838" cy="917575"/>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Les jeux coopératifs ont été conçus en réponse à la guerre du Viet-Nam, dans des jeux d’extérieurs très physiques. Puis, ils sont devenus jeux de table grâce au Canada puis, plus récemment aux Allemands.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4019550" y="3284538"/>
            <a:ext cx="4519613" cy="3389312"/>
          </a:xfrm>
          <a:prstGeom prst="rect">
            <a:avLst/>
          </a:prstGeom>
          <a:noFill/>
          <a:ln w="9525">
            <a:noFill/>
            <a:round/>
            <a:headEnd/>
            <a:tailEnd/>
          </a:ln>
          <a:effectLst/>
        </p:spPr>
      </p:pic>
      <p:sp>
        <p:nvSpPr>
          <p:cNvPr id="22530" name="Text Box 2"/>
          <p:cNvSpPr txBox="1">
            <a:spLocks noChangeArrowheads="1"/>
          </p:cNvSpPr>
          <p:nvPr/>
        </p:nvSpPr>
        <p:spPr bwMode="auto">
          <a:xfrm>
            <a:off x="611188" y="404813"/>
            <a:ext cx="7632700" cy="3111500"/>
          </a:xfrm>
          <a:prstGeom prst="rect">
            <a:avLst/>
          </a:prstGeom>
          <a:noFill/>
          <a:ln w="9525">
            <a:noFill/>
            <a:round/>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u="sng">
                <a:solidFill>
                  <a:srgbClr val="000000"/>
                </a:solidFill>
              </a:rPr>
              <a:t>Enjeu</a:t>
            </a:r>
            <a:r>
              <a:rPr lang="fr-FR">
                <a:solidFill>
                  <a:srgbClr val="000000"/>
                </a:solidFill>
              </a:rPr>
              <a:t> :  Tous les animaux doivent entrer dans la moufle avant que la fourmi  n’y arrive.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Placer chaque pion « animal » sur son ombre.  Faire tourner la roue chacun son tour et choisir 1 solution ensemble.  Quand on tombe sur 1 case « animaux » on choisit 1 des 3  et on avance d'1 pas.   Quand on tombe sur la case « fourmi » on descend la fourmi d'1 tour de manivelle.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Quand on tombe sur la case « moufle » on choisit 1 animal et on le met</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dans la moufle. Quand on tombe sur la case « flocon de neige » on a le choix : on recule la fourmi d'1 pas ou on avance 1 animal d'1 pas.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Si on tombe entre 2 cases, on rejoue.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i="1">
              <a:solidFill>
                <a:srgbClr val="000000"/>
              </a:solidFill>
            </a:endParaRPr>
          </a:p>
        </p:txBody>
      </p:sp>
      <p:sp>
        <p:nvSpPr>
          <p:cNvPr id="22531" name="Text Box 3"/>
          <p:cNvSpPr txBox="1">
            <a:spLocks noChangeArrowheads="1"/>
          </p:cNvSpPr>
          <p:nvPr/>
        </p:nvSpPr>
        <p:spPr bwMode="auto">
          <a:xfrm>
            <a:off x="539750" y="3716338"/>
            <a:ext cx="3168650" cy="368300"/>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u="sng">
                <a:solidFill>
                  <a:srgbClr val="000000"/>
                </a:solidFill>
              </a:rPr>
              <a:t>La moufle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a:stretch>
            <a:fillRect/>
          </a:stretch>
        </p:blipFill>
        <p:spPr bwMode="auto">
          <a:xfrm>
            <a:off x="3924300" y="3068638"/>
            <a:ext cx="4710113" cy="3533775"/>
          </a:xfrm>
          <a:prstGeom prst="rect">
            <a:avLst/>
          </a:prstGeom>
          <a:noFill/>
          <a:ln w="9525">
            <a:noFill/>
            <a:round/>
            <a:headEnd/>
            <a:tailEnd/>
          </a:ln>
          <a:effectLst/>
        </p:spPr>
      </p:pic>
      <p:sp>
        <p:nvSpPr>
          <p:cNvPr id="23554" name="Text Box 2"/>
          <p:cNvSpPr txBox="1">
            <a:spLocks noChangeArrowheads="1"/>
          </p:cNvSpPr>
          <p:nvPr/>
        </p:nvSpPr>
        <p:spPr bwMode="auto">
          <a:xfrm>
            <a:off x="468313" y="476250"/>
            <a:ext cx="6696075" cy="2836863"/>
          </a:xfrm>
          <a:prstGeom prst="rect">
            <a:avLst/>
          </a:prstGeom>
          <a:noFill/>
          <a:ln w="9525">
            <a:noFill/>
            <a:round/>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u="sng">
                <a:solidFill>
                  <a:srgbClr val="000000"/>
                </a:solidFill>
              </a:rPr>
              <a:t>Enjeu</a:t>
            </a:r>
            <a:r>
              <a:rPr lang="fr-FR">
                <a:solidFill>
                  <a:srgbClr val="000000"/>
                </a:solidFill>
              </a:rPr>
              <a:t> : Les escargots ont mélangé toutes les étiquettes du jardin. Il faut aider les escargots à remettre les étiquettes à l'endroit avant que le jardinier n’ arrive.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Si on tombe sur la couleur jaune, verte, orange ou rouge, il faut remettre une étiquette de la même couleur à l'endroit.</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Si on tombe sur « étiquette » il faut mettre 2 étiquettes à l'endroit.</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Si on tombe sur le dessin «  pelle »  faire avancer le jardiner d'1 case.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i="1">
              <a:solidFill>
                <a:srgbClr val="000000"/>
              </a:solidFill>
            </a:endParaRPr>
          </a:p>
        </p:txBody>
      </p:sp>
      <p:sp>
        <p:nvSpPr>
          <p:cNvPr id="23555" name="Text Box 3"/>
          <p:cNvSpPr txBox="1">
            <a:spLocks noChangeArrowheads="1"/>
          </p:cNvSpPr>
          <p:nvPr/>
        </p:nvSpPr>
        <p:spPr bwMode="auto">
          <a:xfrm>
            <a:off x="539750" y="3789363"/>
            <a:ext cx="3024188" cy="368300"/>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u="sng">
                <a:solidFill>
                  <a:srgbClr val="000000"/>
                </a:solidFill>
              </a:rPr>
              <a:t>Panique au potager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1403350" y="765175"/>
            <a:ext cx="6350000" cy="5045075"/>
          </a:xfrm>
          <a:prstGeom prst="rect">
            <a:avLst/>
          </a:prstGeom>
          <a:noFill/>
          <a:ln w="9525">
            <a:noFill/>
            <a:round/>
            <a:headEnd/>
            <a:tailEnd/>
          </a:ln>
          <a:effectLst/>
        </p:spPr>
      </p:pic>
      <p:sp>
        <p:nvSpPr>
          <p:cNvPr id="24578" name="Text Box 2"/>
          <p:cNvSpPr txBox="1">
            <a:spLocks noChangeArrowheads="1"/>
          </p:cNvSpPr>
          <p:nvPr/>
        </p:nvSpPr>
        <p:spPr bwMode="auto">
          <a:xfrm>
            <a:off x="1116013" y="765175"/>
            <a:ext cx="7127875" cy="2836863"/>
          </a:xfrm>
          <a:prstGeom prst="rect">
            <a:avLst/>
          </a:prstGeom>
          <a:solidFill>
            <a:srgbClr val="FFFFFF"/>
          </a:solidFill>
          <a:ln w="9525">
            <a:noFill/>
            <a:round/>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u="sng">
                <a:solidFill>
                  <a:srgbClr val="000000"/>
                </a:solidFill>
              </a:rPr>
              <a:t>Enjeu</a:t>
            </a:r>
            <a:r>
              <a:rPr lang="fr-FR" i="1">
                <a:solidFill>
                  <a:srgbClr val="000000"/>
                </a:solidFill>
              </a:rPr>
              <a:t> </a:t>
            </a:r>
            <a:r>
              <a:rPr lang="fr-FR">
                <a:solidFill>
                  <a:srgbClr val="000000"/>
                </a:solidFill>
              </a:rPr>
              <a:t>:Il faut aider le bateau de Mr Zouglouglou à atteindre la mer avant que la puce  ne le fasse couler.</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Si le dé tombe sur la face «puce » ou la face  «bateau », lancez le dé constellations : la puce ou le bateau avance comme l'indique le dé.</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Si le dé tombe sur la face « ? » vous avez le choix d'avancer le bateau ou de reculer la puce d' « 1 case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La bateau atteint le phare, Mr Zouglouglou continue son voyage.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La puce arrive au phare, elle attendra le bateau pour le couler.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i="1">
              <a:solidFill>
                <a:srgbClr val="000000"/>
              </a:solidFill>
            </a:endParaRPr>
          </a:p>
        </p:txBody>
      </p:sp>
      <p:sp>
        <p:nvSpPr>
          <p:cNvPr id="24579" name="Text Box 3"/>
          <p:cNvSpPr txBox="1">
            <a:spLocks noChangeArrowheads="1"/>
          </p:cNvSpPr>
          <p:nvPr/>
        </p:nvSpPr>
        <p:spPr bwMode="auto">
          <a:xfrm>
            <a:off x="1258888" y="404813"/>
            <a:ext cx="6265862" cy="368300"/>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u="sng">
                <a:solidFill>
                  <a:srgbClr val="000000"/>
                </a:solidFill>
              </a:rPr>
              <a:t>Le Bateau de Mr ZOUGLOUGLOU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cstate="print"/>
          <a:srcRect/>
          <a:stretch>
            <a:fillRect/>
          </a:stretch>
        </p:blipFill>
        <p:spPr bwMode="auto">
          <a:xfrm>
            <a:off x="4427538" y="549275"/>
            <a:ext cx="4448175" cy="5921375"/>
          </a:xfrm>
          <a:prstGeom prst="rect">
            <a:avLst/>
          </a:prstGeom>
          <a:noFill/>
          <a:ln w="9525">
            <a:noFill/>
            <a:round/>
            <a:headEnd/>
            <a:tailEnd/>
          </a:ln>
          <a:effectLst/>
        </p:spPr>
      </p:pic>
      <p:sp>
        <p:nvSpPr>
          <p:cNvPr id="25602" name="Text Box 2"/>
          <p:cNvSpPr txBox="1">
            <a:spLocks noChangeArrowheads="1"/>
          </p:cNvSpPr>
          <p:nvPr/>
        </p:nvSpPr>
        <p:spPr bwMode="auto">
          <a:xfrm>
            <a:off x="611188" y="1341438"/>
            <a:ext cx="3384550" cy="5032375"/>
          </a:xfrm>
          <a:prstGeom prst="rect">
            <a:avLst/>
          </a:prstGeom>
          <a:noFill/>
          <a:ln w="9525">
            <a:noFill/>
            <a:round/>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u="sng">
                <a:solidFill>
                  <a:srgbClr val="000000"/>
                </a:solidFill>
              </a:rPr>
              <a:t>Enjeu</a:t>
            </a:r>
            <a:r>
              <a:rPr lang="fr-FR" i="1">
                <a:solidFill>
                  <a:srgbClr val="000000"/>
                </a:solidFill>
              </a:rPr>
              <a:t> : </a:t>
            </a:r>
            <a:r>
              <a:rPr lang="fr-FR">
                <a:solidFill>
                  <a:srgbClr val="000000"/>
                </a:solidFill>
              </a:rPr>
              <a:t>Il faut aider le Petit Chaperon Rouge à traverser la forêt avant que le loup n’apparaisse.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On place le sablier au cœur de la forêt( le loup apparaît dans le sablier au fur et à mesure que le sable coule). Le joueur 1, souffle sur le  Petit Chaperon Rouge (boule de cotillon) pour le faire sortir de la maison et l'emmener au bout du chemin où le joueur 2 prend le relais en soufflant jusqu'au virage suivant et ainsi de suite jusqu'à faire entre le Petit Chaperon Rouge dans la petite maison.</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i="1">
              <a:solidFill>
                <a:srgbClr val="000000"/>
              </a:solidFill>
            </a:endParaRPr>
          </a:p>
        </p:txBody>
      </p:sp>
      <p:sp>
        <p:nvSpPr>
          <p:cNvPr id="25603" name="Text Box 3"/>
          <p:cNvSpPr txBox="1">
            <a:spLocks noChangeArrowheads="1"/>
          </p:cNvSpPr>
          <p:nvPr/>
        </p:nvSpPr>
        <p:spPr bwMode="auto">
          <a:xfrm>
            <a:off x="323850" y="404813"/>
            <a:ext cx="3384550" cy="368300"/>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u="sng">
                <a:solidFill>
                  <a:srgbClr val="000000"/>
                </a:solidFill>
              </a:rPr>
              <a:t>Le petit chaperon rouge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3419475" y="2511425"/>
            <a:ext cx="5359400" cy="4019550"/>
          </a:xfrm>
          <a:prstGeom prst="rect">
            <a:avLst/>
          </a:prstGeom>
          <a:noFill/>
          <a:ln w="9525">
            <a:noFill/>
            <a:round/>
            <a:headEnd/>
            <a:tailEnd/>
          </a:ln>
          <a:effectLst/>
        </p:spPr>
      </p:pic>
      <p:sp>
        <p:nvSpPr>
          <p:cNvPr id="26626" name="Text Box 2"/>
          <p:cNvSpPr txBox="1">
            <a:spLocks noChangeArrowheads="1"/>
          </p:cNvSpPr>
          <p:nvPr/>
        </p:nvSpPr>
        <p:spPr bwMode="auto">
          <a:xfrm>
            <a:off x="395288" y="692150"/>
            <a:ext cx="6553200" cy="1739900"/>
          </a:xfrm>
          <a:prstGeom prst="rect">
            <a:avLst/>
          </a:prstGeom>
          <a:noFill/>
          <a:ln w="9525">
            <a:noFill/>
            <a:round/>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u="sng">
                <a:solidFill>
                  <a:srgbClr val="000000"/>
                </a:solidFill>
              </a:rPr>
              <a:t>Enjeu</a:t>
            </a:r>
            <a:r>
              <a:rPr lang="fr-FR" i="1">
                <a:solidFill>
                  <a:srgbClr val="000000"/>
                </a:solidFill>
              </a:rPr>
              <a:t> : </a:t>
            </a:r>
            <a:r>
              <a:rPr lang="fr-FR">
                <a:solidFill>
                  <a:srgbClr val="000000"/>
                </a:solidFill>
              </a:rPr>
              <a:t>Il faut aider les 4 oiseaux à atteindre l'épouvantail avant le géant.</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Face 2/3/4 : on avance l'oiseau d'autant de cases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Face « nain » on remet l'oiseau au départ.</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Face </a:t>
            </a:r>
            <a:r>
              <a:rPr lang="fr-FR" i="1" u="sng">
                <a:solidFill>
                  <a:srgbClr val="000000"/>
                </a:solidFill>
              </a:rPr>
              <a:t>géant</a:t>
            </a:r>
            <a:r>
              <a:rPr lang="fr-FR" i="1">
                <a:solidFill>
                  <a:srgbClr val="000000"/>
                </a:solidFill>
              </a:rPr>
              <a:t> : le géant avance d'1 case.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i="1">
              <a:solidFill>
                <a:srgbClr val="000000"/>
              </a:solidFill>
            </a:endParaRPr>
          </a:p>
        </p:txBody>
      </p:sp>
      <p:sp>
        <p:nvSpPr>
          <p:cNvPr id="26627" name="Text Box 3"/>
          <p:cNvSpPr txBox="1">
            <a:spLocks noChangeArrowheads="1"/>
          </p:cNvSpPr>
          <p:nvPr/>
        </p:nvSpPr>
        <p:spPr bwMode="auto">
          <a:xfrm>
            <a:off x="611188" y="3357563"/>
            <a:ext cx="2736850" cy="36830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u="sng">
                <a:solidFill>
                  <a:srgbClr val="000000"/>
                </a:solidFill>
              </a:rPr>
              <a:t>Paillasse l’épouvantail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srcRect/>
          <a:stretch>
            <a:fillRect/>
          </a:stretch>
        </p:blipFill>
        <p:spPr bwMode="auto">
          <a:xfrm>
            <a:off x="4887913" y="2852738"/>
            <a:ext cx="4256087" cy="3200400"/>
          </a:xfrm>
          <a:prstGeom prst="rect">
            <a:avLst/>
          </a:prstGeom>
          <a:noFill/>
          <a:ln w="9525">
            <a:noFill/>
            <a:round/>
            <a:headEnd/>
            <a:tailEnd/>
          </a:ln>
          <a:effectLst/>
        </p:spPr>
      </p:pic>
      <p:pic>
        <p:nvPicPr>
          <p:cNvPr id="27650" name="Picture 2"/>
          <p:cNvPicPr>
            <a:picLocks noChangeAspect="1" noChangeArrowheads="1"/>
          </p:cNvPicPr>
          <p:nvPr/>
        </p:nvPicPr>
        <p:blipFill>
          <a:blip r:embed="rId4" cstate="print"/>
          <a:srcRect/>
          <a:stretch>
            <a:fillRect/>
          </a:stretch>
        </p:blipFill>
        <p:spPr bwMode="auto">
          <a:xfrm>
            <a:off x="539750" y="3141663"/>
            <a:ext cx="4633913" cy="3478212"/>
          </a:xfrm>
          <a:prstGeom prst="rect">
            <a:avLst/>
          </a:prstGeom>
          <a:noFill/>
          <a:ln w="9525">
            <a:noFill/>
            <a:round/>
            <a:headEnd/>
            <a:tailEnd/>
          </a:ln>
          <a:effectLst/>
        </p:spPr>
      </p:pic>
      <p:sp>
        <p:nvSpPr>
          <p:cNvPr id="27651" name="Text Box 3"/>
          <p:cNvSpPr txBox="1">
            <a:spLocks noChangeArrowheads="1"/>
          </p:cNvSpPr>
          <p:nvPr/>
        </p:nvSpPr>
        <p:spPr bwMode="auto">
          <a:xfrm>
            <a:off x="468313" y="692150"/>
            <a:ext cx="7343775" cy="2289175"/>
          </a:xfrm>
          <a:prstGeom prst="rect">
            <a:avLst/>
          </a:prstGeom>
          <a:noFill/>
          <a:ln w="9525">
            <a:noFill/>
            <a:round/>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u="sng">
                <a:solidFill>
                  <a:srgbClr val="000000"/>
                </a:solidFill>
              </a:rPr>
              <a:t>Enjeu</a:t>
            </a:r>
            <a:r>
              <a:rPr lang="fr-FR" i="1">
                <a:solidFill>
                  <a:srgbClr val="000000"/>
                </a:solidFill>
              </a:rPr>
              <a:t> : </a:t>
            </a:r>
            <a:r>
              <a:rPr lang="fr-FR">
                <a:solidFill>
                  <a:srgbClr val="000000"/>
                </a:solidFill>
              </a:rPr>
              <a:t>il faut construire la maison avant que le puzzle du loup ne soit complet.</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Les joueurs lancent le dé chacun leur tour, si le dé tombe sur 1 brique, on met 1 brique, si le dé tombe sur le loup, on met une pièce loup du puzzle.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a:solidFill>
                  <a:srgbClr val="000000"/>
                </a:solidFill>
              </a:rPr>
              <a:t>Quand la maison est finie, on met le toit.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000000"/>
              </a:solidFill>
            </a:endParaRPr>
          </a:p>
        </p:txBody>
      </p:sp>
      <p:sp>
        <p:nvSpPr>
          <p:cNvPr id="27652" name="Text Box 4"/>
          <p:cNvSpPr txBox="1">
            <a:spLocks noChangeArrowheads="1"/>
          </p:cNvSpPr>
          <p:nvPr/>
        </p:nvSpPr>
        <p:spPr bwMode="auto">
          <a:xfrm>
            <a:off x="755650" y="260350"/>
            <a:ext cx="6624638" cy="368300"/>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u="sng">
                <a:solidFill>
                  <a:srgbClr val="000000"/>
                </a:solidFill>
              </a:rPr>
              <a:t>Les 3 petits cochons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000125" y="1071563"/>
            <a:ext cx="7143750" cy="4481512"/>
          </a:xfrm>
          <a:prstGeom prst="rect">
            <a:avLst/>
          </a:prstGeom>
          <a:noFill/>
          <a:ln w="9525">
            <a:noFill/>
            <a:round/>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a:solidFill>
                  <a:srgbClr val="000000"/>
                </a:solidFill>
                <a:latin typeface="Calibri" pitchFamily="32" charset="0"/>
              </a:rPr>
              <a:t>« Les jeux coopératifs sont de remarquables outils d’animation, d’observation, de connaissance de soi et des autres. Ils participent pleinement à l’éducation et donnent à la solidarité une dimension essentielle de la vie en société.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3200">
              <a:solidFill>
                <a:srgbClr val="000000"/>
              </a:solidFill>
              <a:latin typeface="Calibri" pitchFamily="32"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a:solidFill>
                  <a:srgbClr val="000000"/>
                </a:solidFill>
                <a:latin typeface="Calibri" pitchFamily="32" charset="0"/>
              </a:rPr>
              <a:t>Albert JACQUART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68313" y="476250"/>
            <a:ext cx="8207375" cy="581025"/>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a:solidFill>
                  <a:srgbClr val="000000"/>
                </a:solidFill>
                <a:latin typeface="Comic Sans MS" pitchFamily="64" charset="0"/>
              </a:rPr>
              <a:t>Qu’est-ce qu’un jeu coopératif ?</a:t>
            </a:r>
          </a:p>
        </p:txBody>
      </p:sp>
      <p:sp>
        <p:nvSpPr>
          <p:cNvPr id="6146" name="Text Box 2"/>
          <p:cNvSpPr txBox="1">
            <a:spLocks noChangeArrowheads="1"/>
          </p:cNvSpPr>
          <p:nvPr/>
        </p:nvSpPr>
        <p:spPr bwMode="auto">
          <a:xfrm>
            <a:off x="539750" y="1484313"/>
            <a:ext cx="8135938" cy="4757737"/>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 Les jeux coopératifs proposent la poursuite d’un objectif commun à tout le groupe de joueurs. Cet objectif ne sera réalisé que par l’entraide et la solidarité de tous les joueurs. Tous doivent s’entraider, se concerter pour réussir. On ne gagne pas sur un adversaire, mais on gagne (ou on perd…) ensemble…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 Chaque jeu est introduit par une histoire à raconter aux enfants pour stimuler leur imagination : ils peuvent ainsi s’identifier aux personnages et se sentir plus impliqués dans le défi à relever.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 Les jeux coopératifs fonctionnent sur la communication et la concertation. Chacun à leur tour, les joueurs vont avancer un bateau, déplacer un pion, choisir un chemin. Les autres joueurs peuvent faire valoir d’autres propositions… Il faudra donc expliquer son jeu… ou se rendre à d’autres arguments et modifier son choix. Chaque mouvement du jeu concerne tout le monde et s’inscrit dans une démarche collective…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rPr>
              <a:t>COOPERER, C’EST CONSTRUIRE ENSEMBLE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500063" y="500063"/>
            <a:ext cx="8001000" cy="703262"/>
          </a:xfrm>
          <a:prstGeom prst="rect">
            <a:avLst/>
          </a:prstGeom>
          <a:blipFill dpi="0" rotWithShape="0">
            <a:blip r:embed="rId3" cstate="print"/>
            <a:srcRect/>
            <a:tile tx="0" ty="0" sx="100000" sy="100000" flip="none" algn="tl"/>
          </a:blip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000">
                <a:solidFill>
                  <a:srgbClr val="000000"/>
                </a:solidFill>
                <a:latin typeface="Calibri" pitchFamily="32" charset="0"/>
              </a:rPr>
              <a:t>Qu’est-ce qu’un jeu coopératif ?</a:t>
            </a:r>
          </a:p>
        </p:txBody>
      </p:sp>
      <p:sp>
        <p:nvSpPr>
          <p:cNvPr id="7170" name="Text Box 2"/>
          <p:cNvSpPr txBox="1">
            <a:spLocks noChangeArrowheads="1"/>
          </p:cNvSpPr>
          <p:nvPr/>
        </p:nvSpPr>
        <p:spPr bwMode="auto">
          <a:xfrm>
            <a:off x="1143000" y="1357313"/>
            <a:ext cx="6500813" cy="642937"/>
          </a:xfrm>
          <a:prstGeom prst="rect">
            <a:avLst/>
          </a:prstGeom>
          <a:no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pitchFamily="32" charset="0"/>
              </a:rPr>
              <a:t>Un objectif commun à tout le groupe de joueurs : les joueurs se mesurent  par rapport à un défi extérieur</a:t>
            </a:r>
          </a:p>
        </p:txBody>
      </p:sp>
      <p:sp>
        <p:nvSpPr>
          <p:cNvPr id="7171" name="Text Box 3"/>
          <p:cNvSpPr txBox="1">
            <a:spLocks noChangeArrowheads="1"/>
          </p:cNvSpPr>
          <p:nvPr/>
        </p:nvSpPr>
        <p:spPr bwMode="auto">
          <a:xfrm>
            <a:off x="1714500" y="2857500"/>
            <a:ext cx="4857750" cy="642938"/>
          </a:xfrm>
          <a:prstGeom prst="rect">
            <a:avLst/>
          </a:prstGeom>
          <a:noFill/>
          <a:ln w="12600">
            <a:solidFill>
              <a:srgbClr val="000000"/>
            </a:solidFill>
            <a:miter lim="800000"/>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pitchFamily="32" charset="0"/>
              </a:rPr>
              <a:t>Entraide, concertation et solidarité de tous les joueurs : coopérer, c’est construire ensemble.</a:t>
            </a:r>
          </a:p>
        </p:txBody>
      </p:sp>
      <p:sp>
        <p:nvSpPr>
          <p:cNvPr id="7172" name="AutoShape 4"/>
          <p:cNvSpPr>
            <a:spLocks noChangeArrowheads="1"/>
          </p:cNvSpPr>
          <p:nvPr/>
        </p:nvSpPr>
        <p:spPr bwMode="auto">
          <a:xfrm>
            <a:off x="4000500" y="2214563"/>
            <a:ext cx="357188" cy="642937"/>
          </a:xfrm>
          <a:prstGeom prst="downArrow">
            <a:avLst>
              <a:gd name="adj1" fmla="val 50000"/>
              <a:gd name="adj2" fmla="val 50000"/>
            </a:avLst>
          </a:prstGeom>
          <a:solidFill>
            <a:srgbClr val="4F81BD"/>
          </a:solidFill>
          <a:ln w="25560">
            <a:solidFill>
              <a:srgbClr val="385D8A"/>
            </a:solidFill>
            <a:miter lim="800000"/>
            <a:headEnd/>
            <a:tailEnd/>
          </a:ln>
          <a:effectLst/>
        </p:spPr>
        <p:txBody>
          <a:bodyPr wrap="none" anchor="ctr"/>
          <a:lstStyle/>
          <a:p>
            <a:endParaRPr lang="fr-FR"/>
          </a:p>
        </p:txBody>
      </p:sp>
      <p:sp>
        <p:nvSpPr>
          <p:cNvPr id="7173" name="Text Box 5"/>
          <p:cNvSpPr txBox="1">
            <a:spLocks noChangeArrowheads="1"/>
          </p:cNvSpPr>
          <p:nvPr/>
        </p:nvSpPr>
        <p:spPr bwMode="auto">
          <a:xfrm>
            <a:off x="1357313" y="4214813"/>
            <a:ext cx="6286500" cy="642937"/>
          </a:xfrm>
          <a:prstGeom prst="rect">
            <a:avLst/>
          </a:prstGeom>
          <a:noFill/>
          <a:ln w="12600">
            <a:solidFill>
              <a:srgbClr val="000000"/>
            </a:solidFill>
            <a:miter lim="800000"/>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pitchFamily="32" charset="0"/>
              </a:rPr>
              <a:t>On ne gagne pas sur un adversaire, mais on gagne (ou on perd …) ensemble.</a:t>
            </a:r>
          </a:p>
        </p:txBody>
      </p:sp>
      <p:sp>
        <p:nvSpPr>
          <p:cNvPr id="7174" name="AutoShape 6"/>
          <p:cNvSpPr>
            <a:spLocks noChangeArrowheads="1"/>
          </p:cNvSpPr>
          <p:nvPr/>
        </p:nvSpPr>
        <p:spPr bwMode="auto">
          <a:xfrm>
            <a:off x="4071938" y="3714750"/>
            <a:ext cx="285750" cy="500063"/>
          </a:xfrm>
          <a:prstGeom prst="downArrow">
            <a:avLst>
              <a:gd name="adj1" fmla="val 50000"/>
              <a:gd name="adj2" fmla="val 49997"/>
            </a:avLst>
          </a:prstGeom>
          <a:solidFill>
            <a:srgbClr val="4F81BD"/>
          </a:solidFill>
          <a:ln w="25560">
            <a:solidFill>
              <a:srgbClr val="385D8A"/>
            </a:solidFill>
            <a:miter lim="800000"/>
            <a:headEnd/>
            <a:tailEnd/>
          </a:ln>
          <a:effec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84213" y="260350"/>
            <a:ext cx="7572375" cy="1190625"/>
          </a:xfrm>
          <a:prstGeom prst="rect">
            <a:avLst/>
          </a:prstGeom>
          <a:blipFill dpi="0" rotWithShape="0">
            <a:blip r:embed="rId3" cstate="print"/>
            <a:srcRect/>
            <a:tile tx="0" ty="0" sx="100000" sy="100000" flip="none" algn="tl"/>
          </a:blip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b="1">
                <a:solidFill>
                  <a:srgbClr val="000000"/>
                </a:solidFill>
                <a:latin typeface="Calibri" pitchFamily="32" charset="0"/>
              </a:rPr>
              <a:t>Les compétences mises en jeu :</a:t>
            </a:r>
          </a:p>
        </p:txBody>
      </p:sp>
      <p:sp>
        <p:nvSpPr>
          <p:cNvPr id="8194" name="Text Box 2"/>
          <p:cNvSpPr txBox="1">
            <a:spLocks noChangeArrowheads="1"/>
          </p:cNvSpPr>
          <p:nvPr/>
        </p:nvSpPr>
        <p:spPr bwMode="auto">
          <a:xfrm>
            <a:off x="684213" y="1052513"/>
            <a:ext cx="1439862" cy="306387"/>
          </a:xfrm>
          <a:prstGeom prst="rect">
            <a:avLst/>
          </a:prstGeom>
          <a:solidFill>
            <a:srgbClr val="CCC1DA"/>
          </a:solid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a:solidFill>
                  <a:srgbClr val="000000"/>
                </a:solidFill>
                <a:latin typeface="Comic Sans MS" pitchFamily="64" charset="0"/>
              </a:rPr>
              <a:t>Devenir élève</a:t>
            </a:r>
          </a:p>
        </p:txBody>
      </p:sp>
      <p:sp>
        <p:nvSpPr>
          <p:cNvPr id="8195" name="Text Box 3"/>
          <p:cNvSpPr txBox="1">
            <a:spLocks noChangeArrowheads="1"/>
          </p:cNvSpPr>
          <p:nvPr/>
        </p:nvSpPr>
        <p:spPr bwMode="auto">
          <a:xfrm>
            <a:off x="684213" y="2492375"/>
            <a:ext cx="2357437" cy="306388"/>
          </a:xfrm>
          <a:prstGeom prst="rect">
            <a:avLst/>
          </a:prstGeom>
          <a:solidFill>
            <a:srgbClr val="CCC1DA"/>
          </a:solid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a:solidFill>
                  <a:srgbClr val="000000"/>
                </a:solidFill>
                <a:latin typeface="Comic Sans MS" pitchFamily="64" charset="0"/>
              </a:rPr>
              <a:t>S’approprier le langage</a:t>
            </a:r>
          </a:p>
        </p:txBody>
      </p:sp>
      <p:sp>
        <p:nvSpPr>
          <p:cNvPr id="8196" name="Text Box 4"/>
          <p:cNvSpPr txBox="1">
            <a:spLocks noChangeArrowheads="1"/>
          </p:cNvSpPr>
          <p:nvPr/>
        </p:nvSpPr>
        <p:spPr bwMode="auto">
          <a:xfrm>
            <a:off x="684213" y="4221163"/>
            <a:ext cx="1655762" cy="306387"/>
          </a:xfrm>
          <a:prstGeom prst="rect">
            <a:avLst/>
          </a:prstGeom>
          <a:solidFill>
            <a:srgbClr val="CCC1DA"/>
          </a:solid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a:solidFill>
                  <a:srgbClr val="000000"/>
                </a:solidFill>
                <a:latin typeface="Comic Sans MS" pitchFamily="64" charset="0"/>
              </a:rPr>
              <a:t>Découvrir l’écrit</a:t>
            </a:r>
          </a:p>
        </p:txBody>
      </p:sp>
      <p:sp>
        <p:nvSpPr>
          <p:cNvPr id="8197" name="Text Box 5"/>
          <p:cNvSpPr txBox="1">
            <a:spLocks noChangeArrowheads="1"/>
          </p:cNvSpPr>
          <p:nvPr/>
        </p:nvSpPr>
        <p:spPr bwMode="auto">
          <a:xfrm>
            <a:off x="4716463" y="4076700"/>
            <a:ext cx="3382962" cy="306388"/>
          </a:xfrm>
          <a:prstGeom prst="rect">
            <a:avLst/>
          </a:prstGeom>
          <a:solidFill>
            <a:srgbClr val="CCC1DA"/>
          </a:solid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a:solidFill>
                  <a:srgbClr val="000000"/>
                </a:solidFill>
                <a:latin typeface="Comic Sans MS" pitchFamily="64" charset="0"/>
              </a:rPr>
              <a:t>Agir et s’exprimer avec son corps</a:t>
            </a:r>
          </a:p>
        </p:txBody>
      </p:sp>
      <p:sp>
        <p:nvSpPr>
          <p:cNvPr id="8198" name="Text Box 6"/>
          <p:cNvSpPr txBox="1">
            <a:spLocks noChangeArrowheads="1"/>
          </p:cNvSpPr>
          <p:nvPr/>
        </p:nvSpPr>
        <p:spPr bwMode="auto">
          <a:xfrm>
            <a:off x="4643438" y="1052513"/>
            <a:ext cx="1873250" cy="306387"/>
          </a:xfrm>
          <a:prstGeom prst="rect">
            <a:avLst/>
          </a:prstGeom>
          <a:solidFill>
            <a:srgbClr val="CCC1DA"/>
          </a:solid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a:solidFill>
                  <a:srgbClr val="000000"/>
                </a:solidFill>
                <a:latin typeface="Comic Sans MS" pitchFamily="64" charset="0"/>
              </a:rPr>
              <a:t>Découvrir le monde</a:t>
            </a:r>
          </a:p>
        </p:txBody>
      </p:sp>
      <p:sp>
        <p:nvSpPr>
          <p:cNvPr id="8199" name="Text Box 7"/>
          <p:cNvSpPr txBox="1">
            <a:spLocks noChangeArrowheads="1"/>
          </p:cNvSpPr>
          <p:nvPr/>
        </p:nvSpPr>
        <p:spPr bwMode="auto">
          <a:xfrm>
            <a:off x="4572000" y="2492375"/>
            <a:ext cx="4143375" cy="6413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Approche des nombres et des quantités : dénombrer, comparer, reconnaître des quantités (constellations du dé …)</a:t>
            </a:r>
          </a:p>
        </p:txBody>
      </p:sp>
      <p:sp>
        <p:nvSpPr>
          <p:cNvPr id="8200" name="Text Box 8"/>
          <p:cNvSpPr txBox="1">
            <a:spLocks noChangeArrowheads="1"/>
          </p:cNvSpPr>
          <p:nvPr/>
        </p:nvSpPr>
        <p:spPr bwMode="auto">
          <a:xfrm>
            <a:off x="4643438" y="3068638"/>
            <a:ext cx="4143375" cy="458787"/>
          </a:xfrm>
          <a:prstGeom prst="rect">
            <a:avLst/>
          </a:prstGeom>
          <a:noFill/>
          <a:ln w="9525">
            <a:noFill/>
            <a:round/>
            <a:headEnd/>
            <a:tailEnd/>
          </a:ln>
          <a:effectLst/>
        </p:spPr>
        <p:txBody>
          <a:bodyPr lIns="90000" tIns="46800" rIns="90000" bIns="46800">
            <a:spAutoFit/>
          </a:bodyPr>
          <a:lstStyle/>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Résoudre des problèmes, formuler des interrogations,  anticiper des situations, élaborer des stratégies…</a:t>
            </a:r>
          </a:p>
        </p:txBody>
      </p:sp>
      <p:sp>
        <p:nvSpPr>
          <p:cNvPr id="8201" name="Text Box 9"/>
          <p:cNvSpPr txBox="1">
            <a:spLocks noChangeArrowheads="1"/>
          </p:cNvSpPr>
          <p:nvPr/>
        </p:nvSpPr>
        <p:spPr bwMode="auto">
          <a:xfrm>
            <a:off x="4572000" y="1484313"/>
            <a:ext cx="4143375" cy="1006475"/>
          </a:xfrm>
          <a:prstGeom prst="rect">
            <a:avLst/>
          </a:prstGeom>
          <a:noFill/>
          <a:ln w="9525">
            <a:noFill/>
            <a:round/>
            <a:headEnd/>
            <a:tailEnd/>
          </a:ln>
          <a:effectLst/>
        </p:spPr>
        <p:txBody>
          <a:bodyPr lIns="90000" tIns="46800" rIns="90000" bIns="46800">
            <a:spAutoFit/>
          </a:bodyPr>
          <a:lstStyle/>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Apprendre à utiliser les repères spatiaux et temporels pour structurer ses observations et son expérience, pour relier l’effet à la cause.</a:t>
            </a: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Repérer des déplacements dans l’espace, décrire des positions ou des déplacements</a:t>
            </a:r>
          </a:p>
        </p:txBody>
      </p:sp>
      <p:sp>
        <p:nvSpPr>
          <p:cNvPr id="8202" name="Text Box 10"/>
          <p:cNvSpPr txBox="1">
            <a:spLocks noChangeArrowheads="1"/>
          </p:cNvSpPr>
          <p:nvPr/>
        </p:nvSpPr>
        <p:spPr bwMode="auto">
          <a:xfrm>
            <a:off x="4643438" y="3500438"/>
            <a:ext cx="4357687" cy="550862"/>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pitchFamily="32" charset="0"/>
              </a:rPr>
              <a:t> </a:t>
            </a:r>
            <a:r>
              <a:rPr lang="fr-FR" sz="1200">
                <a:solidFill>
                  <a:srgbClr val="000000"/>
                </a:solidFill>
                <a:latin typeface="Comic Sans MS" pitchFamily="64" charset="0"/>
              </a:rPr>
              <a:t>- Dessiner, produire, utiliser diverses désignations symboliques</a:t>
            </a:r>
          </a:p>
        </p:txBody>
      </p:sp>
      <p:sp>
        <p:nvSpPr>
          <p:cNvPr id="8203" name="Text Box 11"/>
          <p:cNvSpPr txBox="1">
            <a:spLocks noChangeArrowheads="1"/>
          </p:cNvSpPr>
          <p:nvPr/>
        </p:nvSpPr>
        <p:spPr bwMode="auto">
          <a:xfrm>
            <a:off x="684213" y="1484313"/>
            <a:ext cx="3600450" cy="1006475"/>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-être confronté à et respecter des règles</a:t>
            </a: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s’aider et coopérer en vue d’un même objectif</a:t>
            </a: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construire des relations avec les autres</a:t>
            </a: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conscientiser les apprentissages nécessaires au jeu</a:t>
            </a:r>
          </a:p>
        </p:txBody>
      </p:sp>
      <p:sp>
        <p:nvSpPr>
          <p:cNvPr id="8204" name="Text Box 12"/>
          <p:cNvSpPr txBox="1">
            <a:spLocks noChangeArrowheads="1"/>
          </p:cNvSpPr>
          <p:nvPr/>
        </p:nvSpPr>
        <p:spPr bwMode="auto">
          <a:xfrm>
            <a:off x="684213" y="2924175"/>
            <a:ext cx="3311525" cy="1189038"/>
          </a:xfrm>
          <a:prstGeom prst="rect">
            <a:avLst/>
          </a:prstGeom>
          <a:noFill/>
          <a:ln w="9525">
            <a:noFill/>
            <a:round/>
            <a:headEnd/>
            <a:tailEnd/>
          </a:ln>
          <a:effectLst/>
        </p:spPr>
        <p:txBody>
          <a:bodyPr lIns="90000" tIns="46800" rIns="90000" bIns="46800">
            <a:spAutoFit/>
          </a:bodyPr>
          <a:lstStyle/>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Comprendre un énoncé en situation</a:t>
            </a: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Communiquer une règle du jeu à quelqu’un </a:t>
            </a: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Verbaliser ses actions</a:t>
            </a: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S’expliquer pour argumenter</a:t>
            </a: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Identifier les éléments du jeu et leur rôle</a:t>
            </a:r>
          </a:p>
          <a:p>
            <a:pPr>
              <a:buFont typeface="Comic Sans MS" pitchFamily="6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Restituer la situation et l’objectif du jeu</a:t>
            </a:r>
          </a:p>
        </p:txBody>
      </p:sp>
      <p:sp>
        <p:nvSpPr>
          <p:cNvPr id="8205" name="Text Box 13"/>
          <p:cNvSpPr txBox="1">
            <a:spLocks noChangeArrowheads="1"/>
          </p:cNvSpPr>
          <p:nvPr/>
        </p:nvSpPr>
        <p:spPr bwMode="auto">
          <a:xfrm>
            <a:off x="4716463" y="4508500"/>
            <a:ext cx="4032250" cy="45878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Vivre corporellement certaines situations de jeux (déplacements, jeux de coopération …)</a:t>
            </a:r>
          </a:p>
        </p:txBody>
      </p:sp>
      <p:sp>
        <p:nvSpPr>
          <p:cNvPr id="8206" name="Text Box 14"/>
          <p:cNvSpPr txBox="1">
            <a:spLocks noChangeArrowheads="1"/>
          </p:cNvSpPr>
          <p:nvPr/>
        </p:nvSpPr>
        <p:spPr bwMode="auto">
          <a:xfrm>
            <a:off x="684213" y="4652963"/>
            <a:ext cx="3311525" cy="6413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Identifier des écrits (règles du jeu, codage du plateau…)</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Dicter à l’adulte la règle du jeu</a:t>
            </a:r>
          </a:p>
        </p:txBody>
      </p:sp>
      <p:sp>
        <p:nvSpPr>
          <p:cNvPr id="8207" name="Text Box 15"/>
          <p:cNvSpPr txBox="1">
            <a:spLocks noChangeArrowheads="1"/>
          </p:cNvSpPr>
          <p:nvPr/>
        </p:nvSpPr>
        <p:spPr bwMode="auto">
          <a:xfrm>
            <a:off x="4716463" y="5157788"/>
            <a:ext cx="3168650" cy="306387"/>
          </a:xfrm>
          <a:prstGeom prst="rect">
            <a:avLst/>
          </a:prstGeom>
          <a:solidFill>
            <a:srgbClr val="CCC1DA"/>
          </a:solidFill>
          <a:ln w="936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a:solidFill>
                  <a:srgbClr val="000000"/>
                </a:solidFill>
                <a:latin typeface="Comic Sans MS" pitchFamily="64" charset="0"/>
              </a:rPr>
              <a:t>Percevoir, sentir, imaginer, créer</a:t>
            </a:r>
          </a:p>
        </p:txBody>
      </p:sp>
      <p:sp>
        <p:nvSpPr>
          <p:cNvPr id="8208" name="Text Box 16"/>
          <p:cNvSpPr txBox="1">
            <a:spLocks noChangeArrowheads="1"/>
          </p:cNvSpPr>
          <p:nvPr/>
        </p:nvSpPr>
        <p:spPr bwMode="auto">
          <a:xfrm>
            <a:off x="4716463" y="5661025"/>
            <a:ext cx="3671887" cy="45878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omic Sans MS" pitchFamily="64" charset="0"/>
              </a:rPr>
              <a:t>- Réaliser plastiquement un décor ou des éléments de jeu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ChangeArrowheads="1"/>
          </p:cNvSpPr>
          <p:nvPr/>
        </p:nvSpPr>
        <p:spPr bwMode="auto">
          <a:xfrm>
            <a:off x="684213" y="260350"/>
            <a:ext cx="7991475" cy="947738"/>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a:solidFill>
                  <a:srgbClr val="000000"/>
                </a:solidFill>
                <a:latin typeface="Comic Sans MS" pitchFamily="64" charset="0"/>
              </a:rPr>
              <a:t>Le projet AGEEM : « A nous de jouer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a:solidFill>
                  <a:srgbClr val="000000"/>
                </a:solidFill>
                <a:latin typeface="Comic Sans MS" pitchFamily="64" charset="0"/>
              </a:rPr>
              <a:t>Les jeux coopératifs à l’école maternelle</a:t>
            </a:r>
          </a:p>
        </p:txBody>
      </p:sp>
      <p:sp>
        <p:nvSpPr>
          <p:cNvPr id="9218" name="Text Box 2"/>
          <p:cNvSpPr txBox="1">
            <a:spLocks noChangeArrowheads="1"/>
          </p:cNvSpPr>
          <p:nvPr/>
        </p:nvSpPr>
        <p:spPr bwMode="auto">
          <a:xfrm>
            <a:off x="323850" y="2133600"/>
            <a:ext cx="2519363" cy="1190625"/>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pitchFamily="32" charset="0"/>
              </a:rPr>
              <a:t>Agir et s’exprimer avec son corps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pitchFamily="32" charset="0"/>
              </a:rPr>
              <a:t>et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pitchFamily="32" charset="0"/>
              </a:rPr>
              <a:t>Jeux coopératifs</a:t>
            </a:r>
          </a:p>
        </p:txBody>
      </p:sp>
      <p:sp>
        <p:nvSpPr>
          <p:cNvPr id="9219" name="Rectangle 3"/>
          <p:cNvSpPr>
            <a:spLocks noChangeArrowheads="1"/>
          </p:cNvSpPr>
          <p:nvPr/>
        </p:nvSpPr>
        <p:spPr bwMode="auto">
          <a:xfrm>
            <a:off x="250825" y="4437063"/>
            <a:ext cx="2808288" cy="1282700"/>
          </a:xfrm>
          <a:prstGeom prst="rect">
            <a:avLst/>
          </a:prstGeom>
          <a:noFill/>
          <a:ln w="936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pitchFamily="32" charset="0"/>
              </a:rPr>
              <a:t>Des jeux vécus en salle EPS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pitchFamily="32" charset="0"/>
              </a:rPr>
              <a:t> au jeu de table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alibri" pitchFamily="32" charset="0"/>
              </a:rPr>
              <a:t>Les jeux vécus corporellement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alibri" pitchFamily="32" charset="0"/>
              </a:rPr>
              <a:t> peuvent se transposer en jeu de table</a:t>
            </a:r>
          </a:p>
        </p:txBody>
      </p:sp>
      <p:sp>
        <p:nvSpPr>
          <p:cNvPr id="9220" name="Text Box 4"/>
          <p:cNvSpPr txBox="1">
            <a:spLocks noChangeArrowheads="1"/>
          </p:cNvSpPr>
          <p:nvPr/>
        </p:nvSpPr>
        <p:spPr bwMode="auto">
          <a:xfrm>
            <a:off x="3203575" y="1916113"/>
            <a:ext cx="5256213" cy="4292600"/>
          </a:xfrm>
          <a:prstGeom prst="rect">
            <a:avLst/>
          </a:prstGeom>
          <a:noFill/>
          <a:ln w="9525">
            <a:noFill/>
            <a:round/>
            <a:headEnd/>
            <a:tailEnd/>
          </a:ln>
          <a:effectLst/>
        </p:spPr>
        <p:txBody>
          <a:bodyPr lIns="90000" tIns="46800" rIns="90000" bIns="46800">
            <a:spAutoFit/>
          </a:bodyPr>
          <a:lstStyle/>
          <a:p>
            <a:pPr algn="just">
              <a:buFont typeface="Calibri"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alibri" pitchFamily="32" charset="0"/>
              </a:rPr>
              <a:t> des jeux pour prendre connaissance de l’autre, pour accepter le contact physique et respecter l’autre </a:t>
            </a:r>
          </a:p>
          <a:p>
            <a:pPr marL="457200" lvl="1" indent="0" algn="just">
              <a:buClr>
                <a:srgbClr val="0070C0"/>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70C0"/>
                </a:solidFill>
                <a:latin typeface="Calibri" pitchFamily="32" charset="0"/>
              </a:rPr>
              <a:t> se laisser guider les yeux bandés à travers des obstacles (par le doigt en crochet, par les épaules …)</a:t>
            </a:r>
          </a:p>
          <a:p>
            <a:pPr marL="457200" lvl="1" indent="0" algn="just">
              <a:buClr>
                <a:srgbClr val="0070C0"/>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70C0"/>
                </a:solidFill>
                <a:latin typeface="Calibri" pitchFamily="32" charset="0"/>
              </a:rPr>
              <a:t> faire rouler l’autre, se laisser rouler</a:t>
            </a:r>
          </a:p>
          <a:p>
            <a:pPr marL="457200" lvl="1" indent="0" algn="just">
              <a:buClr>
                <a:srgbClr val="0070C0"/>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70C0"/>
                </a:solidFill>
                <a:latin typeface="Calibri" pitchFamily="32" charset="0"/>
              </a:rPr>
              <a:t> jeu de la pierre et du lézard  : les enfants sont des pierres de la forme qu’ils veulent . Les lézards vont se faire bronzer sur les pierres, sans faire mal à l’autre</a:t>
            </a:r>
          </a:p>
          <a:p>
            <a:pPr marL="457200" lvl="1" indent="0" algn="just">
              <a:buClr>
                <a:srgbClr val="0070C0"/>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70C0"/>
                </a:solidFill>
                <a:latin typeface="Calibri" pitchFamily="32" charset="0"/>
              </a:rPr>
              <a:t> jeu du souffle du vent : mettre une musique de vent . Sur une zone tapis les enfants s’enroulent, se passent par-dessus sans se faire mal</a:t>
            </a:r>
          </a:p>
          <a:p>
            <a:pPr algn="just">
              <a:buFont typeface="Calibri"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alibri" pitchFamily="32" charset="0"/>
              </a:rPr>
              <a:t> des jeux pour aider l’autre</a:t>
            </a:r>
          </a:p>
          <a:p>
            <a:pPr marL="457200" lvl="1" indent="0" algn="just">
              <a:buClr>
                <a:srgbClr val="0070C0"/>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70C0"/>
                </a:solidFill>
                <a:latin typeface="Calibri" pitchFamily="32" charset="0"/>
              </a:rPr>
              <a:t> jeu de la banquise : les ours sont sur la banquise (une feuille de journal chacun. La banquise fond (faire disparaître des journaux. Les ours doivent loger sur les morceaux qui restent et qui diminuent.</a:t>
            </a:r>
          </a:p>
          <a:p>
            <a:pPr algn="just">
              <a:buFont typeface="Calibri"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alibri" pitchFamily="32" charset="0"/>
              </a:rPr>
              <a:t> des jeux pour faire la chaîne pour…</a:t>
            </a:r>
          </a:p>
          <a:p>
            <a:pPr marL="457200" lvl="1" indent="0" algn="just">
              <a:buClr>
                <a:srgbClr val="0070C0"/>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70C0"/>
                </a:solidFill>
                <a:latin typeface="Calibri" pitchFamily="32" charset="0"/>
              </a:rPr>
              <a:t> jeu du goéland  : il faut traverser l’océan pour que le goéland arrive sur son île . Les enfants font la chaîne pour acheminer le goéland dans son nid vers l’île</a:t>
            </a:r>
          </a:p>
          <a:p>
            <a:pPr algn="just">
              <a:buFont typeface="Calibri"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0000"/>
                </a:solidFill>
                <a:latin typeface="Calibri" pitchFamily="32" charset="0"/>
              </a:rPr>
              <a:t> des jeux pour faire ensemble avant que …</a:t>
            </a:r>
          </a:p>
          <a:p>
            <a:pPr marL="457200" lvl="1" indent="0" algn="just">
              <a:buClr>
                <a:srgbClr val="0070C0"/>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a:solidFill>
                  <a:srgbClr val="0070C0"/>
                </a:solidFill>
                <a:latin typeface="Calibri" pitchFamily="32" charset="0"/>
              </a:rPr>
              <a:t> voir document  joint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a:solidFill>
                <a:srgbClr val="0070C0"/>
              </a:solidFill>
              <a:latin typeface="Calibri" pitchFamily="32" charset="0"/>
            </a:endParaRPr>
          </a:p>
        </p:txBody>
      </p:sp>
      <p:sp>
        <p:nvSpPr>
          <p:cNvPr id="9221" name="AutoShape 5"/>
          <p:cNvSpPr>
            <a:spLocks noChangeArrowheads="1"/>
          </p:cNvSpPr>
          <p:nvPr/>
        </p:nvSpPr>
        <p:spPr bwMode="auto">
          <a:xfrm>
            <a:off x="1403350" y="3500438"/>
            <a:ext cx="431800" cy="792162"/>
          </a:xfrm>
          <a:prstGeom prst="downArrow">
            <a:avLst>
              <a:gd name="adj1" fmla="val 50000"/>
              <a:gd name="adj2" fmla="val 50000"/>
            </a:avLst>
          </a:prstGeom>
          <a:solidFill>
            <a:srgbClr val="4F81BD"/>
          </a:solidFill>
          <a:ln w="25560">
            <a:solidFill>
              <a:srgbClr val="385D8A"/>
            </a:solidFill>
            <a:miter lim="800000"/>
            <a:headEnd/>
            <a:tailEnd/>
          </a:ln>
          <a:effec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755650" y="260350"/>
            <a:ext cx="7993063" cy="2289175"/>
          </a:xfrm>
          <a:prstGeom prst="rect">
            <a:avLst/>
          </a:prstGeom>
          <a:blipFill dpi="0" rotWithShape="0">
            <a:blip r:embed="rId3" cstate="print"/>
            <a:srcRect/>
            <a:tile tx="0" ty="0" sx="100000" sy="100000" flip="none" algn="tl"/>
          </a:blip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a:solidFill>
                  <a:srgbClr val="000000"/>
                </a:solidFill>
                <a:latin typeface="Calibri" pitchFamily="32" charset="0"/>
              </a:rPr>
              <a:t>Le projet AGEEM : « A nous de jouer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a:solidFill>
                  <a:srgbClr val="000000"/>
                </a:solidFill>
                <a:latin typeface="Calibri" pitchFamily="32" charset="0"/>
              </a:rPr>
              <a:t>Les jeux coopératifs à l’école maternelle</a:t>
            </a:r>
          </a:p>
        </p:txBody>
      </p:sp>
      <p:sp>
        <p:nvSpPr>
          <p:cNvPr id="10242" name="Text Box 2"/>
          <p:cNvSpPr txBox="1">
            <a:spLocks noChangeArrowheads="1"/>
          </p:cNvSpPr>
          <p:nvPr/>
        </p:nvSpPr>
        <p:spPr bwMode="auto">
          <a:xfrm>
            <a:off x="500063" y="2000250"/>
            <a:ext cx="1785937" cy="369888"/>
          </a:xfrm>
          <a:prstGeom prst="rect">
            <a:avLst/>
          </a:prstGeom>
          <a:noFill/>
          <a:ln w="9525">
            <a:noFill/>
            <a:round/>
            <a:headEnd/>
            <a:tailEnd/>
          </a:ln>
          <a:effectLst/>
        </p:spPr>
        <p:txBody>
          <a:bodyPr wrap="none" anchor="ctr"/>
          <a:lstStyle/>
          <a:p>
            <a:endParaRPr lang="fr-FR"/>
          </a:p>
        </p:txBody>
      </p:sp>
      <p:sp>
        <p:nvSpPr>
          <p:cNvPr id="10243" name="Text Box 3"/>
          <p:cNvSpPr txBox="1">
            <a:spLocks noChangeArrowheads="1"/>
          </p:cNvSpPr>
          <p:nvPr/>
        </p:nvSpPr>
        <p:spPr bwMode="auto">
          <a:xfrm>
            <a:off x="4859338" y="4076700"/>
            <a:ext cx="2000250" cy="369888"/>
          </a:xfrm>
          <a:prstGeom prst="rect">
            <a:avLst/>
          </a:prstGeom>
          <a:noFill/>
          <a:ln w="9525">
            <a:noFill/>
            <a:round/>
            <a:headEnd/>
            <a:tailEnd/>
          </a:ln>
          <a:effectLst/>
        </p:spPr>
        <p:txBody>
          <a:bodyPr wrap="none" anchor="ctr"/>
          <a:lstStyle/>
          <a:p>
            <a:endParaRPr lang="fr-FR"/>
          </a:p>
        </p:txBody>
      </p:sp>
      <p:sp>
        <p:nvSpPr>
          <p:cNvPr id="10244" name="Text Box 4"/>
          <p:cNvSpPr txBox="1">
            <a:spLocks noChangeArrowheads="1"/>
          </p:cNvSpPr>
          <p:nvPr/>
        </p:nvSpPr>
        <p:spPr bwMode="auto">
          <a:xfrm>
            <a:off x="611188" y="1773238"/>
            <a:ext cx="2736850" cy="1190625"/>
          </a:xfrm>
          <a:prstGeom prst="rect">
            <a:avLst/>
          </a:prstGeom>
          <a:noFill/>
          <a:ln w="12600">
            <a:solidFill>
              <a:srgbClr val="000000"/>
            </a:solidFill>
            <a:miter lim="800000"/>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D’un album de littérature de jeunesse à la fabrication d’un jeu coopératif</a:t>
            </a:r>
          </a:p>
        </p:txBody>
      </p:sp>
      <p:sp>
        <p:nvSpPr>
          <p:cNvPr id="10245" name="AutoShape 5"/>
          <p:cNvSpPr>
            <a:spLocks noChangeArrowheads="1"/>
          </p:cNvSpPr>
          <p:nvPr/>
        </p:nvSpPr>
        <p:spPr bwMode="auto">
          <a:xfrm>
            <a:off x="1476375" y="3429000"/>
            <a:ext cx="285750" cy="500063"/>
          </a:xfrm>
          <a:prstGeom prst="downArrow">
            <a:avLst>
              <a:gd name="adj1" fmla="val 50000"/>
              <a:gd name="adj2" fmla="val 49997"/>
            </a:avLst>
          </a:prstGeom>
          <a:solidFill>
            <a:srgbClr val="4F81BD"/>
          </a:solidFill>
          <a:ln w="25560">
            <a:solidFill>
              <a:srgbClr val="385D8A"/>
            </a:solidFill>
            <a:miter lim="800000"/>
            <a:headEnd/>
            <a:tailEnd/>
          </a:ln>
          <a:effectLst/>
        </p:spPr>
        <p:txBody>
          <a:bodyPr wrap="none" anchor="ctr"/>
          <a:lstStyle/>
          <a:p>
            <a:endParaRPr lang="fr-FR"/>
          </a:p>
        </p:txBody>
      </p:sp>
      <p:sp>
        <p:nvSpPr>
          <p:cNvPr id="10246" name="Text Box 6"/>
          <p:cNvSpPr txBox="1">
            <a:spLocks noChangeArrowheads="1"/>
          </p:cNvSpPr>
          <p:nvPr/>
        </p:nvSpPr>
        <p:spPr bwMode="auto">
          <a:xfrm>
            <a:off x="611188" y="4581525"/>
            <a:ext cx="2357437" cy="642938"/>
          </a:xfrm>
          <a:prstGeom prst="rect">
            <a:avLst/>
          </a:prstGeom>
          <a:noFill/>
          <a:ln w="9360">
            <a:solidFill>
              <a:srgbClr val="000000"/>
            </a:solidFill>
            <a:miter lim="800000"/>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en ciblant des apprentissages</a:t>
            </a:r>
          </a:p>
        </p:txBody>
      </p:sp>
      <p:sp>
        <p:nvSpPr>
          <p:cNvPr id="10247" name="Text Box 7"/>
          <p:cNvSpPr txBox="1">
            <a:spLocks noChangeArrowheads="1"/>
          </p:cNvSpPr>
          <p:nvPr/>
        </p:nvSpPr>
        <p:spPr bwMode="auto">
          <a:xfrm>
            <a:off x="3851275" y="2636838"/>
            <a:ext cx="4897438" cy="1739900"/>
          </a:xfrm>
          <a:prstGeom prst="rect">
            <a:avLst/>
          </a:prstGeom>
          <a:noFill/>
          <a:ln w="9525">
            <a:noFill/>
            <a:round/>
            <a:headEnd/>
            <a:tailEnd/>
          </a:ln>
          <a:effec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Pratiquement tous les albums de littérature de jeunesse  fournissent des situations pour mettre en scène un jeu coopératif.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Pour y parvenir, il suffit de mettre en œuvre les principes énoncés dans la diapositive suivante.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714375" y="714375"/>
            <a:ext cx="7572375" cy="520700"/>
          </a:xfrm>
          <a:prstGeom prst="rect">
            <a:avLst/>
          </a:prstGeom>
          <a:blipFill dpi="0" rotWithShape="0">
            <a:blip r:embed="rId3" cstate="print"/>
            <a:srcRect/>
            <a:tile tx="0" ty="0" sx="100000" sy="100000" flip="none" algn="tl"/>
          </a:blip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a:solidFill>
                  <a:srgbClr val="000000"/>
                </a:solidFill>
                <a:latin typeface="Comic Sans MS" pitchFamily="64" charset="0"/>
              </a:rPr>
              <a:t>Jeux coopératifs et littérature enfantine</a:t>
            </a:r>
          </a:p>
        </p:txBody>
      </p:sp>
      <p:sp>
        <p:nvSpPr>
          <p:cNvPr id="11266" name="Text Box 2"/>
          <p:cNvSpPr txBox="1">
            <a:spLocks noChangeArrowheads="1"/>
          </p:cNvSpPr>
          <p:nvPr/>
        </p:nvSpPr>
        <p:spPr bwMode="auto">
          <a:xfrm>
            <a:off x="4786313" y="1785938"/>
            <a:ext cx="3143250" cy="520700"/>
          </a:xfrm>
          <a:prstGeom prst="rect">
            <a:avLst/>
          </a:prstGeom>
          <a:no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a:solidFill>
                  <a:srgbClr val="000000"/>
                </a:solidFill>
                <a:latin typeface="Comic Sans MS" pitchFamily="64" charset="0"/>
              </a:rPr>
              <a:t>Choix d’un album</a:t>
            </a:r>
          </a:p>
        </p:txBody>
      </p:sp>
      <p:sp>
        <p:nvSpPr>
          <p:cNvPr id="11267" name="Text Box 3"/>
          <p:cNvSpPr txBox="1">
            <a:spLocks noChangeArrowheads="1"/>
          </p:cNvSpPr>
          <p:nvPr/>
        </p:nvSpPr>
        <p:spPr bwMode="auto">
          <a:xfrm>
            <a:off x="1763713" y="3000375"/>
            <a:ext cx="5616575" cy="703263"/>
          </a:xfrm>
          <a:prstGeom prst="rect">
            <a:avLst/>
          </a:prstGeom>
          <a:noFill/>
          <a:ln w="12600">
            <a:solidFill>
              <a:srgbClr val="000000"/>
            </a:solidFill>
            <a:miter lim="800000"/>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a:solidFill>
                  <a:srgbClr val="000000"/>
                </a:solidFill>
                <a:latin typeface="Comic Sans MS" pitchFamily="64" charset="0"/>
              </a:rPr>
              <a:t>Définition de la problématique sous la forme : il faut aider …. à … avant que … »</a:t>
            </a:r>
          </a:p>
        </p:txBody>
      </p:sp>
      <p:sp>
        <p:nvSpPr>
          <p:cNvPr id="11268" name="Text Box 4"/>
          <p:cNvSpPr txBox="1">
            <a:spLocks noChangeArrowheads="1"/>
          </p:cNvSpPr>
          <p:nvPr/>
        </p:nvSpPr>
        <p:spPr bwMode="auto">
          <a:xfrm>
            <a:off x="323850" y="4581525"/>
            <a:ext cx="1571625" cy="642938"/>
          </a:xfrm>
          <a:prstGeom prst="rect">
            <a:avLst/>
          </a:prstGeom>
          <a:no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La tâche des joueurs</a:t>
            </a:r>
          </a:p>
        </p:txBody>
      </p:sp>
      <p:sp>
        <p:nvSpPr>
          <p:cNvPr id="11269" name="Text Box 5"/>
          <p:cNvSpPr txBox="1">
            <a:spLocks noChangeArrowheads="1"/>
          </p:cNvSpPr>
          <p:nvPr/>
        </p:nvSpPr>
        <p:spPr bwMode="auto">
          <a:xfrm>
            <a:off x="2195513" y="4581525"/>
            <a:ext cx="1711325" cy="917575"/>
          </a:xfrm>
          <a:prstGeom prst="rect">
            <a:avLst/>
          </a:prstGeom>
          <a:no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Quel ennemi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Contre qui ? Contre quoi ?</a:t>
            </a:r>
          </a:p>
        </p:txBody>
      </p:sp>
      <p:sp>
        <p:nvSpPr>
          <p:cNvPr id="11270" name="Text Box 6"/>
          <p:cNvSpPr txBox="1">
            <a:spLocks noChangeArrowheads="1"/>
          </p:cNvSpPr>
          <p:nvPr/>
        </p:nvSpPr>
        <p:spPr bwMode="auto">
          <a:xfrm>
            <a:off x="4214813" y="4572000"/>
            <a:ext cx="1643062" cy="642938"/>
          </a:xfrm>
          <a:prstGeom prst="rect">
            <a:avLst/>
          </a:prstGeom>
          <a:no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Comment joue t’on ?</a:t>
            </a:r>
          </a:p>
        </p:txBody>
      </p:sp>
      <p:sp>
        <p:nvSpPr>
          <p:cNvPr id="11271" name="Text Box 7"/>
          <p:cNvSpPr txBox="1">
            <a:spLocks noChangeArrowheads="1"/>
          </p:cNvSpPr>
          <p:nvPr/>
        </p:nvSpPr>
        <p:spPr bwMode="auto">
          <a:xfrm>
            <a:off x="6000750" y="4572000"/>
            <a:ext cx="1500188" cy="917575"/>
          </a:xfrm>
          <a:prstGeom prst="rect">
            <a:avLst/>
          </a:prstGeom>
          <a:no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Les pièges et les entraves</a:t>
            </a:r>
          </a:p>
        </p:txBody>
      </p:sp>
      <p:sp>
        <p:nvSpPr>
          <p:cNvPr id="11272" name="Text Box 8"/>
          <p:cNvSpPr txBox="1">
            <a:spLocks noChangeArrowheads="1"/>
          </p:cNvSpPr>
          <p:nvPr/>
        </p:nvSpPr>
        <p:spPr bwMode="auto">
          <a:xfrm>
            <a:off x="7643813" y="4572000"/>
            <a:ext cx="1357312" cy="1190625"/>
          </a:xfrm>
          <a:prstGeom prst="rect">
            <a:avLst/>
          </a:prstGeom>
          <a:noFill/>
          <a:ln w="12600">
            <a:solidFill>
              <a:srgbClr val="000000"/>
            </a:solidFill>
            <a:miter lim="800000"/>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omic Sans MS" pitchFamily="64" charset="0"/>
              </a:rPr>
              <a:t>Les critères de réussite</a:t>
            </a:r>
          </a:p>
        </p:txBody>
      </p:sp>
      <p:sp>
        <p:nvSpPr>
          <p:cNvPr id="11273" name="Text Box 9"/>
          <p:cNvSpPr txBox="1">
            <a:spLocks noChangeArrowheads="1"/>
          </p:cNvSpPr>
          <p:nvPr/>
        </p:nvSpPr>
        <p:spPr bwMode="auto">
          <a:xfrm>
            <a:off x="785813" y="1500188"/>
            <a:ext cx="2928937" cy="947737"/>
          </a:xfrm>
          <a:prstGeom prst="rect">
            <a:avLst/>
          </a:prstGeom>
          <a:noFill/>
          <a:ln w="12600">
            <a:solidFill>
              <a:srgbClr val="000000"/>
            </a:solidFill>
            <a:miter lim="800000"/>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a:solidFill>
                  <a:srgbClr val="000000"/>
                </a:solidFill>
                <a:latin typeface="Comic Sans MS" pitchFamily="64" charset="0"/>
              </a:rPr>
              <a:t>Objectifs spécifiques </a:t>
            </a:r>
          </a:p>
        </p:txBody>
      </p:sp>
      <p:sp>
        <p:nvSpPr>
          <p:cNvPr id="11274" name="AutoShape 10"/>
          <p:cNvSpPr>
            <a:spLocks noChangeArrowheads="1"/>
          </p:cNvSpPr>
          <p:nvPr/>
        </p:nvSpPr>
        <p:spPr bwMode="auto">
          <a:xfrm>
            <a:off x="3929063" y="1928813"/>
            <a:ext cx="642937" cy="285750"/>
          </a:xfrm>
          <a:prstGeom prst="leftRightArrow">
            <a:avLst>
              <a:gd name="adj1" fmla="val 50000"/>
              <a:gd name="adj2" fmla="val 50000"/>
            </a:avLst>
          </a:prstGeom>
          <a:solidFill>
            <a:srgbClr val="4F81BD"/>
          </a:solidFill>
          <a:ln w="25560">
            <a:solidFill>
              <a:srgbClr val="385D8A"/>
            </a:solidFill>
            <a:miter lim="800000"/>
            <a:headEnd/>
            <a:tailEnd/>
          </a:ln>
          <a:effectLst/>
        </p:spPr>
        <p:txBody>
          <a:bodyPr wrap="none" anchor="ctr"/>
          <a:lstStyle/>
          <a:p>
            <a:endParaRPr lang="fr-FR"/>
          </a:p>
        </p:txBody>
      </p:sp>
      <p:sp>
        <p:nvSpPr>
          <p:cNvPr id="11275" name="AutoShape 11"/>
          <p:cNvSpPr>
            <a:spLocks noChangeArrowheads="1"/>
          </p:cNvSpPr>
          <p:nvPr/>
        </p:nvSpPr>
        <p:spPr bwMode="auto">
          <a:xfrm>
            <a:off x="5286375" y="2428875"/>
            <a:ext cx="214313" cy="357188"/>
          </a:xfrm>
          <a:prstGeom prst="downArrow">
            <a:avLst>
              <a:gd name="adj1" fmla="val 50000"/>
              <a:gd name="adj2" fmla="val 50000"/>
            </a:avLst>
          </a:prstGeom>
          <a:solidFill>
            <a:srgbClr val="4F81BD"/>
          </a:solidFill>
          <a:ln w="25560">
            <a:solidFill>
              <a:srgbClr val="385D8A"/>
            </a:solidFill>
            <a:miter lim="800000"/>
            <a:headEnd/>
            <a:tailEnd/>
          </a:ln>
          <a:effectLst/>
        </p:spPr>
        <p:txBody>
          <a:bodyPr wrap="none" anchor="ctr"/>
          <a:lstStyle/>
          <a:p>
            <a:endParaRPr lang="fr-FR"/>
          </a:p>
        </p:txBody>
      </p:sp>
      <p:cxnSp>
        <p:nvCxnSpPr>
          <p:cNvPr id="11276" name="AutoShape 12"/>
          <p:cNvCxnSpPr>
            <a:cxnSpLocks noChangeShapeType="1"/>
          </p:cNvCxnSpPr>
          <p:nvPr/>
        </p:nvCxnSpPr>
        <p:spPr bwMode="auto">
          <a:xfrm flipH="1">
            <a:off x="642938" y="3500438"/>
            <a:ext cx="1285875" cy="430212"/>
          </a:xfrm>
          <a:prstGeom prst="straightConnector1">
            <a:avLst/>
          </a:prstGeom>
          <a:noFill/>
          <a:ln w="9360">
            <a:solidFill>
              <a:srgbClr val="4A7EBB"/>
            </a:solidFill>
            <a:miter lim="800000"/>
            <a:headEnd/>
            <a:tailEnd type="triangle" w="med" len="med"/>
          </a:ln>
          <a:effectLst/>
        </p:spPr>
      </p:cxnSp>
      <p:cxnSp>
        <p:nvCxnSpPr>
          <p:cNvPr id="11277" name="AutoShape 13"/>
          <p:cNvCxnSpPr>
            <a:cxnSpLocks noChangeShapeType="1"/>
          </p:cNvCxnSpPr>
          <p:nvPr/>
        </p:nvCxnSpPr>
        <p:spPr bwMode="auto">
          <a:xfrm flipH="1">
            <a:off x="2917825" y="4006850"/>
            <a:ext cx="431800" cy="430213"/>
          </a:xfrm>
          <a:prstGeom prst="straightConnector1">
            <a:avLst/>
          </a:prstGeom>
          <a:noFill/>
          <a:ln w="9360">
            <a:solidFill>
              <a:srgbClr val="4A7EBB"/>
            </a:solidFill>
            <a:miter lim="800000"/>
            <a:headEnd/>
            <a:tailEnd type="triangle" w="med" len="med"/>
          </a:ln>
          <a:effectLst/>
        </p:spPr>
      </p:cxnSp>
      <p:cxnSp>
        <p:nvCxnSpPr>
          <p:cNvPr id="11278" name="AutoShape 14"/>
          <p:cNvCxnSpPr>
            <a:cxnSpLocks noChangeShapeType="1"/>
          </p:cNvCxnSpPr>
          <p:nvPr/>
        </p:nvCxnSpPr>
        <p:spPr bwMode="auto">
          <a:xfrm>
            <a:off x="4287838" y="4002088"/>
            <a:ext cx="500062" cy="73025"/>
          </a:xfrm>
          <a:prstGeom prst="straightConnector1">
            <a:avLst/>
          </a:prstGeom>
          <a:noFill/>
          <a:ln w="9360">
            <a:solidFill>
              <a:srgbClr val="4A7EBB"/>
            </a:solidFill>
            <a:miter lim="800000"/>
            <a:headEnd/>
            <a:tailEnd type="triangle" w="med" len="med"/>
          </a:ln>
          <a:effectLst/>
        </p:spPr>
      </p:cxnSp>
      <p:cxnSp>
        <p:nvCxnSpPr>
          <p:cNvPr id="11279" name="AutoShape 15"/>
          <p:cNvCxnSpPr>
            <a:cxnSpLocks noChangeShapeType="1"/>
          </p:cNvCxnSpPr>
          <p:nvPr/>
        </p:nvCxnSpPr>
        <p:spPr bwMode="auto">
          <a:xfrm>
            <a:off x="6143625" y="4071938"/>
            <a:ext cx="428625" cy="357187"/>
          </a:xfrm>
          <a:prstGeom prst="straightConnector1">
            <a:avLst/>
          </a:prstGeom>
          <a:noFill/>
          <a:ln w="9360">
            <a:solidFill>
              <a:srgbClr val="4A7EBB"/>
            </a:solidFill>
            <a:miter lim="800000"/>
            <a:headEnd/>
            <a:tailEnd type="triangle" w="med" len="med"/>
          </a:ln>
          <a:effectLst/>
        </p:spPr>
      </p:cxnSp>
      <p:cxnSp>
        <p:nvCxnSpPr>
          <p:cNvPr id="11280" name="AutoShape 16"/>
          <p:cNvCxnSpPr>
            <a:cxnSpLocks noChangeShapeType="1"/>
          </p:cNvCxnSpPr>
          <p:nvPr/>
        </p:nvCxnSpPr>
        <p:spPr bwMode="auto">
          <a:xfrm>
            <a:off x="6643688" y="3929063"/>
            <a:ext cx="1285875" cy="500062"/>
          </a:xfrm>
          <a:prstGeom prst="straightConnector1">
            <a:avLst/>
          </a:prstGeom>
          <a:noFill/>
          <a:ln w="9360">
            <a:solidFill>
              <a:srgbClr val="4A7EBB"/>
            </a:solidFill>
            <a:miter lim="800000"/>
            <a:headEnd/>
            <a:tailEnd type="triangle" w="med" len="med"/>
          </a:ln>
          <a:effec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Lucida Sans Unicode"/>
        <a:cs typeface="Lucida Sans Unicode"/>
      </a:majorFont>
      <a:minorFont>
        <a:latin typeface="Calibri"/>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1664</Words>
  <Application>Microsoft Office PowerPoint</Application>
  <PresentationFormat>Affichage à l'écran (4:3)</PresentationFormat>
  <Paragraphs>225</Paragraphs>
  <Slides>25</Slides>
  <Notes>25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Times New Roman</vt:lpstr>
      <vt:lpstr>Calibri</vt:lpstr>
      <vt:lpstr>Lucida Sans Unicode</vt:lpstr>
      <vt:lpstr>Arial</vt:lpstr>
      <vt:lpstr>Comic Sans MS</vt:lpstr>
      <vt:lpstr>Wingdings</vt: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jeux coopératifs à partir de la littérature enfantine</dc:title>
  <dc:creator>Catherine</dc:creator>
  <cp:lastModifiedBy>bazzani</cp:lastModifiedBy>
  <cp:revision>63</cp:revision>
  <cp:lastPrinted>1601-01-01T00:00:00Z</cp:lastPrinted>
  <dcterms:created xsi:type="dcterms:W3CDTF">2009-04-14T08:17:09Z</dcterms:created>
  <dcterms:modified xsi:type="dcterms:W3CDTF">2017-11-15T11:50:58Z</dcterms:modified>
</cp:coreProperties>
</file>