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9"/>
    <p:restoredTop sz="94575"/>
  </p:normalViewPr>
  <p:slideViewPr>
    <p:cSldViewPr snapToGrid="0" snapToObjects="1">
      <p:cViewPr varScale="1">
        <p:scale>
          <a:sx n="61" d="100"/>
          <a:sy n="61" d="100"/>
        </p:scale>
        <p:origin x="248" y="8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a:t>Cliquez et modifiez le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r-FR"/>
              <a:t>Cliquez et modifiez le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12/5/17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fr-FR"/>
              <a:t>Cliquez et modifiez le titre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fr-FR"/>
              <a:t>Cliquez et modifiez le titre</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Cliquez et modifiez le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A16AA21-1863-4931-97CB-99D0A168701B}" type="datetimeFigureOut">
              <a:rPr lang="en-US" smtClean="0"/>
              <a:t>12/5/17</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Cliquez et modifiez le titre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772C379-9A7C-4C87-A116-CBE9F58B04C5}" type="datetimeFigureOut">
              <a:rPr lang="en-US" smtClean="0"/>
              <a:t>12/5/17</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12/5/17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6600" dirty="0">
                <a:latin typeface="Comic Sans MS" charset="0"/>
                <a:ea typeface="Comic Sans MS" charset="0"/>
                <a:cs typeface="Comic Sans MS" charset="0"/>
              </a:rPr>
              <a:t>Faire vivre une BCD</a:t>
            </a:r>
          </a:p>
        </p:txBody>
      </p:sp>
      <p:sp>
        <p:nvSpPr>
          <p:cNvPr id="3" name="Sous-titre 2"/>
          <p:cNvSpPr>
            <a:spLocks noGrp="1"/>
          </p:cNvSpPr>
          <p:nvPr>
            <p:ph type="subTitle" idx="1"/>
          </p:nvPr>
        </p:nvSpPr>
        <p:spPr/>
        <p:txBody>
          <a:bodyPr>
            <a:normAutofit/>
          </a:bodyPr>
          <a:lstStyle/>
          <a:p>
            <a:endParaRPr lang="fr-FR" sz="2400" dirty="0">
              <a:latin typeface="Comic Sans MS" charset="0"/>
              <a:ea typeface="Comic Sans MS" charset="0"/>
              <a:cs typeface="Comic Sans MS" charset="0"/>
            </a:endParaRPr>
          </a:p>
        </p:txBody>
      </p:sp>
    </p:spTree>
    <p:extLst>
      <p:ext uri="{BB962C8B-B14F-4D97-AF65-F5344CB8AC3E}">
        <p14:creationId xmlns:p14="http://schemas.microsoft.com/office/powerpoint/2010/main" val="969515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06E66A1-1753-452B-A190-E603AEC67398}"/>
              </a:ext>
            </a:extLst>
          </p:cNvPr>
          <p:cNvSpPr>
            <a:spLocks noGrp="1"/>
          </p:cNvSpPr>
          <p:nvPr>
            <p:ph type="title"/>
          </p:nvPr>
        </p:nvSpPr>
        <p:spPr/>
        <p:txBody>
          <a:bodyPr/>
          <a:lstStyle/>
          <a:p>
            <a:r>
              <a:rPr lang="fr-FR" dirty="0"/>
              <a:t>Autres actions à mener en BCD</a:t>
            </a:r>
          </a:p>
        </p:txBody>
      </p:sp>
      <p:sp>
        <p:nvSpPr>
          <p:cNvPr id="3" name="Espace réservé du contenu 2">
            <a:extLst>
              <a:ext uri="{FF2B5EF4-FFF2-40B4-BE49-F238E27FC236}">
                <a16:creationId xmlns="" xmlns:a16="http://schemas.microsoft.com/office/drawing/2014/main" id="{2AD58038-DD57-4540-9CAB-33500117EF40}"/>
              </a:ext>
            </a:extLst>
          </p:cNvPr>
          <p:cNvSpPr>
            <a:spLocks noGrp="1"/>
          </p:cNvSpPr>
          <p:nvPr>
            <p:ph idx="1"/>
          </p:nvPr>
        </p:nvSpPr>
        <p:spPr/>
        <p:txBody>
          <a:bodyPr/>
          <a:lstStyle/>
          <a:p>
            <a:r>
              <a:rPr lang="fr-FR" dirty="0"/>
              <a:t>Lancer des invitations : Des professionnels peuvent être invités. Professionnels de l’écriture : auteur, journalistes ou de l’image : illustrateur, photographe mais aussi de l’édition : imprimeur, éditeur, etc.</a:t>
            </a:r>
          </a:p>
          <a:p>
            <a:r>
              <a:rPr lang="fr-FR" dirty="0"/>
              <a:t>Des témoins : accompagnés de documents qui seront exposés, d’objets qui seront présentés sur des tables d’exposition, des vitrines…</a:t>
            </a:r>
          </a:p>
          <a:p>
            <a:r>
              <a:rPr lang="fr-FR" dirty="0"/>
              <a:t>D’autres classes, correspondants par exemple.</a:t>
            </a:r>
          </a:p>
          <a:p>
            <a:endParaRPr lang="fr-FR" dirty="0"/>
          </a:p>
        </p:txBody>
      </p:sp>
    </p:spTree>
    <p:extLst>
      <p:ext uri="{BB962C8B-B14F-4D97-AF65-F5344CB8AC3E}">
        <p14:creationId xmlns:p14="http://schemas.microsoft.com/office/powerpoint/2010/main" val="265623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729F7DC-1532-4C89-9BE0-CBEC38779CB2}"/>
              </a:ext>
            </a:extLst>
          </p:cNvPr>
          <p:cNvSpPr>
            <a:spLocks noGrp="1"/>
          </p:cNvSpPr>
          <p:nvPr>
            <p:ph type="title"/>
          </p:nvPr>
        </p:nvSpPr>
        <p:spPr/>
        <p:txBody>
          <a:bodyPr/>
          <a:lstStyle/>
          <a:p>
            <a:r>
              <a:rPr lang="fr-FR" dirty="0"/>
              <a:t>Mettre en place un conseil de BCD</a:t>
            </a:r>
          </a:p>
        </p:txBody>
      </p:sp>
      <p:sp>
        <p:nvSpPr>
          <p:cNvPr id="3" name="Espace réservé du contenu 2">
            <a:extLst>
              <a:ext uri="{FF2B5EF4-FFF2-40B4-BE49-F238E27FC236}">
                <a16:creationId xmlns="" xmlns:a16="http://schemas.microsoft.com/office/drawing/2014/main" id="{7D56FBCF-8B17-46A7-9E0D-DD927034512A}"/>
              </a:ext>
            </a:extLst>
          </p:cNvPr>
          <p:cNvSpPr>
            <a:spLocks noGrp="1"/>
          </p:cNvSpPr>
          <p:nvPr>
            <p:ph idx="1"/>
          </p:nvPr>
        </p:nvSpPr>
        <p:spPr/>
        <p:txBody>
          <a:bodyPr/>
          <a:lstStyle/>
          <a:p>
            <a:pPr marL="0" indent="0" algn="just">
              <a:buNone/>
            </a:pPr>
            <a:r>
              <a:rPr lang="fr-FR" sz="3200" dirty="0"/>
              <a:t>Une commission BCD peut venir le compléter. Il s’agit d’une commission élargie avec des membres permanents et d’autres qui peuvent être temporaires. Son rôle peut- être défini par le Conseil. Globalement il s’agit pour la commission de traiter les livres, d’organiser les permanences, l’encadrement, la décoration, la formation, les expositions, le prêt.</a:t>
            </a:r>
          </a:p>
          <a:p>
            <a:endParaRPr lang="fr-FR" dirty="0"/>
          </a:p>
        </p:txBody>
      </p:sp>
    </p:spTree>
    <p:extLst>
      <p:ext uri="{BB962C8B-B14F-4D97-AF65-F5344CB8AC3E}">
        <p14:creationId xmlns:p14="http://schemas.microsoft.com/office/powerpoint/2010/main" val="408833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48986" y="639"/>
            <a:ext cx="5018567" cy="6881472"/>
          </a:xfrm>
        </p:spPr>
      </p:pic>
    </p:spTree>
    <p:extLst>
      <p:ext uri="{BB962C8B-B14F-4D97-AF65-F5344CB8AC3E}">
        <p14:creationId xmlns:p14="http://schemas.microsoft.com/office/powerpoint/2010/main" val="1594926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D9C7D90-D46B-48D9-AE84-DA5D1FC64802}"/>
              </a:ext>
            </a:extLst>
          </p:cNvPr>
          <p:cNvSpPr>
            <a:spLocks noGrp="1"/>
          </p:cNvSpPr>
          <p:nvPr>
            <p:ph type="title"/>
          </p:nvPr>
        </p:nvSpPr>
        <p:spPr/>
        <p:txBody>
          <a:bodyPr/>
          <a:lstStyle/>
          <a:p>
            <a:r>
              <a:rPr lang="fr-FR" dirty="0"/>
              <a:t>Construire des outils </a:t>
            </a:r>
          </a:p>
        </p:txBody>
      </p:sp>
      <p:sp>
        <p:nvSpPr>
          <p:cNvPr id="3" name="Espace réservé du contenu 2">
            <a:extLst>
              <a:ext uri="{FF2B5EF4-FFF2-40B4-BE49-F238E27FC236}">
                <a16:creationId xmlns="" xmlns:a16="http://schemas.microsoft.com/office/drawing/2014/main" id="{A5AA78D2-8090-41C2-9D50-8BDC839EC364}"/>
              </a:ext>
            </a:extLst>
          </p:cNvPr>
          <p:cNvSpPr>
            <a:spLocks noGrp="1"/>
          </p:cNvSpPr>
          <p:nvPr>
            <p:ph idx="1"/>
          </p:nvPr>
        </p:nvSpPr>
        <p:spPr/>
        <p:txBody>
          <a:bodyPr/>
          <a:lstStyle/>
          <a:p>
            <a:pPr marL="0" indent="0">
              <a:buNone/>
            </a:pPr>
            <a:endParaRPr lang="fr-FR" dirty="0"/>
          </a:p>
          <a:p>
            <a:r>
              <a:rPr lang="fr-FR" dirty="0"/>
              <a:t>La liste des intervenants et de l’équipe d’animation,</a:t>
            </a:r>
          </a:p>
          <a:p>
            <a:r>
              <a:rPr lang="fr-FR" dirty="0"/>
              <a:t>Le matériel de gestion : étiquettes, plastique, fiches pour rassembler, ranger.</a:t>
            </a:r>
          </a:p>
          <a:p>
            <a:r>
              <a:rPr lang="fr-FR" dirty="0"/>
              <a:t>Le cahier de liaison qui regroupe félicitations, critiques et propositions toutes reprises et étudiées en Conseil de BCD.</a:t>
            </a:r>
          </a:p>
          <a:p>
            <a:r>
              <a:rPr lang="fr-FR" dirty="0"/>
              <a:t>L’agenda avec le calendrier des animations, des expos, etc.</a:t>
            </a:r>
          </a:p>
          <a:p>
            <a:r>
              <a:rPr lang="fr-FR" dirty="0"/>
              <a:t>Le cahier de comptabilité,</a:t>
            </a:r>
          </a:p>
          <a:p>
            <a:r>
              <a:rPr lang="fr-FR" dirty="0"/>
              <a:t>Les tracts BCD avec un logo qui serviront à faire connaître les animations.</a:t>
            </a:r>
          </a:p>
          <a:p>
            <a:r>
              <a:rPr lang="fr-FR" dirty="0"/>
              <a:t>Un rayon pédagogique pour les enseignants.</a:t>
            </a:r>
          </a:p>
          <a:p>
            <a:endParaRPr lang="fr-FR" dirty="0"/>
          </a:p>
        </p:txBody>
      </p:sp>
    </p:spTree>
    <p:extLst>
      <p:ext uri="{BB962C8B-B14F-4D97-AF65-F5344CB8AC3E}">
        <p14:creationId xmlns:p14="http://schemas.microsoft.com/office/powerpoint/2010/main" val="1963480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AF3B0F9-F093-4538-839A-F883FD46D880}"/>
              </a:ext>
            </a:extLst>
          </p:cNvPr>
          <p:cNvSpPr>
            <a:spLocks noGrp="1"/>
          </p:cNvSpPr>
          <p:nvPr>
            <p:ph type="title"/>
          </p:nvPr>
        </p:nvSpPr>
        <p:spPr/>
        <p:txBody>
          <a:bodyPr/>
          <a:lstStyle/>
          <a:p>
            <a:r>
              <a:rPr lang="fr-FR" dirty="0"/>
              <a:t>Etablir une politique d’achat </a:t>
            </a:r>
            <a:br>
              <a:rPr lang="fr-FR" dirty="0"/>
            </a:br>
            <a:endParaRPr lang="fr-FR" dirty="0"/>
          </a:p>
        </p:txBody>
      </p:sp>
      <p:sp>
        <p:nvSpPr>
          <p:cNvPr id="3" name="Espace réservé du contenu 2">
            <a:extLst>
              <a:ext uri="{FF2B5EF4-FFF2-40B4-BE49-F238E27FC236}">
                <a16:creationId xmlns="" xmlns:a16="http://schemas.microsoft.com/office/drawing/2014/main" id="{17298A62-D7BA-4C2A-8AD3-871A5205AFD5}"/>
              </a:ext>
            </a:extLst>
          </p:cNvPr>
          <p:cNvSpPr>
            <a:spLocks noGrp="1"/>
          </p:cNvSpPr>
          <p:nvPr>
            <p:ph idx="1"/>
          </p:nvPr>
        </p:nvSpPr>
        <p:spPr/>
        <p:txBody>
          <a:bodyPr/>
          <a:lstStyle/>
          <a:p>
            <a:pPr algn="just"/>
            <a:r>
              <a:rPr lang="fr-FR" dirty="0"/>
              <a:t>La BCD regroupe tous types de documents</a:t>
            </a:r>
          </a:p>
          <a:p>
            <a:pPr algn="just"/>
            <a:r>
              <a:rPr lang="fr-FR" dirty="0"/>
              <a:t>Le fond doit être équilibré (1/3 documentaires, 1/3 albums, 1/3 romans)</a:t>
            </a:r>
          </a:p>
          <a:p>
            <a:pPr algn="just"/>
            <a:r>
              <a:rPr lang="fr-FR" dirty="0"/>
              <a:t>Attention cette proportion « idéale » ne peut pas toujours être tenue notamment en fonction de l’existant. La proportion pour commencer le prêt est de 1000 ouvrages (minimum) pour 200 élèves. Une possibilité pour démarrer est d’investir d’abord tous les crédits d’achats dans les documentaires albums et romans étant prêté par la bibliothèque municipale.</a:t>
            </a:r>
          </a:p>
          <a:p>
            <a:pPr algn="just"/>
            <a:r>
              <a:rPr lang="fr-FR" dirty="0"/>
              <a:t>Le fond doit pouvoir être consulté.</a:t>
            </a:r>
          </a:p>
          <a:p>
            <a:endParaRPr lang="fr-FR" dirty="0"/>
          </a:p>
        </p:txBody>
      </p:sp>
    </p:spTree>
    <p:extLst>
      <p:ext uri="{BB962C8B-B14F-4D97-AF65-F5344CB8AC3E}">
        <p14:creationId xmlns:p14="http://schemas.microsoft.com/office/powerpoint/2010/main" val="120850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D1885A8-8A84-48F1-B0C4-CDCD1927744F}"/>
              </a:ext>
            </a:extLst>
          </p:cNvPr>
          <p:cNvSpPr>
            <a:spLocks noGrp="1"/>
          </p:cNvSpPr>
          <p:nvPr>
            <p:ph type="title"/>
          </p:nvPr>
        </p:nvSpPr>
        <p:spPr/>
        <p:txBody>
          <a:bodyPr/>
          <a:lstStyle/>
          <a:p>
            <a:r>
              <a:rPr lang="fr-FR" dirty="0"/>
              <a:t>Le fond est constitué de :</a:t>
            </a:r>
          </a:p>
        </p:txBody>
      </p:sp>
      <p:sp>
        <p:nvSpPr>
          <p:cNvPr id="3" name="Espace réservé du contenu 2">
            <a:extLst>
              <a:ext uri="{FF2B5EF4-FFF2-40B4-BE49-F238E27FC236}">
                <a16:creationId xmlns="" xmlns:a16="http://schemas.microsoft.com/office/drawing/2014/main" id="{A0EBD557-76FE-490C-BF52-3CDDA692FB88}"/>
              </a:ext>
            </a:extLst>
          </p:cNvPr>
          <p:cNvSpPr>
            <a:spLocks noGrp="1"/>
          </p:cNvSpPr>
          <p:nvPr>
            <p:ph idx="1"/>
          </p:nvPr>
        </p:nvSpPr>
        <p:spPr/>
        <p:txBody>
          <a:bodyPr/>
          <a:lstStyle/>
          <a:p>
            <a:pPr marL="0" indent="0">
              <a:buNone/>
            </a:pPr>
            <a:endParaRPr lang="fr-FR" dirty="0"/>
          </a:p>
          <a:p>
            <a:r>
              <a:rPr lang="fr-FR" dirty="0"/>
              <a:t>Livres</a:t>
            </a:r>
          </a:p>
          <a:p>
            <a:r>
              <a:rPr lang="fr-FR" dirty="0"/>
              <a:t>Documents sonores et visuels</a:t>
            </a:r>
          </a:p>
          <a:p>
            <a:r>
              <a:rPr lang="fr-FR" dirty="0"/>
              <a:t>Logiciels</a:t>
            </a:r>
          </a:p>
          <a:p>
            <a:r>
              <a:rPr lang="fr-FR" dirty="0"/>
              <a:t>DVD</a:t>
            </a:r>
          </a:p>
          <a:p>
            <a:r>
              <a:rPr lang="fr-FR" dirty="0"/>
              <a:t>CD Rom</a:t>
            </a:r>
          </a:p>
          <a:p>
            <a:r>
              <a:rPr lang="fr-FR" dirty="0"/>
              <a:t>Images et affiches</a:t>
            </a:r>
          </a:p>
          <a:p>
            <a:r>
              <a:rPr lang="fr-FR" dirty="0"/>
              <a:t>Dossiers, malles</a:t>
            </a:r>
          </a:p>
          <a:p>
            <a:r>
              <a:rPr lang="fr-FR" dirty="0"/>
              <a:t>Jeux.</a:t>
            </a:r>
          </a:p>
          <a:p>
            <a:endParaRPr lang="fr-FR" dirty="0"/>
          </a:p>
        </p:txBody>
      </p:sp>
    </p:spTree>
    <p:extLst>
      <p:ext uri="{BB962C8B-B14F-4D97-AF65-F5344CB8AC3E}">
        <p14:creationId xmlns:p14="http://schemas.microsoft.com/office/powerpoint/2010/main" val="538919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80A4B04-BDBD-4E53-9812-2E6BC437C87B}"/>
              </a:ext>
            </a:extLst>
          </p:cNvPr>
          <p:cNvSpPr>
            <a:spLocks noGrp="1"/>
          </p:cNvSpPr>
          <p:nvPr>
            <p:ph type="title"/>
          </p:nvPr>
        </p:nvSpPr>
        <p:spPr/>
        <p:txBody>
          <a:bodyPr/>
          <a:lstStyle/>
          <a:p>
            <a:r>
              <a:rPr lang="fr-FR" dirty="0"/>
              <a:t>Les opérations de traitement ou la </a:t>
            </a:r>
            <a:r>
              <a:rPr lang="fr-FR" dirty="0" err="1"/>
              <a:t>bibliothèconomie</a:t>
            </a:r>
            <a:r>
              <a:rPr lang="fr-FR" dirty="0"/>
              <a:t> </a:t>
            </a:r>
          </a:p>
        </p:txBody>
      </p:sp>
      <p:sp>
        <p:nvSpPr>
          <p:cNvPr id="3" name="Espace réservé du contenu 2">
            <a:extLst>
              <a:ext uri="{FF2B5EF4-FFF2-40B4-BE49-F238E27FC236}">
                <a16:creationId xmlns="" xmlns:a16="http://schemas.microsoft.com/office/drawing/2014/main" id="{421C47BD-6109-44CD-A55F-96EBABBB362B}"/>
              </a:ext>
            </a:extLst>
          </p:cNvPr>
          <p:cNvSpPr>
            <a:spLocks noGrp="1"/>
          </p:cNvSpPr>
          <p:nvPr>
            <p:ph idx="1"/>
          </p:nvPr>
        </p:nvSpPr>
        <p:spPr/>
        <p:txBody>
          <a:bodyPr/>
          <a:lstStyle/>
          <a:p>
            <a:pPr marL="0" indent="0">
              <a:buNone/>
            </a:pPr>
            <a:endParaRPr lang="fr-FR" dirty="0"/>
          </a:p>
          <a:p>
            <a:r>
              <a:rPr lang="fr-FR" dirty="0"/>
              <a:t>Pointage, vérification Bordereau de commande et de livraison</a:t>
            </a:r>
          </a:p>
          <a:p>
            <a:r>
              <a:rPr lang="fr-FR" dirty="0"/>
              <a:t>Estampillage cachet de la BCD</a:t>
            </a:r>
          </a:p>
          <a:p>
            <a:r>
              <a:rPr lang="fr-FR" dirty="0"/>
              <a:t>Enregistrement N° d’inventaire dans le cahier d’inventaire</a:t>
            </a:r>
          </a:p>
          <a:p>
            <a:r>
              <a:rPr lang="fr-FR" dirty="0"/>
              <a:t>Indexation Attribuer un ou des mots clés</a:t>
            </a:r>
          </a:p>
          <a:p>
            <a:r>
              <a:rPr lang="fr-FR" dirty="0"/>
              <a:t>Cotation Numéroter, étiqueter, informatiser</a:t>
            </a:r>
          </a:p>
          <a:p>
            <a:r>
              <a:rPr lang="fr-FR" dirty="0"/>
              <a:t>Relier, couvrir</a:t>
            </a:r>
          </a:p>
          <a:p>
            <a:endParaRPr lang="fr-FR" dirty="0"/>
          </a:p>
        </p:txBody>
      </p:sp>
    </p:spTree>
    <p:extLst>
      <p:ext uri="{BB962C8B-B14F-4D97-AF65-F5344CB8AC3E}">
        <p14:creationId xmlns:p14="http://schemas.microsoft.com/office/powerpoint/2010/main" val="2466616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C5E4F6-34DE-45AB-BC4E-E15CA8F77A0E}"/>
              </a:ext>
            </a:extLst>
          </p:cNvPr>
          <p:cNvSpPr>
            <a:spLocks noGrp="1"/>
          </p:cNvSpPr>
          <p:nvPr>
            <p:ph type="title"/>
          </p:nvPr>
        </p:nvSpPr>
        <p:spPr>
          <a:xfrm>
            <a:off x="1069848" y="484632"/>
            <a:ext cx="10058400" cy="1147220"/>
          </a:xfrm>
        </p:spPr>
        <p:txBody>
          <a:bodyPr>
            <a:normAutofit fontScale="90000"/>
          </a:bodyPr>
          <a:lstStyle/>
          <a:p>
            <a:r>
              <a:rPr lang="fr-FR" dirty="0"/>
              <a:t/>
            </a:r>
            <a:br>
              <a:rPr lang="fr-FR" dirty="0"/>
            </a:br>
            <a:r>
              <a:rPr lang="fr-FR" dirty="0"/>
              <a:t>Mettre en place le prêt :</a:t>
            </a:r>
            <a:br>
              <a:rPr lang="fr-FR" dirty="0"/>
            </a:br>
            <a:endParaRPr lang="fr-FR" dirty="0"/>
          </a:p>
        </p:txBody>
      </p:sp>
      <p:sp>
        <p:nvSpPr>
          <p:cNvPr id="3" name="Espace réservé du contenu 2">
            <a:extLst>
              <a:ext uri="{FF2B5EF4-FFF2-40B4-BE49-F238E27FC236}">
                <a16:creationId xmlns="" xmlns:a16="http://schemas.microsoft.com/office/drawing/2014/main" id="{A472E204-DEAF-4AE2-A607-3EBAADA6E895}"/>
              </a:ext>
            </a:extLst>
          </p:cNvPr>
          <p:cNvSpPr>
            <a:spLocks noGrp="1"/>
          </p:cNvSpPr>
          <p:nvPr>
            <p:ph idx="1"/>
          </p:nvPr>
        </p:nvSpPr>
        <p:spPr>
          <a:xfrm>
            <a:off x="1069848" y="1631852"/>
            <a:ext cx="10058400" cy="4540348"/>
          </a:xfrm>
        </p:spPr>
        <p:txBody>
          <a:bodyPr>
            <a:normAutofit fontScale="92500" lnSpcReduction="20000"/>
          </a:bodyPr>
          <a:lstStyle/>
          <a:p>
            <a:pPr algn="just"/>
            <a:r>
              <a:rPr lang="fr-FR" dirty="0"/>
              <a:t>Associer les élèves : responsables, tutorat, contrôle, brevets de compétences</a:t>
            </a:r>
          </a:p>
          <a:p>
            <a:pPr algn="just"/>
            <a:r>
              <a:rPr lang="fr-FR" dirty="0"/>
              <a:t>Bien connaître le fond pour orienter les élèves</a:t>
            </a:r>
          </a:p>
          <a:p>
            <a:pPr algn="just"/>
            <a:r>
              <a:rPr lang="fr-FR" dirty="0"/>
              <a:t>Ne pas hiérarchiser les lectures</a:t>
            </a:r>
          </a:p>
          <a:p>
            <a:pPr algn="just"/>
            <a:r>
              <a:rPr lang="fr-FR" dirty="0"/>
              <a:t>Laisser le libre choix</a:t>
            </a:r>
          </a:p>
          <a:p>
            <a:pPr algn="just"/>
            <a:r>
              <a:rPr lang="fr-FR" dirty="0"/>
              <a:t>Ne pas contrôler les lectures</a:t>
            </a:r>
          </a:p>
          <a:p>
            <a:pPr algn="just"/>
            <a:r>
              <a:rPr lang="fr-FR" dirty="0"/>
              <a:t>Favoriser les échanges</a:t>
            </a:r>
          </a:p>
          <a:p>
            <a:pPr algn="just"/>
            <a:r>
              <a:rPr lang="fr-FR" dirty="0"/>
              <a:t>Conseiller et valoriser</a:t>
            </a:r>
          </a:p>
          <a:p>
            <a:pPr algn="just"/>
            <a:r>
              <a:rPr lang="fr-FR" dirty="0"/>
              <a:t>Accepter les emprunts et retours fréquents</a:t>
            </a:r>
          </a:p>
          <a:p>
            <a:pPr algn="just"/>
            <a:r>
              <a:rPr lang="fr-FR" dirty="0"/>
              <a:t>Dissocier prêts internes et externes (écoliers/ visiteurs)</a:t>
            </a:r>
          </a:p>
          <a:p>
            <a:pPr algn="just"/>
            <a:r>
              <a:rPr lang="fr-FR" dirty="0"/>
              <a:t>Installer un panneau « nouveautés » :</a:t>
            </a:r>
          </a:p>
          <a:p>
            <a:pPr algn="just"/>
            <a:r>
              <a:rPr lang="fr-FR" dirty="0"/>
              <a:t>Avec présentation des ouvrages, critiques, palmarès de classe…</a:t>
            </a:r>
          </a:p>
          <a:p>
            <a:pPr algn="just"/>
            <a:r>
              <a:rPr lang="fr-FR" dirty="0"/>
              <a:t>Prévoir un temps maximum d’affichage ou mieux annoncer la date du prochain affichage.</a:t>
            </a:r>
          </a:p>
          <a:p>
            <a:endParaRPr lang="fr-FR" dirty="0"/>
          </a:p>
        </p:txBody>
      </p:sp>
    </p:spTree>
    <p:extLst>
      <p:ext uri="{BB962C8B-B14F-4D97-AF65-F5344CB8AC3E}">
        <p14:creationId xmlns:p14="http://schemas.microsoft.com/office/powerpoint/2010/main" val="282037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E2DD5F9-1A08-4B70-8ED0-24716D58A12C}"/>
              </a:ext>
            </a:extLst>
          </p:cNvPr>
          <p:cNvSpPr>
            <a:spLocks noGrp="1"/>
          </p:cNvSpPr>
          <p:nvPr>
            <p:ph type="title"/>
          </p:nvPr>
        </p:nvSpPr>
        <p:spPr/>
        <p:txBody>
          <a:bodyPr/>
          <a:lstStyle/>
          <a:p>
            <a:r>
              <a:rPr lang="fr-FR" dirty="0"/>
              <a:t>Organiser des expositions </a:t>
            </a:r>
          </a:p>
        </p:txBody>
      </p:sp>
      <p:sp>
        <p:nvSpPr>
          <p:cNvPr id="3" name="Espace réservé du contenu 2">
            <a:extLst>
              <a:ext uri="{FF2B5EF4-FFF2-40B4-BE49-F238E27FC236}">
                <a16:creationId xmlns="" xmlns:a16="http://schemas.microsoft.com/office/drawing/2014/main" id="{F24ADF57-6A85-4987-83F0-4D7D49112E60}"/>
              </a:ext>
            </a:extLst>
          </p:cNvPr>
          <p:cNvSpPr>
            <a:spLocks noGrp="1"/>
          </p:cNvSpPr>
          <p:nvPr>
            <p:ph idx="1"/>
          </p:nvPr>
        </p:nvSpPr>
        <p:spPr/>
        <p:txBody>
          <a:bodyPr/>
          <a:lstStyle/>
          <a:p>
            <a:pPr algn="just"/>
            <a:r>
              <a:rPr lang="fr-FR" dirty="0"/>
              <a:t>Des annonces sont affichées sur un espace dédié. On peut y associer des affiches d’information d’évènements, des tracts, des journaux.</a:t>
            </a:r>
          </a:p>
          <a:p>
            <a:pPr algn="just"/>
            <a:r>
              <a:rPr lang="fr-FR" dirty="0"/>
              <a:t>Les classes produisent en fonction des projets de classe, mettent en valeur les réalisations (table d’objets, panneaux, affiches, documents, exposés, albums enquête, expériences, etc.), et les organisent (sens, parcours, ordre, mises en scène : lumières, supports, textures…).</a:t>
            </a:r>
          </a:p>
          <a:p>
            <a:pPr algn="just"/>
            <a:r>
              <a:rPr lang="fr-FR" dirty="0"/>
              <a:t>On peut organiser des visites. Préparées en classe (questions, recherches documentaires liées au thème), guidées sur place par des responsables. Elles pourront être suivies de comptes-rendus écrits intégrés dans les cahiers de vie, journaux scolaires, ou site de l’école.</a:t>
            </a:r>
          </a:p>
          <a:p>
            <a:endParaRPr lang="fr-FR" dirty="0"/>
          </a:p>
        </p:txBody>
      </p:sp>
    </p:spTree>
    <p:extLst>
      <p:ext uri="{BB962C8B-B14F-4D97-AF65-F5344CB8AC3E}">
        <p14:creationId xmlns:p14="http://schemas.microsoft.com/office/powerpoint/2010/main" val="2220996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Type de bois</Template>
  <TotalTime>179</TotalTime>
  <Words>605</Words>
  <Application>Microsoft Macintosh PowerPoint</Application>
  <PresentationFormat>Grand écran</PresentationFormat>
  <Paragraphs>56</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Calibri</vt:lpstr>
      <vt:lpstr>Comic Sans MS</vt:lpstr>
      <vt:lpstr>Rockwell</vt:lpstr>
      <vt:lpstr>Rockwell Condensed</vt:lpstr>
      <vt:lpstr>Rockwell Extra Bold</vt:lpstr>
      <vt:lpstr>Wingdings</vt:lpstr>
      <vt:lpstr>Type de bois</vt:lpstr>
      <vt:lpstr>Faire vivre une BCD</vt:lpstr>
      <vt:lpstr>Mettre en place un conseil de BCD</vt:lpstr>
      <vt:lpstr>Présentation PowerPoint</vt:lpstr>
      <vt:lpstr>Construire des outils </vt:lpstr>
      <vt:lpstr>Etablir une politique d’achat  </vt:lpstr>
      <vt:lpstr>Le fond est constitué de :</vt:lpstr>
      <vt:lpstr>Les opérations de traitement ou la bibliothèconomie </vt:lpstr>
      <vt:lpstr> Mettre en place le prêt : </vt:lpstr>
      <vt:lpstr>Organiser des expositions </vt:lpstr>
      <vt:lpstr>Autres actions à mener en BCD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BCD</dc:title>
  <dc:creator>bazzani-roger maryse</dc:creator>
  <cp:lastModifiedBy>bazzani-roger maryse</cp:lastModifiedBy>
  <cp:revision>24</cp:revision>
  <dcterms:created xsi:type="dcterms:W3CDTF">2017-11-06T14:08:53Z</dcterms:created>
  <dcterms:modified xsi:type="dcterms:W3CDTF">2017-12-05T22:07:26Z</dcterms:modified>
</cp:coreProperties>
</file>