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3"/>
  </p:notesMasterIdLst>
  <p:sldIdLst>
    <p:sldId id="256" r:id="rId2"/>
    <p:sldId id="272" r:id="rId3"/>
    <p:sldId id="257" r:id="rId4"/>
    <p:sldId id="258" r:id="rId5"/>
    <p:sldId id="260" r:id="rId6"/>
    <p:sldId id="276" r:id="rId7"/>
    <p:sldId id="278" r:id="rId8"/>
    <p:sldId id="270" r:id="rId9"/>
    <p:sldId id="269" r:id="rId10"/>
    <p:sldId id="261"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F789"/>
    <a:srgbClr val="B9FFA3"/>
    <a:srgbClr val="FF9BC3"/>
    <a:srgbClr val="BD92DE"/>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70" d="100"/>
          <a:sy n="70" d="100"/>
        </p:scale>
        <p:origin x="1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86B872-68F1-4464-984C-71ACFBA71E5E}" type="datetimeFigureOut">
              <a:rPr lang="fr-FR" smtClean="0"/>
              <a:t>02/04/2019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08F42D-A1C8-4AA2-AB37-B12A7B9E3B32}" type="slidenum">
              <a:rPr lang="fr-FR" smtClean="0"/>
              <a:t>‹N°›</a:t>
            </a:fld>
            <a:endParaRPr lang="fr-FR"/>
          </a:p>
        </p:txBody>
      </p:sp>
    </p:spTree>
    <p:extLst>
      <p:ext uri="{BB962C8B-B14F-4D97-AF65-F5344CB8AC3E}">
        <p14:creationId xmlns:p14="http://schemas.microsoft.com/office/powerpoint/2010/main" val="2035789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l"/>
            <a:r>
              <a:rPr lang="fr-FR" sz="1200" dirty="0" smtClean="0"/>
              <a:t>Comprendre :  Travailler :</a:t>
            </a:r>
            <a:endParaRPr lang="fr-FR" altLang="en-US" sz="1200" dirty="0" smtClean="0">
              <a:solidFill>
                <a:schemeClr val="tx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altLang="en-US" sz="1200" dirty="0" smtClean="0">
                <a:solidFill>
                  <a:schemeClr val="tx2"/>
                </a:solidFill>
              </a:rPr>
              <a:t>des compétences de décodage : identifier les mots écrits (connaissances sur le code: principe alphabétique, correspondance graphie-phonie, relation oral/écrit , inférer sur la forme du message )</a:t>
            </a:r>
          </a:p>
          <a:p>
            <a:pPr marL="0" marR="0" lvl="0" indent="0" algn="l" defTabSz="914400" rtl="0" eaLnBrk="1" fontAlgn="auto" latinLnBrk="0" hangingPunct="1">
              <a:lnSpc>
                <a:spcPct val="100000"/>
              </a:lnSpc>
              <a:spcBef>
                <a:spcPts val="0"/>
              </a:spcBef>
              <a:spcAft>
                <a:spcPts val="0"/>
              </a:spcAft>
              <a:buClrTx/>
              <a:buSzTx/>
              <a:buFontTx/>
              <a:buNone/>
              <a:tabLst/>
              <a:defRPr/>
            </a:pPr>
            <a:r>
              <a:rPr lang="fr-FR" altLang="en-US" sz="1200" dirty="0" smtClean="0">
                <a:solidFill>
                  <a:schemeClr val="tx2"/>
                </a:solidFill>
              </a:rPr>
              <a:t>des compétences linguistiques (lexique, syntaxe)</a:t>
            </a:r>
          </a:p>
          <a:p>
            <a:pPr algn="just" eaLnBrk="1" fontAlgn="auto" hangingPunct="1">
              <a:spcAft>
                <a:spcPts val="0"/>
              </a:spcAft>
              <a:buFont typeface="Wingdings" pitchFamily="2" charset="2"/>
              <a:buChar char="Ø"/>
              <a:defRPr/>
            </a:pPr>
            <a:r>
              <a:rPr lang="fr-FR" sz="1200" kern="1200" dirty="0" smtClean="0">
                <a:solidFill>
                  <a:schemeClr val="tx2"/>
                </a:solidFill>
              </a:rPr>
              <a:t>des compétences textuelles (cohésion: anaphores, connecteurs - énonciation, ponctuation et culture littéraire: genre, auteurs, stéréotypes, stratégies narratives…)</a:t>
            </a:r>
          </a:p>
          <a:p>
            <a:pPr algn="just" eaLnBrk="1" fontAlgn="auto" hangingPunct="1">
              <a:spcAft>
                <a:spcPts val="0"/>
              </a:spcAft>
              <a:buFontTx/>
              <a:buNone/>
              <a:defRPr/>
            </a:pPr>
            <a:endParaRPr lang="fr-FR" sz="1200" kern="1200" dirty="0" smtClean="0">
              <a:solidFill>
                <a:schemeClr val="tx2"/>
              </a:solidFill>
            </a:endParaRPr>
          </a:p>
          <a:p>
            <a:pPr algn="just" eaLnBrk="1" fontAlgn="auto" hangingPunct="1">
              <a:spcAft>
                <a:spcPts val="0"/>
              </a:spcAft>
              <a:buFont typeface="Wingdings" pitchFamily="2" charset="2"/>
              <a:buChar char="Ø"/>
              <a:defRPr/>
            </a:pPr>
            <a:r>
              <a:rPr lang="fr-FR" sz="1200" kern="1200" dirty="0" smtClean="0">
                <a:solidFill>
                  <a:schemeClr val="tx2"/>
                </a:solidFill>
              </a:rPr>
              <a:t>Des compétences stratégiques (exercer sa mémoire, reformuler, faire des images dans sa tête, trouver les idées essentielles; régulation, contrôle et évaluation par  le lecteur de son activité de lecture)</a:t>
            </a:r>
          </a:p>
          <a:p>
            <a:pPr eaLnBrk="1" fontAlgn="auto" hangingPunct="1">
              <a:spcAft>
                <a:spcPts val="0"/>
              </a:spcAft>
              <a:buFont typeface="Wingdings" pitchFamily="2" charset="2"/>
              <a:buChar char="Ø"/>
              <a:defRPr/>
            </a:pPr>
            <a:r>
              <a:rPr lang="fr-FR" sz="1200" dirty="0" smtClean="0"/>
              <a:t> </a:t>
            </a:r>
            <a:r>
              <a:rPr lang="fr-FR" sz="1200" dirty="0" smtClean="0">
                <a:solidFill>
                  <a:schemeClr val="tx2"/>
                </a:solidFill>
              </a:rPr>
              <a:t>Faire appel à ses connaissances sur le monde</a:t>
            </a:r>
          </a:p>
          <a:p>
            <a:pPr eaLnBrk="1" fontAlgn="auto" hangingPunct="1">
              <a:spcAft>
                <a:spcPts val="0"/>
              </a:spcAft>
              <a:buFont typeface="Arial" pitchFamily="34" charset="0"/>
              <a:buNone/>
              <a:defRPr/>
            </a:pPr>
            <a:endParaRPr lang="fr-FR" sz="1200" dirty="0" smtClean="0">
              <a:solidFill>
                <a:schemeClr val="tx2"/>
              </a:solidFill>
            </a:endParaRPr>
          </a:p>
          <a:p>
            <a:pPr eaLnBrk="1" fontAlgn="auto" hangingPunct="1">
              <a:spcAft>
                <a:spcPts val="0"/>
              </a:spcAft>
              <a:buFont typeface="Wingdings" pitchFamily="2" charset="2"/>
              <a:buChar char="Ø"/>
              <a:defRPr/>
            </a:pPr>
            <a:r>
              <a:rPr lang="fr-FR" sz="1200" dirty="0" smtClean="0">
                <a:solidFill>
                  <a:schemeClr val="tx2"/>
                </a:solidFill>
              </a:rPr>
              <a:t> Ajouter des mots et du sens aux mots qui sont écrits dans le message (implicite / inférences).</a:t>
            </a:r>
          </a:p>
          <a:p>
            <a:endParaRPr lang="fr-FR" dirty="0"/>
          </a:p>
        </p:txBody>
      </p:sp>
      <p:sp>
        <p:nvSpPr>
          <p:cNvPr id="4" name="Espace réservé du numéro de diapositive 3"/>
          <p:cNvSpPr>
            <a:spLocks noGrp="1"/>
          </p:cNvSpPr>
          <p:nvPr>
            <p:ph type="sldNum" sz="quarter" idx="10"/>
          </p:nvPr>
        </p:nvSpPr>
        <p:spPr/>
        <p:txBody>
          <a:bodyPr/>
          <a:lstStyle/>
          <a:p>
            <a:fld id="{0508F42D-A1C8-4AA2-AB37-B12A7B9E3B32}" type="slidenum">
              <a:rPr lang="fr-FR" smtClean="0"/>
              <a:t>3</a:t>
            </a:fld>
            <a:endParaRPr lang="fr-FR"/>
          </a:p>
        </p:txBody>
      </p:sp>
    </p:spTree>
    <p:extLst>
      <p:ext uri="{BB962C8B-B14F-4D97-AF65-F5344CB8AC3E}">
        <p14:creationId xmlns:p14="http://schemas.microsoft.com/office/powerpoint/2010/main" val="4231306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eaLnBrk="1" fontAlgn="auto" hangingPunct="1">
              <a:spcAft>
                <a:spcPts val="0"/>
              </a:spcAft>
              <a:buFont typeface="Arial" pitchFamily="34" charset="0"/>
              <a:buNone/>
              <a:defRPr/>
            </a:pPr>
            <a:endParaRPr lang="fr-FR" sz="1800" dirty="0" smtClean="0"/>
          </a:p>
          <a:p>
            <a:pPr algn="just" eaLnBrk="1" fontAlgn="auto" hangingPunct="1">
              <a:spcAft>
                <a:spcPts val="0"/>
              </a:spcAft>
              <a:buFont typeface="Wingdings" pitchFamily="2" charset="2"/>
              <a:buChar char="Ø"/>
              <a:defRPr/>
            </a:pPr>
            <a:endParaRPr lang="fr-FR" sz="1200" kern="1200" dirty="0" smtClean="0">
              <a:solidFill>
                <a:schemeClr val="tx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altLang="en-US" sz="1200" dirty="0" smtClean="0">
              <a:solidFill>
                <a:schemeClr val="tx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altLang="en-US" sz="1200" dirty="0" smtClean="0">
              <a:solidFill>
                <a:schemeClr val="tx2"/>
              </a:solidFill>
            </a:endParaRPr>
          </a:p>
          <a:p>
            <a:endParaRPr lang="fr-FR" dirty="0"/>
          </a:p>
        </p:txBody>
      </p:sp>
      <p:sp>
        <p:nvSpPr>
          <p:cNvPr id="4" name="Espace réservé du numéro de diapositive 3"/>
          <p:cNvSpPr>
            <a:spLocks noGrp="1"/>
          </p:cNvSpPr>
          <p:nvPr>
            <p:ph type="sldNum" sz="quarter" idx="10"/>
          </p:nvPr>
        </p:nvSpPr>
        <p:spPr/>
        <p:txBody>
          <a:bodyPr/>
          <a:lstStyle/>
          <a:p>
            <a:fld id="{0508F42D-A1C8-4AA2-AB37-B12A7B9E3B32}" type="slidenum">
              <a:rPr lang="fr-FR" smtClean="0"/>
              <a:t>4</a:t>
            </a:fld>
            <a:endParaRPr lang="fr-FR"/>
          </a:p>
        </p:txBody>
      </p:sp>
    </p:spTree>
    <p:extLst>
      <p:ext uri="{BB962C8B-B14F-4D97-AF65-F5344CB8AC3E}">
        <p14:creationId xmlns:p14="http://schemas.microsoft.com/office/powerpoint/2010/main" val="2096687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44F80470-C9E6-4A97-9675-AD6DA0CC100E}" type="datetimeFigureOut">
              <a:rPr lang="fr-FR" smtClean="0"/>
              <a:t>02/04/2019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2452199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4F80470-C9E6-4A97-9675-AD6DA0CC100E}" type="datetimeFigureOut">
              <a:rPr lang="fr-FR" smtClean="0"/>
              <a:t>02/04/2019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1120011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4F80470-C9E6-4A97-9675-AD6DA0CC100E}" type="datetimeFigureOut">
              <a:rPr lang="fr-FR" smtClean="0"/>
              <a:t>02/04/2019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883485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4F80470-C9E6-4A97-9675-AD6DA0CC100E}" type="datetimeFigureOut">
              <a:rPr lang="fr-FR" smtClean="0"/>
              <a:t>02/04/2019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4261279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4F80470-C9E6-4A97-9675-AD6DA0CC100E}" type="datetimeFigureOut">
              <a:rPr lang="fr-FR" smtClean="0"/>
              <a:t>02/04/2019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1417128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4F80470-C9E6-4A97-9675-AD6DA0CC100E}" type="datetimeFigureOut">
              <a:rPr lang="fr-FR" smtClean="0"/>
              <a:t>02/04/2019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3565162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4F80470-C9E6-4A97-9675-AD6DA0CC100E}" type="datetimeFigureOut">
              <a:rPr lang="fr-FR" smtClean="0"/>
              <a:t>02/04/2019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4170788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44F80470-C9E6-4A97-9675-AD6DA0CC100E}" type="datetimeFigureOut">
              <a:rPr lang="fr-FR" smtClean="0"/>
              <a:t>02/04/2019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3380365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4F80470-C9E6-4A97-9675-AD6DA0CC100E}" type="datetimeFigureOut">
              <a:rPr lang="fr-FR" smtClean="0"/>
              <a:t>02/04/2019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2980170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4F80470-C9E6-4A97-9675-AD6DA0CC100E}" type="datetimeFigureOut">
              <a:rPr lang="fr-FR" smtClean="0"/>
              <a:t>02/04/2019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1214346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4F80470-C9E6-4A97-9675-AD6DA0CC100E}" type="datetimeFigureOut">
              <a:rPr lang="fr-FR" smtClean="0"/>
              <a:t>02/04/2019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E84E977-D6F8-4473-ACE8-2C232BD133DA}" type="slidenum">
              <a:rPr lang="fr-FR" smtClean="0"/>
              <a:t>‹N°›</a:t>
            </a:fld>
            <a:endParaRPr lang="fr-FR"/>
          </a:p>
        </p:txBody>
      </p:sp>
    </p:spTree>
    <p:extLst>
      <p:ext uri="{BB962C8B-B14F-4D97-AF65-F5344CB8AC3E}">
        <p14:creationId xmlns:p14="http://schemas.microsoft.com/office/powerpoint/2010/main" val="2988457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F80470-C9E6-4A97-9675-AD6DA0CC100E}" type="datetimeFigureOut">
              <a:rPr lang="fr-FR" smtClean="0"/>
              <a:t>02/04/2019</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84E977-D6F8-4473-ACE8-2C232BD133DA}" type="slidenum">
              <a:rPr lang="fr-FR" smtClean="0"/>
              <a:t>‹N°›</a:t>
            </a:fld>
            <a:endParaRPr lang="fr-FR"/>
          </a:p>
        </p:txBody>
      </p:sp>
    </p:spTree>
    <p:extLst>
      <p:ext uri="{BB962C8B-B14F-4D97-AF65-F5344CB8AC3E}">
        <p14:creationId xmlns:p14="http://schemas.microsoft.com/office/powerpoint/2010/main" val="51219108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3%20ACTIONS%20ECOLES/MODULES%20DE%20FRANCAIS%20Cycle%203/2%20MODULES/LA%20SAYNETE/La%20partie%20de%20carte.pdf" TargetMode="External"/><Relationship Id="rId7" Type="http://schemas.openxmlformats.org/officeDocument/2006/relationships/slide" Target="slide9.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slide" Target="slide10.xml"/><Relationship Id="rId5" Type="http://schemas.openxmlformats.org/officeDocument/2006/relationships/slide" Target="slide11.xml"/><Relationship Id="rId4" Type="http://schemas.openxmlformats.org/officeDocument/2006/relationships/hyperlink" Target="../../../../3%20ACTIONS%20ECOLES/MODULES%20DE%20FRANCAIS%20Cycle%203/2%20MODULES/LA%20SAYNETE/la%20partie%20de%20carte%20de%20pagnol.mp4"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LA%20SAYNETE/MODULE%20SAYNETE%20TABLEAU%20SEQUENCE.docx" TargetMode="External"/><Relationship Id="rId2" Type="http://schemas.openxmlformats.org/officeDocument/2006/relationships/slide" Target="slide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26901" y="883619"/>
            <a:ext cx="10633655" cy="1128062"/>
          </a:xfrm>
          <a:solidFill>
            <a:schemeClr val="accent1">
              <a:lumMod val="60000"/>
              <a:lumOff val="40000"/>
            </a:schemeClr>
          </a:solidFill>
        </p:spPr>
        <p:txBody>
          <a:bodyPr anchor="ctr" anchorCtr="0">
            <a:noAutofit/>
          </a:bodyPr>
          <a:lstStyle/>
          <a:p>
            <a:r>
              <a:rPr lang="fr-FR" sz="3200" b="1" i="1" dirty="0" smtClean="0"/>
              <a:t>Enseignement intégré de la compréhension de lecture, </a:t>
            </a:r>
            <a:br>
              <a:rPr lang="fr-FR" sz="3200" b="1" i="1" dirty="0" smtClean="0"/>
            </a:br>
            <a:r>
              <a:rPr lang="fr-FR" sz="3200" b="1" i="1" dirty="0" smtClean="0"/>
              <a:t>de l’écriture et des outils de la langue </a:t>
            </a:r>
            <a:endParaRPr lang="fr-FR" sz="3600" b="1" i="1" dirty="0"/>
          </a:p>
        </p:txBody>
      </p:sp>
      <p:sp>
        <p:nvSpPr>
          <p:cNvPr id="3" name="Sous-titre 2"/>
          <p:cNvSpPr>
            <a:spLocks noGrp="1"/>
          </p:cNvSpPr>
          <p:nvPr>
            <p:ph type="subTitle" idx="1"/>
          </p:nvPr>
        </p:nvSpPr>
        <p:spPr>
          <a:xfrm>
            <a:off x="1111876" y="3187891"/>
            <a:ext cx="10633656" cy="828294"/>
          </a:xfrm>
          <a:solidFill>
            <a:schemeClr val="accent1">
              <a:lumMod val="50000"/>
            </a:schemeClr>
          </a:solidFill>
        </p:spPr>
        <p:txBody>
          <a:bodyPr>
            <a:normAutofit fontScale="92500" lnSpcReduction="10000"/>
          </a:bodyPr>
          <a:lstStyle/>
          <a:p>
            <a:r>
              <a:rPr lang="fr-FR" sz="6000" dirty="0" smtClean="0">
                <a:solidFill>
                  <a:schemeClr val="bg1"/>
                </a:solidFill>
              </a:rPr>
              <a:t>Les modules de Français</a:t>
            </a:r>
            <a:endParaRPr lang="fr-FR" sz="6000" dirty="0">
              <a:solidFill>
                <a:schemeClr val="bg1"/>
              </a:solidFill>
            </a:endParaRPr>
          </a:p>
        </p:txBody>
      </p:sp>
      <p:sp>
        <p:nvSpPr>
          <p:cNvPr id="5" name="Rectangle 4"/>
          <p:cNvSpPr/>
          <p:nvPr/>
        </p:nvSpPr>
        <p:spPr>
          <a:xfrm>
            <a:off x="5585138" y="4509633"/>
            <a:ext cx="1717183" cy="584775"/>
          </a:xfrm>
          <a:prstGeom prst="rect">
            <a:avLst/>
          </a:prstGeom>
          <a:solidFill>
            <a:schemeClr val="accent1">
              <a:lumMod val="75000"/>
            </a:schemeClr>
          </a:solidFill>
        </p:spPr>
        <p:txBody>
          <a:bodyPr wrap="square">
            <a:spAutoFit/>
          </a:bodyPr>
          <a:lstStyle/>
          <a:p>
            <a:pPr algn="ctr"/>
            <a:r>
              <a:rPr lang="fr-FR" sz="3200" dirty="0" smtClean="0"/>
              <a:t>Cycle 3</a:t>
            </a:r>
            <a:endParaRPr lang="fr-FR" sz="3200" dirty="0"/>
          </a:p>
        </p:txBody>
      </p:sp>
      <p:sp>
        <p:nvSpPr>
          <p:cNvPr id="6" name="Rectangle 5"/>
          <p:cNvSpPr/>
          <p:nvPr/>
        </p:nvSpPr>
        <p:spPr>
          <a:xfrm>
            <a:off x="1281448" y="5627949"/>
            <a:ext cx="3445098" cy="646331"/>
          </a:xfrm>
          <a:prstGeom prst="rect">
            <a:avLst/>
          </a:prstGeom>
        </p:spPr>
        <p:txBody>
          <a:bodyPr wrap="square">
            <a:spAutoFit/>
          </a:bodyPr>
          <a:lstStyle/>
          <a:p>
            <a:pPr algn="ctr"/>
            <a:r>
              <a:rPr lang="fr-FR" dirty="0" smtClean="0"/>
              <a:t>Serge LEVAUFRE</a:t>
            </a:r>
            <a:br>
              <a:rPr lang="fr-FR" dirty="0" smtClean="0"/>
            </a:br>
            <a:r>
              <a:rPr lang="fr-FR" dirty="0" smtClean="0"/>
              <a:t>CPAIEN DAKAR </a:t>
            </a:r>
            <a:endParaRPr lang="fr-FR" dirty="0"/>
          </a:p>
        </p:txBody>
      </p:sp>
    </p:spTree>
    <p:extLst>
      <p:ext uri="{BB962C8B-B14F-4D97-AF65-F5344CB8AC3E}">
        <p14:creationId xmlns:p14="http://schemas.microsoft.com/office/powerpoint/2010/main" val="16703603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612845"/>
            <a:ext cx="6096000" cy="5632311"/>
          </a:xfrm>
          <a:prstGeom prst="rect">
            <a:avLst/>
          </a:prstGeom>
          <a:ln>
            <a:solidFill>
              <a:schemeClr val="tx1"/>
            </a:solidFill>
          </a:ln>
        </p:spPr>
        <p:txBody>
          <a:bodyPr>
            <a:spAutoFit/>
          </a:bodyPr>
          <a:lstStyle/>
          <a:p>
            <a:pPr algn="ctr">
              <a:spcAft>
                <a:spcPts val="0"/>
              </a:spcAft>
            </a:pPr>
            <a:r>
              <a:rPr lang="fr-FR" sz="1600" b="1" u="sng" dirty="0" smtClean="0">
                <a:effectLst/>
                <a:latin typeface="Arial" panose="020B0604020202020204" pitchFamily="34" charset="0"/>
                <a:ea typeface="Times New Roman" panose="02020603050405020304" pitchFamily="18" charset="0"/>
              </a:rPr>
              <a:t>Pour écrire une SAYNETE …</a:t>
            </a:r>
            <a:endParaRPr lang="en-US" sz="1200" dirty="0" smtClean="0">
              <a:effectLst/>
              <a:latin typeface="Times New Roman" panose="02020603050405020304" pitchFamily="18" charset="0"/>
              <a:ea typeface="Times New Roman" panose="02020603050405020304" pitchFamily="18" charset="0"/>
            </a:endParaRPr>
          </a:p>
          <a:p>
            <a:pPr algn="ctr">
              <a:spcAft>
                <a:spcPts val="0"/>
              </a:spcAft>
            </a:pPr>
            <a:r>
              <a:rPr lang="fr-FR" sz="1600" b="1" u="none" strike="noStrike"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lgn="ct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Mes personnages vont raconter une histoire imaginaire, qui peut arriver réellement ou non, un évènement particulier,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Je donne un nom à mes personnages.</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Je fais un plan de la saynète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457200" algn="l"/>
              </a:tabLst>
            </a:pPr>
            <a:r>
              <a:rPr lang="fr-FR" sz="1200" dirty="0" smtClean="0">
                <a:effectLst/>
                <a:latin typeface="Arial" panose="020B0604020202020204" pitchFamily="34" charset="0"/>
                <a:ea typeface="Times New Roman" panose="02020603050405020304" pitchFamily="18" charset="0"/>
              </a:rPr>
              <a:t>Je ne fais intervenir que 4 personnages au maximum</a:t>
            </a:r>
            <a:endParaRPr lang="en-US" sz="1200" dirty="0" smtClean="0">
              <a:effectLst/>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457200" algn="l"/>
              </a:tabLst>
            </a:pPr>
            <a:r>
              <a:rPr lang="fr-FR" sz="1200" dirty="0" smtClean="0">
                <a:effectLst/>
                <a:latin typeface="Arial" panose="020B0604020202020204" pitchFamily="34" charset="0"/>
                <a:ea typeface="Times New Roman" panose="02020603050405020304" pitchFamily="18" charset="0"/>
              </a:rPr>
              <a:t>J’invente une situation de départ</a:t>
            </a:r>
            <a:endParaRPr lang="en-US" sz="1200" dirty="0" smtClean="0">
              <a:effectLst/>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457200" algn="l"/>
              </a:tabLst>
            </a:pPr>
            <a:r>
              <a:rPr lang="fr-FR" sz="1200" dirty="0" smtClean="0">
                <a:effectLst/>
                <a:latin typeface="Arial" panose="020B0604020202020204" pitchFamily="34" charset="0"/>
                <a:ea typeface="Times New Roman" panose="02020603050405020304" pitchFamily="18" charset="0"/>
              </a:rPr>
              <a:t>Un évènement perturbe cette situation.</a:t>
            </a:r>
            <a:endParaRPr lang="en-US" sz="1200" dirty="0" smtClean="0">
              <a:effectLst/>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457200" algn="l"/>
              </a:tabLst>
            </a:pPr>
            <a:r>
              <a:rPr lang="fr-FR" sz="1200" dirty="0" smtClean="0">
                <a:effectLst/>
                <a:latin typeface="Arial" panose="020B0604020202020204" pitchFamily="34" charset="0"/>
                <a:ea typeface="Times New Roman" panose="02020603050405020304" pitchFamily="18" charset="0"/>
              </a:rPr>
              <a:t>Les personnages tentent de résoudre le problème.</a:t>
            </a:r>
            <a:endParaRPr lang="en-US" sz="1200" dirty="0" smtClean="0">
              <a:effectLst/>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457200" algn="l"/>
              </a:tabLst>
            </a:pPr>
            <a:r>
              <a:rPr lang="fr-FR" sz="1200" dirty="0" smtClean="0">
                <a:effectLst/>
                <a:latin typeface="Arial" panose="020B0604020202020204" pitchFamily="34" charset="0"/>
                <a:ea typeface="Times New Roman" panose="02020603050405020304" pitchFamily="18" charset="0"/>
              </a:rPr>
              <a:t>Un autre évènement permet la résolution du problème.</a:t>
            </a:r>
            <a:endParaRPr lang="en-US" sz="1200" dirty="0" smtClean="0">
              <a:effectLst/>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457200" algn="l"/>
              </a:tabLst>
            </a:pPr>
            <a:r>
              <a:rPr lang="fr-FR" sz="1200" dirty="0" smtClean="0">
                <a:effectLst/>
                <a:latin typeface="Arial" panose="020B0604020202020204" pitchFamily="34" charset="0"/>
                <a:ea typeface="Times New Roman" panose="02020603050405020304" pitchFamily="18" charset="0"/>
              </a:rPr>
              <a:t>Je pense à une fin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J’écris un titre</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Je reviens à la ligne à chaque changement d’interlocuteur.</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J’écris des phrases courtes en utilisant la ponctuation </a:t>
            </a:r>
            <a:r>
              <a:rPr lang="fr-FR" sz="1200" b="1" dirty="0" smtClean="0">
                <a:effectLst/>
                <a:latin typeface="Arial" panose="020B0604020202020204" pitchFamily="34" charset="0"/>
                <a:ea typeface="Times New Roman" panose="02020603050405020304" pitchFamily="18" charset="0"/>
              </a:rPr>
              <a:t>: </a:t>
            </a:r>
            <a:r>
              <a:rPr lang="fr-FR" sz="1600" b="1" dirty="0" smtClean="0">
                <a:effectLst/>
                <a:latin typeface="Arial" panose="020B0604020202020204" pitchFamily="34" charset="0"/>
                <a:ea typeface="Times New Roman" panose="02020603050405020304" pitchFamily="18" charset="0"/>
              </a:rPr>
              <a:t>-  .  ,  !</a:t>
            </a:r>
            <a:r>
              <a:rPr lang="fr-FR" sz="1200" b="1" dirty="0" smtClean="0">
                <a:effectLst/>
                <a:latin typeface="Arial" panose="020B0604020202020204" pitchFamily="34" charset="0"/>
                <a:ea typeface="Times New Roman" panose="02020603050405020304" pitchFamily="18" charset="0"/>
              </a:rPr>
              <a:t>   </a:t>
            </a:r>
            <a:r>
              <a:rPr lang="fr-FR" sz="1600" b="1" dirty="0" smtClean="0">
                <a:effectLst/>
                <a:latin typeface="Arial" panose="020B0604020202020204" pitchFamily="34" charset="0"/>
                <a:ea typeface="Times New Roman" panose="02020603050405020304" pitchFamily="18" charset="0"/>
              </a:rPr>
              <a:t>?</a:t>
            </a: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J’écris le texte au présent.</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Je rédige des informations scéniques : les didascalies</a:t>
            </a:r>
            <a:endParaRPr lang="en-US" sz="1200" dirty="0" smtClean="0">
              <a:effectLst/>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457200" algn="l"/>
              </a:tabLst>
            </a:pPr>
            <a:r>
              <a:rPr lang="fr-FR" sz="1200" dirty="0" smtClean="0">
                <a:effectLst/>
                <a:latin typeface="Arial" panose="020B0604020202020204" pitchFamily="34" charset="0"/>
                <a:ea typeface="Times New Roman" panose="02020603050405020304" pitchFamily="18" charset="0"/>
              </a:rPr>
              <a:t>les sentiments</a:t>
            </a:r>
            <a:endParaRPr lang="en-US" sz="1200" dirty="0" smtClean="0">
              <a:effectLst/>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457200" algn="l"/>
              </a:tabLst>
            </a:pPr>
            <a:r>
              <a:rPr lang="fr-FR" sz="1200" dirty="0" smtClean="0">
                <a:effectLst/>
                <a:latin typeface="Arial" panose="020B0604020202020204" pitchFamily="34" charset="0"/>
                <a:ea typeface="Times New Roman" panose="02020603050405020304" pitchFamily="18" charset="0"/>
              </a:rPr>
              <a:t>les mouvements</a:t>
            </a:r>
            <a:endParaRPr lang="en-US" sz="1200" dirty="0" smtClean="0">
              <a:effectLst/>
              <a:latin typeface="Times New Roman" panose="02020603050405020304" pitchFamily="18" charset="0"/>
              <a:ea typeface="Times New Roman" panose="02020603050405020304" pitchFamily="18" charset="0"/>
            </a:endParaRPr>
          </a:p>
          <a:p>
            <a:pPr marL="342900" lvl="0" indent="-342900">
              <a:spcAft>
                <a:spcPts val="0"/>
              </a:spcAft>
              <a:buFont typeface="Arial" panose="020B0604020202020204" pitchFamily="34" charset="0"/>
              <a:buChar char="-"/>
              <a:tabLst>
                <a:tab pos="457200" algn="l"/>
              </a:tabLst>
            </a:pPr>
            <a:r>
              <a:rPr lang="fr-FR" sz="1200" dirty="0" smtClean="0">
                <a:effectLst/>
                <a:latin typeface="Arial" panose="020B0604020202020204" pitchFamily="34" charset="0"/>
                <a:ea typeface="Times New Roman" panose="02020603050405020304" pitchFamily="18" charset="0"/>
              </a:rPr>
              <a:t>toutes les indications nécessaires pour jouer la saynète.</a:t>
            </a:r>
            <a:endParaRPr lang="en-US" sz="1200" dirty="0">
              <a:effectLst/>
              <a:latin typeface="Times New Roman" panose="02020603050405020304" pitchFamily="18" charset="0"/>
              <a:ea typeface="Times New Roman" panose="02020603050405020304" pitchFamily="18" charset="0"/>
            </a:endParaRPr>
          </a:p>
        </p:txBody>
      </p:sp>
      <p:sp>
        <p:nvSpPr>
          <p:cNvPr id="3" name="ZoneTexte 2"/>
          <p:cNvSpPr txBox="1"/>
          <p:nvPr/>
        </p:nvSpPr>
        <p:spPr>
          <a:xfrm>
            <a:off x="9729216" y="5742432"/>
            <a:ext cx="1993392" cy="369332"/>
          </a:xfrm>
          <a:prstGeom prst="rect">
            <a:avLst/>
          </a:prstGeom>
          <a:noFill/>
        </p:spPr>
        <p:txBody>
          <a:bodyPr wrap="square" rtlCol="0">
            <a:spAutoFit/>
          </a:bodyPr>
          <a:lstStyle/>
          <a:p>
            <a:r>
              <a:rPr lang="fr-FR" b="1" dirty="0" smtClean="0">
                <a:hlinkClick r:id="rId2" action="ppaction://hlinksldjump"/>
              </a:rPr>
              <a:t>RETOUR</a:t>
            </a:r>
            <a:endParaRPr lang="fr-FR" b="1" dirty="0"/>
          </a:p>
        </p:txBody>
      </p:sp>
    </p:spTree>
    <p:extLst>
      <p:ext uri="{BB962C8B-B14F-4D97-AF65-F5344CB8AC3E}">
        <p14:creationId xmlns:p14="http://schemas.microsoft.com/office/powerpoint/2010/main" val="7164419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85900" y="359123"/>
            <a:ext cx="8610600" cy="5878532"/>
          </a:xfrm>
          <a:prstGeom prst="rect">
            <a:avLst/>
          </a:prstGeom>
          <a:ln w="3175">
            <a:solidFill>
              <a:schemeClr val="tx1"/>
            </a:solidFill>
          </a:ln>
        </p:spPr>
        <p:txBody>
          <a:bodyPr wrap="square">
            <a:spAutoFit/>
          </a:bodyPr>
          <a:lstStyle/>
          <a:p>
            <a:pPr algn="ctr">
              <a:spcAft>
                <a:spcPts val="0"/>
              </a:spcAft>
            </a:pPr>
            <a:r>
              <a:rPr lang="fr-FR" sz="1600" b="1" i="1" u="sng" dirty="0" smtClean="0">
                <a:effectLst/>
                <a:latin typeface="Arial" panose="020B0604020202020204" pitchFamily="34" charset="0"/>
                <a:ea typeface="Times New Roman" panose="02020603050405020304" pitchFamily="18" charset="0"/>
              </a:rPr>
              <a:t>La saynète : grille de relecture</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b="1" dirty="0" smtClean="0">
                <a:effectLst/>
                <a:latin typeface="Arial" panose="020B0604020202020204" pitchFamily="34" charset="0"/>
                <a:ea typeface="Times New Roman" panose="02020603050405020304" pitchFamily="18" charset="0"/>
              </a:rPr>
              <a:t>1. La présentation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Le titre est écrit en haut de la page.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Le texte est écrit lisiblement.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Le nom de chaque personnage est indiqué avant qu’il parle.</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Chaque changement d’interlocuteur (personnage) est indiqué par un retour à la ligne.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b="1" dirty="0" smtClean="0">
                <a:effectLst/>
                <a:latin typeface="Arial" panose="020B0604020202020204" pitchFamily="34" charset="0"/>
                <a:ea typeface="Times New Roman" panose="02020603050405020304" pitchFamily="18" charset="0"/>
              </a:rPr>
              <a:t>2. L’histoire</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L’histoire est vivante.						OUI 	NON</a:t>
            </a:r>
          </a:p>
          <a:p>
            <a:pPr>
              <a:spcAft>
                <a:spcPts val="0"/>
              </a:spcAft>
            </a:pP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L’ordre chronologique est bien respecté.					OUI 	NON</a:t>
            </a:r>
          </a:p>
          <a:p>
            <a:pPr>
              <a:spcAft>
                <a:spcPts val="0"/>
              </a:spcAft>
            </a:pPr>
            <a:r>
              <a:rPr lang="fr-FR" sz="1200" dirty="0" smtClean="0">
                <a:effectLst/>
                <a:latin typeface="Arial" panose="020B0604020202020204" pitchFamily="34" charset="0"/>
                <a:ea typeface="Times New Roman" panose="02020603050405020304" pitchFamily="18" charset="0"/>
              </a:rPr>
              <a:t>Tous les renseignements sont notés: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 les attitudes,					OUI	NON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 les gestes,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 les déplacements,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 les sentiments,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 l’intonation.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b="1" dirty="0" smtClean="0">
                <a:effectLst/>
                <a:latin typeface="Arial" panose="020B0604020202020204" pitchFamily="34" charset="0"/>
                <a:ea typeface="Times New Roman" panose="02020603050405020304" pitchFamily="18" charset="0"/>
              </a:rPr>
              <a:t>3. La langue</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Les phrases sont correctes.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Les phrases sont séparées.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La ponctuation est bien placée.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Chaque phrase commence par une majuscule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L’emploi des points d’interrogation et d’exclamation sont bien respectés. 		OUI 	NON</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Les accords (</a:t>
            </a:r>
            <a:r>
              <a:rPr lang="fr-FR" sz="1200" i="1" dirty="0" smtClean="0">
                <a:effectLst/>
                <a:latin typeface="Arial" panose="020B0604020202020204" pitchFamily="34" charset="0"/>
                <a:ea typeface="Times New Roman" panose="02020603050405020304" pitchFamily="18" charset="0"/>
              </a:rPr>
              <a:t>marques du féminin, masculin, pluriel</a:t>
            </a:r>
            <a:r>
              <a:rPr lang="fr-FR" sz="1200" dirty="0" smtClean="0">
                <a:effectLst/>
                <a:latin typeface="Arial" panose="020B0604020202020204" pitchFamily="34" charset="0"/>
                <a:ea typeface="Times New Roman" panose="02020603050405020304" pitchFamily="18" charset="0"/>
              </a:rPr>
              <a:t>) sont respectés. </a:t>
            </a:r>
            <a:endParaRPr lang="en-US" sz="1200" dirty="0" smtClean="0">
              <a:effectLst/>
              <a:latin typeface="Times New Roman" panose="02020603050405020304" pitchFamily="18" charset="0"/>
              <a:ea typeface="Times New Roman" panose="02020603050405020304" pitchFamily="18" charset="0"/>
            </a:endParaRPr>
          </a:p>
          <a:p>
            <a:pPr>
              <a:spcAft>
                <a:spcPts val="0"/>
              </a:spcAft>
            </a:pPr>
            <a:r>
              <a:rPr lang="fr-FR" sz="1200" dirty="0" smtClean="0">
                <a:effectLst/>
                <a:latin typeface="Arial" panose="020B0604020202020204" pitchFamily="34" charset="0"/>
                <a:ea typeface="Times New Roman" panose="02020603050405020304" pitchFamily="18" charset="0"/>
              </a:rPr>
              <a:t>							OUI 	NON</a:t>
            </a:r>
            <a:endParaRPr lang="en-US" sz="1200" dirty="0">
              <a:effectLst/>
              <a:latin typeface="Times New Roman" panose="02020603050405020304" pitchFamily="18" charset="0"/>
              <a:ea typeface="Times New Roman" panose="02020603050405020304" pitchFamily="18" charset="0"/>
            </a:endParaRPr>
          </a:p>
        </p:txBody>
      </p:sp>
      <p:sp>
        <p:nvSpPr>
          <p:cNvPr id="5" name="ZoneTexte 4"/>
          <p:cNvSpPr txBox="1"/>
          <p:nvPr/>
        </p:nvSpPr>
        <p:spPr>
          <a:xfrm>
            <a:off x="10491216" y="5971878"/>
            <a:ext cx="1281684" cy="369332"/>
          </a:xfrm>
          <a:prstGeom prst="rect">
            <a:avLst/>
          </a:prstGeom>
          <a:noFill/>
        </p:spPr>
        <p:txBody>
          <a:bodyPr wrap="square" rtlCol="0">
            <a:spAutoFit/>
          </a:bodyPr>
          <a:lstStyle/>
          <a:p>
            <a:r>
              <a:rPr lang="fr-FR" b="1" dirty="0" smtClean="0">
                <a:hlinkClick r:id="rId2" action="ppaction://hlinksldjump"/>
              </a:rPr>
              <a:t>RETOUR</a:t>
            </a:r>
            <a:endParaRPr lang="fr-FR" b="1" dirty="0"/>
          </a:p>
        </p:txBody>
      </p:sp>
    </p:spTree>
    <p:extLst>
      <p:ext uri="{BB962C8B-B14F-4D97-AF65-F5344CB8AC3E}">
        <p14:creationId xmlns:p14="http://schemas.microsoft.com/office/powerpoint/2010/main" val="19772401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1631230419"/>
              </p:ext>
            </p:extLst>
          </p:nvPr>
        </p:nvGraphicFramePr>
        <p:xfrm>
          <a:off x="696036" y="395784"/>
          <a:ext cx="10686197" cy="5803222"/>
        </p:xfrm>
        <a:graphic>
          <a:graphicData uri="http://schemas.openxmlformats.org/drawingml/2006/table">
            <a:tbl>
              <a:tblPr firstRow="1" firstCol="1" lastRow="1" lastCol="1" bandRow="1" bandCol="1">
                <a:tableStyleId>{5C22544A-7EE6-4342-B048-85BDC9FD1C3A}</a:tableStyleId>
              </a:tblPr>
              <a:tblGrid>
                <a:gridCol w="8465314"/>
                <a:gridCol w="2220883"/>
              </a:tblGrid>
              <a:tr h="771433">
                <a:tc>
                  <a:txBody>
                    <a:bodyPr/>
                    <a:lstStyle/>
                    <a:p>
                      <a:pPr marL="33020" algn="ctr">
                        <a:spcBef>
                          <a:spcPts val="285"/>
                        </a:spcBef>
                        <a:spcAft>
                          <a:spcPts val="0"/>
                        </a:spcAft>
                      </a:pPr>
                      <a:r>
                        <a:rPr lang="en-US" sz="2400" dirty="0" err="1">
                          <a:effectLst/>
                        </a:rPr>
                        <a:t>Compétences</a:t>
                      </a:r>
                      <a:r>
                        <a:rPr lang="en-US" sz="2400" spc="-40" dirty="0">
                          <a:effectLst/>
                        </a:rPr>
                        <a:t> </a:t>
                      </a:r>
                      <a:r>
                        <a:rPr lang="en-US" sz="2400" dirty="0" err="1">
                          <a:effectLst/>
                        </a:rPr>
                        <a:t>travaillées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141605" marR="139065" algn="ctr">
                        <a:spcBef>
                          <a:spcPts val="285"/>
                        </a:spcBef>
                        <a:spcAft>
                          <a:spcPts val="0"/>
                        </a:spcAft>
                      </a:pPr>
                      <a:r>
                        <a:rPr lang="en-US" sz="2400" dirty="0" err="1">
                          <a:effectLst/>
                        </a:rPr>
                        <a:t>Domaines</a:t>
                      </a:r>
                      <a:r>
                        <a:rPr lang="en-US" sz="2400" dirty="0">
                          <a:effectLst/>
                        </a:rPr>
                        <a:t> du</a:t>
                      </a:r>
                      <a:r>
                        <a:rPr lang="en-US" sz="2400" spc="-10" dirty="0">
                          <a:effectLst/>
                        </a:rPr>
                        <a:t> </a:t>
                      </a:r>
                      <a:r>
                        <a:rPr lang="en-US" sz="2400" dirty="0" err="1">
                          <a:effectLst/>
                        </a:rPr>
                        <a:t>socle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224114">
                <a:tc>
                  <a:txBody>
                    <a:bodyPr/>
                    <a:lstStyle/>
                    <a:p>
                      <a:pPr marL="33020">
                        <a:lnSpc>
                          <a:spcPts val="1220"/>
                        </a:lnSpc>
                        <a:spcBef>
                          <a:spcPts val="280"/>
                        </a:spcBef>
                        <a:spcAft>
                          <a:spcPts val="0"/>
                        </a:spcAft>
                      </a:pPr>
                      <a:endParaRPr lang="en-US" sz="1600" dirty="0" smtClean="0">
                        <a:effectLst/>
                      </a:endParaRPr>
                    </a:p>
                    <a:p>
                      <a:pPr marL="33020">
                        <a:lnSpc>
                          <a:spcPts val="1220"/>
                        </a:lnSpc>
                        <a:spcBef>
                          <a:spcPts val="280"/>
                        </a:spcBef>
                        <a:spcAft>
                          <a:spcPts val="0"/>
                        </a:spcAft>
                      </a:pPr>
                      <a:r>
                        <a:rPr lang="en-US" sz="1600" dirty="0" err="1" smtClean="0">
                          <a:effectLst/>
                        </a:rPr>
                        <a:t>Comprendre</a:t>
                      </a:r>
                      <a:r>
                        <a:rPr lang="en-US" sz="1600" dirty="0" smtClean="0">
                          <a:effectLst/>
                        </a:rPr>
                        <a:t> </a:t>
                      </a:r>
                      <a:r>
                        <a:rPr lang="en-US" sz="1600" dirty="0">
                          <a:effectLst/>
                        </a:rPr>
                        <a:t>et </a:t>
                      </a:r>
                      <a:r>
                        <a:rPr lang="en-US" sz="1600" dirty="0" err="1">
                          <a:effectLst/>
                        </a:rPr>
                        <a:t>s’exprimer</a:t>
                      </a:r>
                      <a:r>
                        <a:rPr lang="en-US" sz="1600" dirty="0">
                          <a:effectLst/>
                        </a:rPr>
                        <a:t> à</a:t>
                      </a:r>
                      <a:r>
                        <a:rPr lang="en-US" sz="1600" spc="-55" dirty="0">
                          <a:effectLst/>
                        </a:rPr>
                        <a:t> </a:t>
                      </a:r>
                      <a:r>
                        <a:rPr lang="en-US" sz="1600" dirty="0" err="1">
                          <a:effectLst/>
                        </a:rPr>
                        <a:t>l’oral</a:t>
                      </a:r>
                      <a:endParaRPr lang="en-US" sz="2000" dirty="0">
                        <a:effectLst/>
                      </a:endParaRPr>
                    </a:p>
                    <a:p>
                      <a:pPr marL="342900" lvl="0" indent="-342900">
                        <a:spcAft>
                          <a:spcPts val="0"/>
                        </a:spcAft>
                        <a:buSzPts val="1000"/>
                        <a:buFont typeface="Symbol" panose="05050102010706020507" pitchFamily="18" charset="2"/>
                        <a:buChar char=""/>
                        <a:tabLst>
                          <a:tab pos="490855" algn="l"/>
                        </a:tabLst>
                      </a:pPr>
                      <a:r>
                        <a:rPr lang="fr-FR" sz="1600" dirty="0">
                          <a:effectLst/>
                        </a:rPr>
                        <a:t>Écouter pour comprendre un message oral, un propos, un discours, un texte</a:t>
                      </a:r>
                      <a:r>
                        <a:rPr lang="fr-FR" sz="1600" spc="-155" dirty="0">
                          <a:effectLst/>
                        </a:rPr>
                        <a:t> </a:t>
                      </a:r>
                      <a:r>
                        <a:rPr lang="fr-FR" sz="1600" dirty="0">
                          <a:effectLst/>
                        </a:rPr>
                        <a:t>lu.</a:t>
                      </a:r>
                      <a:endParaRPr lang="en-US" sz="2000" dirty="0">
                        <a:effectLst/>
                      </a:endParaRPr>
                    </a:p>
                    <a:p>
                      <a:pPr marL="342900" lvl="0" indent="-342900">
                        <a:lnSpc>
                          <a:spcPts val="1275"/>
                        </a:lnSpc>
                        <a:spcBef>
                          <a:spcPts val="10"/>
                        </a:spcBef>
                        <a:spcAft>
                          <a:spcPts val="0"/>
                        </a:spcAft>
                        <a:buSzPts val="1000"/>
                        <a:buFont typeface="Symbol" panose="05050102010706020507" pitchFamily="18" charset="2"/>
                        <a:buChar char=""/>
                        <a:tabLst>
                          <a:tab pos="490855" algn="l"/>
                        </a:tabLst>
                      </a:pPr>
                      <a:r>
                        <a:rPr lang="fr-FR" sz="1600" dirty="0">
                          <a:effectLst/>
                        </a:rPr>
                        <a:t>Parler en prenant en compte son</a:t>
                      </a:r>
                      <a:r>
                        <a:rPr lang="fr-FR" sz="1600" spc="-75" dirty="0">
                          <a:effectLst/>
                        </a:rPr>
                        <a:t> </a:t>
                      </a:r>
                      <a:r>
                        <a:rPr lang="fr-FR" sz="1600" dirty="0">
                          <a:effectLst/>
                        </a:rPr>
                        <a:t>auditoire.</a:t>
                      </a:r>
                      <a:endParaRPr lang="en-US" sz="2000" dirty="0">
                        <a:effectLst/>
                      </a:endParaRPr>
                    </a:p>
                    <a:p>
                      <a:pPr marL="342900" lvl="0" indent="-342900">
                        <a:lnSpc>
                          <a:spcPts val="1270"/>
                        </a:lnSpc>
                        <a:spcAft>
                          <a:spcPts val="0"/>
                        </a:spcAft>
                        <a:buSzPts val="1000"/>
                        <a:buFont typeface="Symbol" panose="05050102010706020507" pitchFamily="18" charset="2"/>
                        <a:buChar char=""/>
                        <a:tabLst>
                          <a:tab pos="490855" algn="l"/>
                        </a:tabLst>
                      </a:pPr>
                      <a:r>
                        <a:rPr lang="fr-FR" sz="1600" dirty="0">
                          <a:effectLst/>
                        </a:rPr>
                        <a:t>Participer à des échanges dans des situations</a:t>
                      </a:r>
                      <a:r>
                        <a:rPr lang="fr-FR" sz="1600" spc="-130" dirty="0">
                          <a:effectLst/>
                        </a:rPr>
                        <a:t> </a:t>
                      </a:r>
                      <a:r>
                        <a:rPr lang="fr-FR" sz="1600" dirty="0">
                          <a:effectLst/>
                        </a:rPr>
                        <a:t>diversifiées.</a:t>
                      </a:r>
                      <a:endParaRPr lang="en-US" sz="2000" dirty="0">
                        <a:effectLst/>
                      </a:endParaRPr>
                    </a:p>
                    <a:p>
                      <a:pPr marL="342900" lvl="0" indent="-342900">
                        <a:spcAft>
                          <a:spcPts val="0"/>
                        </a:spcAft>
                        <a:buSzPts val="1000"/>
                        <a:buFont typeface="Symbol" panose="05050102010706020507" pitchFamily="18" charset="2"/>
                        <a:buChar char=""/>
                        <a:tabLst>
                          <a:tab pos="490855" algn="l"/>
                        </a:tabLst>
                      </a:pPr>
                      <a:r>
                        <a:rPr lang="fr-FR" sz="1600" dirty="0">
                          <a:effectLst/>
                        </a:rPr>
                        <a:t>Adopter une attitude critique par rapport au langage</a:t>
                      </a:r>
                      <a:r>
                        <a:rPr lang="fr-FR" sz="1600" spc="-115" dirty="0">
                          <a:effectLst/>
                        </a:rPr>
                        <a:t> </a:t>
                      </a:r>
                      <a:r>
                        <a:rPr lang="fr-FR" sz="1600" dirty="0">
                          <a:effectLst/>
                        </a:rPr>
                        <a:t>produit.</a:t>
                      </a:r>
                      <a:endParaRPr lang="en-US" sz="2000" dirty="0">
                        <a:effectLst/>
                        <a:latin typeface="Calibri" panose="020F0502020204030204" pitchFamily="34" charset="0"/>
                        <a:ea typeface="Symbol" panose="05050102010706020507" pitchFamily="18" charset="2"/>
                        <a:cs typeface="Times New Roman" panose="02020603050405020304" pitchFamily="18" charset="0"/>
                      </a:endParaRPr>
                    </a:p>
                  </a:txBody>
                  <a:tcPr marL="0" marR="0" marT="0" marB="0"/>
                </a:tc>
                <a:tc>
                  <a:txBody>
                    <a:bodyPr/>
                    <a:lstStyle/>
                    <a:p>
                      <a:pPr>
                        <a:spcAft>
                          <a:spcPts val="0"/>
                        </a:spcAft>
                      </a:pPr>
                      <a:r>
                        <a:rPr lang="fr-FR" sz="1600" dirty="0">
                          <a:effectLst/>
                        </a:rPr>
                        <a:t> </a:t>
                      </a:r>
                      <a:endParaRPr lang="en-US" sz="2000" dirty="0">
                        <a:effectLst/>
                      </a:endParaRPr>
                    </a:p>
                    <a:p>
                      <a:pPr>
                        <a:spcBef>
                          <a:spcPts val="20"/>
                        </a:spcBef>
                        <a:spcAft>
                          <a:spcPts val="0"/>
                        </a:spcAft>
                      </a:pPr>
                      <a:r>
                        <a:rPr lang="fr-FR" sz="2400" dirty="0">
                          <a:effectLst/>
                        </a:rPr>
                        <a:t> </a:t>
                      </a:r>
                      <a:endParaRPr lang="en-US" sz="2000" dirty="0">
                        <a:effectLst/>
                      </a:endParaRPr>
                    </a:p>
                    <a:p>
                      <a:pPr marL="139065" marR="139065" algn="ctr">
                        <a:spcAft>
                          <a:spcPts val="0"/>
                        </a:spcAft>
                      </a:pPr>
                      <a:r>
                        <a:rPr lang="en-US" sz="1600" dirty="0">
                          <a:effectLst/>
                        </a:rPr>
                        <a:t>1, 2,</a:t>
                      </a:r>
                      <a:r>
                        <a:rPr lang="en-US" sz="1600" spc="-10" dirty="0">
                          <a:effectLst/>
                        </a:rPr>
                        <a:t> </a:t>
                      </a:r>
                      <a:r>
                        <a:rPr lang="en-US" sz="1600" dirty="0">
                          <a:effectLst/>
                        </a:rPr>
                        <a:t>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130888">
                <a:tc>
                  <a:txBody>
                    <a:bodyPr/>
                    <a:lstStyle/>
                    <a:p>
                      <a:pPr marL="33020">
                        <a:lnSpc>
                          <a:spcPts val="1220"/>
                        </a:lnSpc>
                        <a:spcBef>
                          <a:spcPts val="280"/>
                        </a:spcBef>
                        <a:spcAft>
                          <a:spcPts val="0"/>
                        </a:spcAft>
                      </a:pPr>
                      <a:r>
                        <a:rPr lang="en-US" sz="1600" dirty="0">
                          <a:effectLst/>
                        </a:rPr>
                        <a:t>Lire</a:t>
                      </a:r>
                      <a:endParaRPr lang="en-US" sz="2000" dirty="0">
                        <a:effectLst/>
                      </a:endParaRPr>
                    </a:p>
                    <a:p>
                      <a:pPr marL="342900" lvl="0" indent="-342900">
                        <a:spcAft>
                          <a:spcPts val="0"/>
                        </a:spcAft>
                        <a:buSzPts val="1000"/>
                        <a:buFont typeface="Symbol" panose="05050102010706020507" pitchFamily="18" charset="2"/>
                        <a:buChar char=""/>
                        <a:tabLst>
                          <a:tab pos="490855" algn="l"/>
                        </a:tabLst>
                      </a:pPr>
                      <a:r>
                        <a:rPr lang="en-US" sz="1600" dirty="0">
                          <a:effectLst/>
                        </a:rPr>
                        <a:t>Lire avec</a:t>
                      </a:r>
                      <a:r>
                        <a:rPr lang="en-US" sz="1600" spc="-55" dirty="0">
                          <a:effectLst/>
                        </a:rPr>
                        <a:t> </a:t>
                      </a:r>
                      <a:r>
                        <a:rPr lang="en-US" sz="1600" dirty="0" err="1">
                          <a:effectLst/>
                        </a:rPr>
                        <a:t>fluidité</a:t>
                      </a:r>
                      <a:r>
                        <a:rPr lang="en-US" sz="1600" dirty="0">
                          <a:effectLst/>
                        </a:rPr>
                        <a:t>.</a:t>
                      </a:r>
                      <a:endParaRPr lang="en-US" sz="2000" dirty="0">
                        <a:effectLst/>
                      </a:endParaRPr>
                    </a:p>
                    <a:p>
                      <a:pPr marL="342900" lvl="0" indent="-342900">
                        <a:lnSpc>
                          <a:spcPts val="1275"/>
                        </a:lnSpc>
                        <a:spcBef>
                          <a:spcPts val="10"/>
                        </a:spcBef>
                        <a:spcAft>
                          <a:spcPts val="0"/>
                        </a:spcAft>
                        <a:buSzPts val="1000"/>
                        <a:buFont typeface="Symbol" panose="05050102010706020507" pitchFamily="18" charset="2"/>
                        <a:buChar char=""/>
                        <a:tabLst>
                          <a:tab pos="490855" algn="l"/>
                        </a:tabLst>
                      </a:pPr>
                      <a:r>
                        <a:rPr lang="fr-FR" sz="1600" dirty="0">
                          <a:effectLst/>
                        </a:rPr>
                        <a:t>Comprendre un texte littéraire et</a:t>
                      </a:r>
                      <a:r>
                        <a:rPr lang="fr-FR" sz="1600" spc="-90" dirty="0">
                          <a:effectLst/>
                        </a:rPr>
                        <a:t> </a:t>
                      </a:r>
                      <a:r>
                        <a:rPr lang="fr-FR" sz="1600" dirty="0">
                          <a:effectLst/>
                        </a:rPr>
                        <a:t>l’interpréter.</a:t>
                      </a:r>
                      <a:endParaRPr lang="en-US" sz="2000" dirty="0">
                        <a:effectLst/>
                      </a:endParaRPr>
                    </a:p>
                    <a:p>
                      <a:pPr marL="342900" lvl="0" indent="-342900">
                        <a:lnSpc>
                          <a:spcPts val="1270"/>
                        </a:lnSpc>
                        <a:spcAft>
                          <a:spcPts val="0"/>
                        </a:spcAft>
                        <a:buSzPts val="1000"/>
                        <a:buFont typeface="Symbol" panose="05050102010706020507" pitchFamily="18" charset="2"/>
                        <a:buChar char=""/>
                        <a:tabLst>
                          <a:tab pos="490855" algn="l"/>
                        </a:tabLst>
                      </a:pPr>
                      <a:r>
                        <a:rPr lang="fr-FR" sz="1600" dirty="0">
                          <a:effectLst/>
                        </a:rPr>
                        <a:t>Comprendre des textes, des documents et des images et les</a:t>
                      </a:r>
                      <a:r>
                        <a:rPr lang="fr-FR" sz="1600" spc="-135" dirty="0">
                          <a:effectLst/>
                        </a:rPr>
                        <a:t> </a:t>
                      </a:r>
                      <a:r>
                        <a:rPr lang="fr-FR" sz="1600" dirty="0">
                          <a:effectLst/>
                        </a:rPr>
                        <a:t>interpréter.</a:t>
                      </a:r>
                      <a:endParaRPr lang="en-US" sz="2000" dirty="0">
                        <a:effectLst/>
                      </a:endParaRPr>
                    </a:p>
                    <a:p>
                      <a:pPr marL="342900" lvl="0" indent="-342900">
                        <a:spcAft>
                          <a:spcPts val="0"/>
                        </a:spcAft>
                        <a:buSzPts val="1000"/>
                        <a:buFont typeface="Symbol" panose="05050102010706020507" pitchFamily="18" charset="2"/>
                        <a:buChar char=""/>
                        <a:tabLst>
                          <a:tab pos="490855" algn="l"/>
                        </a:tabLst>
                      </a:pPr>
                      <a:r>
                        <a:rPr lang="fr-FR" sz="1600" dirty="0">
                          <a:effectLst/>
                        </a:rPr>
                        <a:t>Contrôler sa compréhension, être un lecteur</a:t>
                      </a:r>
                      <a:r>
                        <a:rPr lang="fr-FR" sz="1600" spc="-125" dirty="0">
                          <a:effectLst/>
                        </a:rPr>
                        <a:t> </a:t>
                      </a:r>
                      <a:r>
                        <a:rPr lang="fr-FR" sz="1600" dirty="0">
                          <a:effectLst/>
                        </a:rPr>
                        <a:t>autonome.</a:t>
                      </a:r>
                      <a:endParaRPr lang="en-US" sz="2000" dirty="0">
                        <a:effectLst/>
                        <a:latin typeface="Calibri" panose="020F0502020204030204" pitchFamily="34" charset="0"/>
                        <a:ea typeface="Symbol" panose="05050102010706020507" pitchFamily="18" charset="2"/>
                        <a:cs typeface="Times New Roman" panose="02020603050405020304" pitchFamily="18" charset="0"/>
                      </a:endParaRPr>
                    </a:p>
                  </a:txBody>
                  <a:tcPr marL="0" marR="0" marT="0" marB="0"/>
                </a:tc>
                <a:tc>
                  <a:txBody>
                    <a:bodyPr/>
                    <a:lstStyle/>
                    <a:p>
                      <a:pPr>
                        <a:spcAft>
                          <a:spcPts val="0"/>
                        </a:spcAft>
                      </a:pPr>
                      <a:r>
                        <a:rPr lang="fr-FR" sz="1600">
                          <a:effectLst/>
                        </a:rPr>
                        <a:t> </a:t>
                      </a:r>
                      <a:endParaRPr lang="en-US" sz="2000">
                        <a:effectLst/>
                      </a:endParaRPr>
                    </a:p>
                    <a:p>
                      <a:pPr>
                        <a:spcBef>
                          <a:spcPts val="20"/>
                        </a:spcBef>
                        <a:spcAft>
                          <a:spcPts val="0"/>
                        </a:spcAft>
                      </a:pPr>
                      <a:r>
                        <a:rPr lang="fr-FR" sz="2400">
                          <a:effectLst/>
                        </a:rPr>
                        <a:t> </a:t>
                      </a:r>
                      <a:endParaRPr lang="en-US" sz="2000">
                        <a:effectLst/>
                      </a:endParaRPr>
                    </a:p>
                    <a:p>
                      <a:pPr marL="139065" marR="139065" algn="ctr">
                        <a:spcAft>
                          <a:spcPts val="0"/>
                        </a:spcAft>
                      </a:pPr>
                      <a:r>
                        <a:rPr lang="en-US" sz="1600">
                          <a:effectLst/>
                        </a:rPr>
                        <a:t>1,</a:t>
                      </a:r>
                      <a:r>
                        <a:rPr lang="en-US" sz="1600" spc="-10">
                          <a:effectLst/>
                        </a:rPr>
                        <a:t> </a:t>
                      </a:r>
                      <a:r>
                        <a:rPr lang="en-US" sz="1600">
                          <a:effectLst/>
                        </a:rPr>
                        <a:t>5</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545899">
                <a:tc>
                  <a:txBody>
                    <a:bodyPr/>
                    <a:lstStyle/>
                    <a:p>
                      <a:pPr marL="33020">
                        <a:spcBef>
                          <a:spcPts val="280"/>
                        </a:spcBef>
                        <a:spcAft>
                          <a:spcPts val="0"/>
                        </a:spcAft>
                      </a:pPr>
                      <a:r>
                        <a:rPr lang="en-US" sz="1600" dirty="0" err="1">
                          <a:effectLst/>
                        </a:rPr>
                        <a:t>Écrire</a:t>
                      </a:r>
                      <a:endParaRPr lang="en-US" sz="2000" dirty="0">
                        <a:effectLst/>
                      </a:endParaRPr>
                    </a:p>
                    <a:p>
                      <a:pPr marL="342900" lvl="0" indent="-342900">
                        <a:lnSpc>
                          <a:spcPts val="1275"/>
                        </a:lnSpc>
                        <a:spcBef>
                          <a:spcPts val="10"/>
                        </a:spcBef>
                        <a:spcAft>
                          <a:spcPts val="0"/>
                        </a:spcAft>
                        <a:buSzPts val="1000"/>
                        <a:buFont typeface="Symbol" panose="05050102010706020507" pitchFamily="18" charset="2"/>
                        <a:buChar char=""/>
                        <a:tabLst>
                          <a:tab pos="490855" algn="l"/>
                        </a:tabLst>
                      </a:pPr>
                      <a:r>
                        <a:rPr lang="fr-FR" sz="1600" dirty="0">
                          <a:effectLst/>
                        </a:rPr>
                        <a:t>Écrire à la main de manière fluide et</a:t>
                      </a:r>
                      <a:r>
                        <a:rPr lang="fr-FR" sz="1600" spc="-95" dirty="0">
                          <a:effectLst/>
                        </a:rPr>
                        <a:t> </a:t>
                      </a:r>
                      <a:r>
                        <a:rPr lang="fr-FR" sz="1600" dirty="0">
                          <a:effectLst/>
                        </a:rPr>
                        <a:t>efficace.</a:t>
                      </a:r>
                      <a:endParaRPr lang="en-US" sz="2000" dirty="0">
                        <a:effectLst/>
                      </a:endParaRPr>
                    </a:p>
                    <a:p>
                      <a:pPr marL="342900" lvl="0" indent="-342900">
                        <a:lnSpc>
                          <a:spcPts val="1270"/>
                        </a:lnSpc>
                        <a:spcAft>
                          <a:spcPts val="0"/>
                        </a:spcAft>
                        <a:buSzPts val="1000"/>
                        <a:buFont typeface="Symbol" panose="05050102010706020507" pitchFamily="18" charset="2"/>
                        <a:buChar char=""/>
                        <a:tabLst>
                          <a:tab pos="490855" algn="l"/>
                        </a:tabLst>
                      </a:pPr>
                      <a:r>
                        <a:rPr lang="fr-FR" sz="1600" dirty="0">
                          <a:effectLst/>
                        </a:rPr>
                        <a:t>Écrire avec un clavier rapidement et</a:t>
                      </a:r>
                      <a:r>
                        <a:rPr lang="fr-FR" sz="1600" spc="-95" dirty="0">
                          <a:effectLst/>
                        </a:rPr>
                        <a:t> </a:t>
                      </a:r>
                      <a:r>
                        <a:rPr lang="fr-FR" sz="1600" dirty="0">
                          <a:effectLst/>
                        </a:rPr>
                        <a:t>efficacement.</a:t>
                      </a:r>
                      <a:endParaRPr lang="en-US" sz="2000" dirty="0">
                        <a:effectLst/>
                      </a:endParaRPr>
                    </a:p>
                    <a:p>
                      <a:pPr marL="342900" lvl="0" indent="-342900">
                        <a:lnSpc>
                          <a:spcPts val="1270"/>
                        </a:lnSpc>
                        <a:spcAft>
                          <a:spcPts val="0"/>
                        </a:spcAft>
                        <a:buSzPts val="1000"/>
                        <a:buFont typeface="Symbol" panose="05050102010706020507" pitchFamily="18" charset="2"/>
                        <a:buChar char=""/>
                        <a:tabLst>
                          <a:tab pos="490855" algn="l"/>
                        </a:tabLst>
                      </a:pPr>
                      <a:r>
                        <a:rPr lang="fr-FR" sz="1600" dirty="0">
                          <a:effectLst/>
                        </a:rPr>
                        <a:t>Recourir à l’écriture pour réfléchir et pour</a:t>
                      </a:r>
                      <a:r>
                        <a:rPr lang="fr-FR" sz="1600" spc="-105" dirty="0">
                          <a:effectLst/>
                        </a:rPr>
                        <a:t> </a:t>
                      </a:r>
                      <a:r>
                        <a:rPr lang="fr-FR" sz="1600" dirty="0">
                          <a:effectLst/>
                        </a:rPr>
                        <a:t>apprendre.</a:t>
                      </a:r>
                      <a:endParaRPr lang="en-US" sz="2000" dirty="0">
                        <a:effectLst/>
                      </a:endParaRPr>
                    </a:p>
                    <a:p>
                      <a:pPr marL="342900" lvl="0" indent="-342900">
                        <a:lnSpc>
                          <a:spcPts val="1270"/>
                        </a:lnSpc>
                        <a:spcAft>
                          <a:spcPts val="0"/>
                        </a:spcAft>
                        <a:buSzPts val="1000"/>
                        <a:buFont typeface="Symbol" panose="05050102010706020507" pitchFamily="18" charset="2"/>
                        <a:buChar char=""/>
                        <a:tabLst>
                          <a:tab pos="490855" algn="l"/>
                        </a:tabLst>
                      </a:pPr>
                      <a:r>
                        <a:rPr lang="en-US" sz="1600" dirty="0" err="1">
                          <a:effectLst/>
                        </a:rPr>
                        <a:t>Produire</a:t>
                      </a:r>
                      <a:r>
                        <a:rPr lang="en-US" sz="1600" dirty="0">
                          <a:effectLst/>
                        </a:rPr>
                        <a:t> des </a:t>
                      </a:r>
                      <a:r>
                        <a:rPr lang="en-US" sz="1600" dirty="0" err="1">
                          <a:effectLst/>
                        </a:rPr>
                        <a:t>écrits</a:t>
                      </a:r>
                      <a:r>
                        <a:rPr lang="en-US" sz="1600" spc="-70" dirty="0">
                          <a:effectLst/>
                        </a:rPr>
                        <a:t> </a:t>
                      </a:r>
                      <a:r>
                        <a:rPr lang="en-US" sz="1600" dirty="0" err="1">
                          <a:effectLst/>
                        </a:rPr>
                        <a:t>variés</a:t>
                      </a:r>
                      <a:r>
                        <a:rPr lang="en-US" sz="1600" dirty="0">
                          <a:effectLst/>
                        </a:rPr>
                        <a:t>.</a:t>
                      </a:r>
                      <a:endParaRPr lang="en-US" sz="2000" dirty="0">
                        <a:effectLst/>
                      </a:endParaRPr>
                    </a:p>
                    <a:p>
                      <a:pPr marL="342900" lvl="0" indent="-342900">
                        <a:lnSpc>
                          <a:spcPts val="1270"/>
                        </a:lnSpc>
                        <a:spcAft>
                          <a:spcPts val="0"/>
                        </a:spcAft>
                        <a:buSzPts val="1000"/>
                        <a:buFont typeface="Symbol" panose="05050102010706020507" pitchFamily="18" charset="2"/>
                        <a:buChar char=""/>
                        <a:tabLst>
                          <a:tab pos="490855" algn="l"/>
                        </a:tabLst>
                      </a:pPr>
                      <a:r>
                        <a:rPr lang="fr-FR" sz="1600" dirty="0">
                          <a:effectLst/>
                        </a:rPr>
                        <a:t>Réécrire</a:t>
                      </a:r>
                      <a:r>
                        <a:rPr lang="fr-FR" sz="1600" spc="-25" dirty="0">
                          <a:effectLst/>
                        </a:rPr>
                        <a:t> </a:t>
                      </a:r>
                      <a:r>
                        <a:rPr lang="fr-FR" sz="1600" dirty="0">
                          <a:effectLst/>
                        </a:rPr>
                        <a:t>à</a:t>
                      </a:r>
                      <a:r>
                        <a:rPr lang="fr-FR" sz="1600" spc="-15" dirty="0">
                          <a:effectLst/>
                        </a:rPr>
                        <a:t> </a:t>
                      </a:r>
                      <a:r>
                        <a:rPr lang="fr-FR" sz="1600" dirty="0">
                          <a:effectLst/>
                        </a:rPr>
                        <a:t>partir</a:t>
                      </a:r>
                      <a:r>
                        <a:rPr lang="fr-FR" sz="1600" spc="-20" dirty="0">
                          <a:effectLst/>
                        </a:rPr>
                        <a:t> </a:t>
                      </a:r>
                      <a:r>
                        <a:rPr lang="fr-FR" sz="1600" dirty="0">
                          <a:effectLst/>
                        </a:rPr>
                        <a:t>de</a:t>
                      </a:r>
                      <a:r>
                        <a:rPr lang="fr-FR" sz="1600" spc="-25" dirty="0">
                          <a:effectLst/>
                        </a:rPr>
                        <a:t> </a:t>
                      </a:r>
                      <a:r>
                        <a:rPr lang="fr-FR" sz="1600" dirty="0">
                          <a:effectLst/>
                        </a:rPr>
                        <a:t>nouvelles</a:t>
                      </a:r>
                      <a:r>
                        <a:rPr lang="fr-FR" sz="1600" spc="-15" dirty="0">
                          <a:effectLst/>
                        </a:rPr>
                        <a:t> </a:t>
                      </a:r>
                      <a:r>
                        <a:rPr lang="fr-FR" sz="1600" dirty="0">
                          <a:effectLst/>
                        </a:rPr>
                        <a:t>consignes</a:t>
                      </a:r>
                      <a:r>
                        <a:rPr lang="fr-FR" sz="1600" spc="-25" dirty="0">
                          <a:effectLst/>
                        </a:rPr>
                        <a:t> </a:t>
                      </a:r>
                      <a:r>
                        <a:rPr lang="fr-FR" sz="1600" dirty="0">
                          <a:effectLst/>
                        </a:rPr>
                        <a:t>ou</a:t>
                      </a:r>
                      <a:r>
                        <a:rPr lang="fr-FR" sz="1600" spc="-15" dirty="0">
                          <a:effectLst/>
                        </a:rPr>
                        <a:t> </a:t>
                      </a:r>
                      <a:r>
                        <a:rPr lang="fr-FR" sz="1600" dirty="0">
                          <a:effectLst/>
                        </a:rPr>
                        <a:t>faire</a:t>
                      </a:r>
                      <a:r>
                        <a:rPr lang="fr-FR" sz="1600" spc="-25" dirty="0">
                          <a:effectLst/>
                        </a:rPr>
                        <a:t> </a:t>
                      </a:r>
                      <a:r>
                        <a:rPr lang="fr-FR" sz="1600" dirty="0">
                          <a:effectLst/>
                        </a:rPr>
                        <a:t>évoluer</a:t>
                      </a:r>
                      <a:r>
                        <a:rPr lang="fr-FR" sz="1600" spc="-20" dirty="0">
                          <a:effectLst/>
                        </a:rPr>
                        <a:t> </a:t>
                      </a:r>
                      <a:r>
                        <a:rPr lang="fr-FR" sz="1600" dirty="0">
                          <a:effectLst/>
                        </a:rPr>
                        <a:t>son</a:t>
                      </a:r>
                      <a:r>
                        <a:rPr lang="fr-FR" sz="1600" spc="-15" dirty="0">
                          <a:effectLst/>
                        </a:rPr>
                        <a:t> </a:t>
                      </a:r>
                      <a:r>
                        <a:rPr lang="fr-FR" sz="1600" dirty="0">
                          <a:effectLst/>
                        </a:rPr>
                        <a:t>texte.</a:t>
                      </a:r>
                      <a:endParaRPr lang="en-US" sz="2000" dirty="0">
                        <a:effectLst/>
                      </a:endParaRPr>
                    </a:p>
                    <a:p>
                      <a:pPr marL="342900" lvl="0" indent="-342900">
                        <a:spcAft>
                          <a:spcPts val="0"/>
                        </a:spcAft>
                        <a:buSzPts val="1000"/>
                        <a:buFont typeface="Symbol" panose="05050102010706020507" pitchFamily="18" charset="2"/>
                        <a:buChar char=""/>
                        <a:tabLst>
                          <a:tab pos="490855" algn="l"/>
                        </a:tabLst>
                      </a:pPr>
                      <a:r>
                        <a:rPr lang="fr-FR" sz="1600" dirty="0">
                          <a:effectLst/>
                        </a:rPr>
                        <a:t>Prendre</a:t>
                      </a:r>
                      <a:r>
                        <a:rPr lang="fr-FR" sz="1600" spc="-20" dirty="0">
                          <a:effectLst/>
                        </a:rPr>
                        <a:t> </a:t>
                      </a:r>
                      <a:r>
                        <a:rPr lang="fr-FR" sz="1600" dirty="0">
                          <a:effectLst/>
                        </a:rPr>
                        <a:t>en</a:t>
                      </a:r>
                      <a:r>
                        <a:rPr lang="fr-FR" sz="1600" spc="-15" dirty="0">
                          <a:effectLst/>
                        </a:rPr>
                        <a:t> </a:t>
                      </a:r>
                      <a:r>
                        <a:rPr lang="fr-FR" sz="1600" dirty="0">
                          <a:effectLst/>
                        </a:rPr>
                        <a:t>compte</a:t>
                      </a:r>
                      <a:r>
                        <a:rPr lang="fr-FR" sz="1600" spc="-20" dirty="0">
                          <a:effectLst/>
                        </a:rPr>
                        <a:t> </a:t>
                      </a:r>
                      <a:r>
                        <a:rPr lang="fr-FR" sz="1600" dirty="0">
                          <a:effectLst/>
                        </a:rPr>
                        <a:t>les</a:t>
                      </a:r>
                      <a:r>
                        <a:rPr lang="fr-FR" sz="1600" spc="-20" dirty="0">
                          <a:effectLst/>
                        </a:rPr>
                        <a:t> </a:t>
                      </a:r>
                      <a:r>
                        <a:rPr lang="fr-FR" sz="1600" dirty="0">
                          <a:effectLst/>
                        </a:rPr>
                        <a:t>normes</a:t>
                      </a:r>
                      <a:r>
                        <a:rPr lang="fr-FR" sz="1600" spc="-20" dirty="0">
                          <a:effectLst/>
                        </a:rPr>
                        <a:t> </a:t>
                      </a:r>
                      <a:r>
                        <a:rPr lang="fr-FR" sz="1600" dirty="0">
                          <a:effectLst/>
                        </a:rPr>
                        <a:t>de</a:t>
                      </a:r>
                      <a:r>
                        <a:rPr lang="fr-FR" sz="1600" spc="-20" dirty="0">
                          <a:effectLst/>
                        </a:rPr>
                        <a:t> </a:t>
                      </a:r>
                      <a:r>
                        <a:rPr lang="fr-FR" sz="1600" dirty="0">
                          <a:effectLst/>
                        </a:rPr>
                        <a:t>l’écrit</a:t>
                      </a:r>
                      <a:r>
                        <a:rPr lang="fr-FR" sz="1600" spc="-15" dirty="0">
                          <a:effectLst/>
                        </a:rPr>
                        <a:t> </a:t>
                      </a:r>
                      <a:r>
                        <a:rPr lang="fr-FR" sz="1600" dirty="0">
                          <a:effectLst/>
                        </a:rPr>
                        <a:t>pour</a:t>
                      </a:r>
                      <a:r>
                        <a:rPr lang="fr-FR" sz="1600" spc="-15" dirty="0">
                          <a:effectLst/>
                        </a:rPr>
                        <a:t> </a:t>
                      </a:r>
                      <a:r>
                        <a:rPr lang="fr-FR" sz="1600" dirty="0">
                          <a:effectLst/>
                        </a:rPr>
                        <a:t>formuler,</a:t>
                      </a:r>
                      <a:r>
                        <a:rPr lang="fr-FR" sz="1600" spc="-15" dirty="0">
                          <a:effectLst/>
                        </a:rPr>
                        <a:t> </a:t>
                      </a:r>
                      <a:r>
                        <a:rPr lang="fr-FR" sz="1600" dirty="0">
                          <a:effectLst/>
                        </a:rPr>
                        <a:t>transcrire</a:t>
                      </a:r>
                      <a:r>
                        <a:rPr lang="fr-FR" sz="1600" spc="-10" dirty="0">
                          <a:effectLst/>
                        </a:rPr>
                        <a:t> </a:t>
                      </a:r>
                      <a:r>
                        <a:rPr lang="fr-FR" sz="1600" dirty="0">
                          <a:effectLst/>
                        </a:rPr>
                        <a:t>et</a:t>
                      </a:r>
                      <a:r>
                        <a:rPr lang="fr-FR" sz="1600" spc="-15" dirty="0">
                          <a:effectLst/>
                        </a:rPr>
                        <a:t> </a:t>
                      </a:r>
                      <a:r>
                        <a:rPr lang="fr-FR" sz="1600" dirty="0">
                          <a:effectLst/>
                        </a:rPr>
                        <a:t>réviser.</a:t>
                      </a:r>
                      <a:endParaRPr lang="en-US" sz="2000" dirty="0">
                        <a:effectLst/>
                        <a:latin typeface="Calibri" panose="020F0502020204030204" pitchFamily="34" charset="0"/>
                        <a:ea typeface="Symbol" panose="05050102010706020507" pitchFamily="18" charset="2"/>
                        <a:cs typeface="Times New Roman" panose="02020603050405020304" pitchFamily="18" charset="0"/>
                      </a:endParaRPr>
                    </a:p>
                  </a:txBody>
                  <a:tcPr marL="0" marR="0" marT="0" marB="0"/>
                </a:tc>
                <a:tc>
                  <a:txBody>
                    <a:bodyPr/>
                    <a:lstStyle/>
                    <a:p>
                      <a:pPr>
                        <a:spcAft>
                          <a:spcPts val="0"/>
                        </a:spcAft>
                      </a:pPr>
                      <a:r>
                        <a:rPr lang="fr-FR" sz="1600">
                          <a:effectLst/>
                        </a:rPr>
                        <a:t> </a:t>
                      </a:r>
                      <a:endParaRPr lang="en-US" sz="2000">
                        <a:effectLst/>
                      </a:endParaRPr>
                    </a:p>
                    <a:p>
                      <a:pPr>
                        <a:spcAft>
                          <a:spcPts val="0"/>
                        </a:spcAft>
                      </a:pPr>
                      <a:r>
                        <a:rPr lang="fr-FR" sz="1600">
                          <a:effectLst/>
                        </a:rPr>
                        <a:t> </a:t>
                      </a:r>
                      <a:endParaRPr lang="en-US" sz="2000">
                        <a:effectLst/>
                      </a:endParaRPr>
                    </a:p>
                    <a:p>
                      <a:pPr>
                        <a:spcBef>
                          <a:spcPts val="10"/>
                        </a:spcBef>
                        <a:spcAft>
                          <a:spcPts val="0"/>
                        </a:spcAft>
                      </a:pPr>
                      <a:r>
                        <a:rPr lang="fr-FR" sz="2400">
                          <a:effectLst/>
                        </a:rPr>
                        <a:t> </a:t>
                      </a:r>
                      <a:endParaRPr lang="en-US" sz="2000">
                        <a:effectLst/>
                      </a:endParaRPr>
                    </a:p>
                    <a:p>
                      <a:pPr algn="ctr">
                        <a:spcAft>
                          <a:spcPts val="0"/>
                        </a:spcAft>
                      </a:pPr>
                      <a:r>
                        <a:rPr lang="en-US" sz="1600">
                          <a:effectLst/>
                        </a:rPr>
                        <a:t>1</a:t>
                      </a:r>
                      <a:endParaRPr lang="en-US" sz="20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1130888">
                <a:tc>
                  <a:txBody>
                    <a:bodyPr/>
                    <a:lstStyle/>
                    <a:p>
                      <a:pPr marL="33020">
                        <a:spcBef>
                          <a:spcPts val="280"/>
                        </a:spcBef>
                        <a:spcAft>
                          <a:spcPts val="0"/>
                        </a:spcAft>
                      </a:pPr>
                      <a:r>
                        <a:rPr lang="fr-FR" sz="1600" dirty="0">
                          <a:effectLst/>
                        </a:rPr>
                        <a:t>Comprendre le fonctionnement de la</a:t>
                      </a:r>
                      <a:r>
                        <a:rPr lang="fr-FR" sz="1600" spc="-55" dirty="0">
                          <a:effectLst/>
                        </a:rPr>
                        <a:t> </a:t>
                      </a:r>
                      <a:r>
                        <a:rPr lang="fr-FR" sz="1600" dirty="0">
                          <a:effectLst/>
                        </a:rPr>
                        <a:t>langue</a:t>
                      </a:r>
                      <a:endParaRPr lang="en-US" sz="2000" dirty="0">
                        <a:effectLst/>
                      </a:endParaRPr>
                    </a:p>
                    <a:p>
                      <a:pPr marL="342900" lvl="0" indent="-342900">
                        <a:lnSpc>
                          <a:spcPts val="1275"/>
                        </a:lnSpc>
                        <a:spcBef>
                          <a:spcPts val="10"/>
                        </a:spcBef>
                        <a:spcAft>
                          <a:spcPts val="0"/>
                        </a:spcAft>
                        <a:buSzPts val="1000"/>
                        <a:buFont typeface="Symbol" panose="05050102010706020507" pitchFamily="18" charset="2"/>
                        <a:buChar char=""/>
                        <a:tabLst>
                          <a:tab pos="490855" algn="l"/>
                        </a:tabLst>
                      </a:pPr>
                      <a:r>
                        <a:rPr lang="fr-FR" sz="1600" dirty="0">
                          <a:effectLst/>
                        </a:rPr>
                        <a:t>Maitriser les relations entre l’oral et</a:t>
                      </a:r>
                      <a:r>
                        <a:rPr lang="fr-FR" sz="1600" spc="-115" dirty="0">
                          <a:effectLst/>
                        </a:rPr>
                        <a:t> </a:t>
                      </a:r>
                      <a:r>
                        <a:rPr lang="fr-FR" sz="1600" dirty="0">
                          <a:effectLst/>
                        </a:rPr>
                        <a:t>l’écrit.</a:t>
                      </a:r>
                      <a:endParaRPr lang="en-US" sz="2000" dirty="0">
                        <a:effectLst/>
                      </a:endParaRPr>
                    </a:p>
                    <a:p>
                      <a:pPr marL="342900" lvl="0" indent="-342900">
                        <a:lnSpc>
                          <a:spcPts val="1270"/>
                        </a:lnSpc>
                        <a:spcAft>
                          <a:spcPts val="0"/>
                        </a:spcAft>
                        <a:buSzPts val="1000"/>
                        <a:buFont typeface="Symbol" panose="05050102010706020507" pitchFamily="18" charset="2"/>
                        <a:buChar char=""/>
                        <a:tabLst>
                          <a:tab pos="490855" algn="l"/>
                        </a:tabLst>
                      </a:pPr>
                      <a:r>
                        <a:rPr lang="fr-FR" sz="1600" dirty="0">
                          <a:effectLst/>
                        </a:rPr>
                        <a:t>Acquérir la structure, le sens et l’orthographe des</a:t>
                      </a:r>
                      <a:r>
                        <a:rPr lang="fr-FR" sz="1600" spc="-115" dirty="0">
                          <a:effectLst/>
                        </a:rPr>
                        <a:t> </a:t>
                      </a:r>
                      <a:r>
                        <a:rPr lang="fr-FR" sz="1600" dirty="0">
                          <a:effectLst/>
                        </a:rPr>
                        <a:t>mots.</a:t>
                      </a:r>
                      <a:endParaRPr lang="en-US" sz="2000" dirty="0">
                        <a:effectLst/>
                      </a:endParaRPr>
                    </a:p>
                    <a:p>
                      <a:pPr marL="342900" lvl="0" indent="-342900">
                        <a:lnSpc>
                          <a:spcPts val="1270"/>
                        </a:lnSpc>
                        <a:spcAft>
                          <a:spcPts val="0"/>
                        </a:spcAft>
                        <a:buSzPts val="1000"/>
                        <a:buFont typeface="Symbol" panose="05050102010706020507" pitchFamily="18" charset="2"/>
                        <a:buChar char=""/>
                        <a:tabLst>
                          <a:tab pos="490855" algn="l"/>
                        </a:tabLst>
                      </a:pPr>
                      <a:r>
                        <a:rPr lang="fr-FR" sz="1600" dirty="0">
                          <a:effectLst/>
                        </a:rPr>
                        <a:t>Maitriser la forme des mots en lien avec la</a:t>
                      </a:r>
                      <a:r>
                        <a:rPr lang="fr-FR" sz="1600" spc="-125" dirty="0">
                          <a:effectLst/>
                        </a:rPr>
                        <a:t> </a:t>
                      </a:r>
                      <a:r>
                        <a:rPr lang="fr-FR" sz="1600" dirty="0">
                          <a:effectLst/>
                        </a:rPr>
                        <a:t>syntaxe.</a:t>
                      </a:r>
                      <a:endParaRPr lang="en-US" sz="2000" dirty="0">
                        <a:effectLst/>
                      </a:endParaRPr>
                    </a:p>
                    <a:p>
                      <a:pPr marL="342900" lvl="0" indent="-342900">
                        <a:spcAft>
                          <a:spcPts val="0"/>
                        </a:spcAft>
                        <a:buSzPts val="1000"/>
                        <a:buFont typeface="Symbol" panose="05050102010706020507" pitchFamily="18" charset="2"/>
                        <a:buChar char=""/>
                        <a:tabLst>
                          <a:tab pos="490855" algn="l"/>
                        </a:tabLst>
                      </a:pPr>
                      <a:r>
                        <a:rPr lang="fr-FR" sz="1600" dirty="0">
                          <a:effectLst/>
                        </a:rPr>
                        <a:t>Observer le fonctionnement du verbe et</a:t>
                      </a:r>
                      <a:r>
                        <a:rPr lang="fr-FR" sz="1600" spc="-125" dirty="0">
                          <a:effectLst/>
                        </a:rPr>
                        <a:t> </a:t>
                      </a:r>
                      <a:r>
                        <a:rPr lang="fr-FR" sz="1600" dirty="0">
                          <a:effectLst/>
                        </a:rPr>
                        <a:t>l’orthographier.</a:t>
                      </a:r>
                      <a:endParaRPr lang="en-US" sz="2000" dirty="0">
                        <a:effectLst/>
                        <a:latin typeface="Calibri" panose="020F0502020204030204" pitchFamily="34" charset="0"/>
                        <a:ea typeface="Symbol" panose="05050102010706020507" pitchFamily="18" charset="2"/>
                        <a:cs typeface="Times New Roman" panose="02020603050405020304" pitchFamily="18" charset="0"/>
                      </a:endParaRPr>
                    </a:p>
                  </a:txBody>
                  <a:tcPr marL="0" marR="0" marT="0" marB="0"/>
                </a:tc>
                <a:tc>
                  <a:txBody>
                    <a:bodyPr/>
                    <a:lstStyle/>
                    <a:p>
                      <a:pPr>
                        <a:spcAft>
                          <a:spcPts val="0"/>
                        </a:spcAft>
                      </a:pPr>
                      <a:r>
                        <a:rPr lang="fr-FR" sz="1600" dirty="0">
                          <a:effectLst/>
                        </a:rPr>
                        <a:t> </a:t>
                      </a:r>
                      <a:endParaRPr lang="en-US" sz="2000" dirty="0">
                        <a:effectLst/>
                      </a:endParaRPr>
                    </a:p>
                    <a:p>
                      <a:pPr>
                        <a:spcBef>
                          <a:spcPts val="20"/>
                        </a:spcBef>
                        <a:spcAft>
                          <a:spcPts val="0"/>
                        </a:spcAft>
                      </a:pPr>
                      <a:r>
                        <a:rPr lang="fr-FR" sz="2400" dirty="0">
                          <a:effectLst/>
                        </a:rPr>
                        <a:t> </a:t>
                      </a:r>
                      <a:endParaRPr lang="en-US" sz="2000" dirty="0">
                        <a:effectLst/>
                      </a:endParaRPr>
                    </a:p>
                    <a:p>
                      <a:pPr marL="139065" marR="139065" algn="ctr">
                        <a:spcAft>
                          <a:spcPts val="0"/>
                        </a:spcAft>
                      </a:pPr>
                      <a:r>
                        <a:rPr lang="en-US" sz="1600" dirty="0">
                          <a:effectLst/>
                        </a:rPr>
                        <a:t>1,</a:t>
                      </a:r>
                      <a:r>
                        <a:rPr lang="en-US" sz="1600" spc="-10" dirty="0">
                          <a:effectLst/>
                        </a:rPr>
                        <a:t> </a:t>
                      </a:r>
                      <a:r>
                        <a:rPr lang="en-US" sz="1600" dirty="0">
                          <a:effectLst/>
                        </a:rPr>
                        <a:t>2</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bl>
          </a:graphicData>
        </a:graphic>
      </p:graphicFrame>
    </p:spTree>
    <p:extLst>
      <p:ext uri="{BB962C8B-B14F-4D97-AF65-F5344CB8AC3E}">
        <p14:creationId xmlns:p14="http://schemas.microsoft.com/office/powerpoint/2010/main" val="2749188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49701" y="122842"/>
            <a:ext cx="10515600" cy="633681"/>
          </a:xfrm>
        </p:spPr>
        <p:txBody>
          <a:bodyPr>
            <a:normAutofit fontScale="90000"/>
          </a:bodyPr>
          <a:lstStyle/>
          <a:p>
            <a:pPr algn="ctr"/>
            <a:r>
              <a:rPr lang="fr-FR" dirty="0" smtClean="0"/>
              <a:t>Le principe des modules de Français</a:t>
            </a:r>
            <a:endParaRPr lang="fr-FR" dirty="0"/>
          </a:p>
        </p:txBody>
      </p:sp>
      <p:sp>
        <p:nvSpPr>
          <p:cNvPr id="4" name="Titre 1"/>
          <p:cNvSpPr txBox="1">
            <a:spLocks/>
          </p:cNvSpPr>
          <p:nvPr/>
        </p:nvSpPr>
        <p:spPr>
          <a:xfrm>
            <a:off x="464261" y="1079995"/>
            <a:ext cx="2608124" cy="637843"/>
          </a:xfrm>
          <a:prstGeom prst="rect">
            <a:avLst/>
          </a:prstGeom>
          <a:solidFill>
            <a:schemeClr val="accent6">
              <a:lumMod val="60000"/>
              <a:lumOff val="40000"/>
            </a:schemeClr>
          </a:solidFill>
        </p:spPr>
        <p:txBody>
          <a:bodyPr vert="horz" lIns="91440" tIns="45720" rIns="91440" bIns="45720" rtlCol="0" anchor="ctr">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600" dirty="0" smtClean="0"/>
              <a:t>Un type d’écrit</a:t>
            </a:r>
            <a:endParaRPr lang="fr-FR" sz="3600" dirty="0"/>
          </a:p>
        </p:txBody>
      </p:sp>
      <p:sp>
        <p:nvSpPr>
          <p:cNvPr id="5" name="Titre 1"/>
          <p:cNvSpPr txBox="1">
            <a:spLocks/>
          </p:cNvSpPr>
          <p:nvPr/>
        </p:nvSpPr>
        <p:spPr>
          <a:xfrm>
            <a:off x="550588" y="5578092"/>
            <a:ext cx="2435470" cy="633681"/>
          </a:xfrm>
          <a:prstGeom prst="rect">
            <a:avLst/>
          </a:prstGeom>
          <a:solidFill>
            <a:schemeClr val="accent6">
              <a:lumMod val="40000"/>
              <a:lumOff val="60000"/>
            </a:schemeClr>
          </a:solidFill>
        </p:spPr>
        <p:txBody>
          <a:bodyPr vert="horz" lIns="91440" tIns="45720" rIns="91440" bIns="45720" rtlCol="0" anchor="ctr">
            <a:normAutofit fontScale="3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dirty="0" smtClean="0"/>
              <a:t>Déterminer les caractéristiques de l’écrit</a:t>
            </a:r>
            <a:endParaRPr lang="fr-FR" dirty="0"/>
          </a:p>
        </p:txBody>
      </p:sp>
      <p:sp>
        <p:nvSpPr>
          <p:cNvPr id="6" name="Flèche droite 5"/>
          <p:cNvSpPr/>
          <p:nvPr/>
        </p:nvSpPr>
        <p:spPr>
          <a:xfrm rot="4955872">
            <a:off x="-17552" y="3326555"/>
            <a:ext cx="3682837" cy="766942"/>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Titre 1"/>
          <p:cNvSpPr txBox="1">
            <a:spLocks/>
          </p:cNvSpPr>
          <p:nvPr/>
        </p:nvSpPr>
        <p:spPr>
          <a:xfrm>
            <a:off x="816495" y="3510676"/>
            <a:ext cx="1521005" cy="406920"/>
          </a:xfrm>
          <a:prstGeom prst="rect">
            <a:avLst/>
          </a:prstGeom>
          <a:solidFill>
            <a:schemeClr val="accent4">
              <a:lumMod val="60000"/>
              <a:lumOff val="40000"/>
            </a:schemeClr>
          </a:solidFill>
          <a:ln>
            <a:solidFill>
              <a:schemeClr val="tx1"/>
            </a:solidFill>
          </a:ln>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200" dirty="0" smtClean="0"/>
              <a:t>Lire</a:t>
            </a:r>
            <a:endParaRPr lang="fr-FR" sz="3200" dirty="0"/>
          </a:p>
        </p:txBody>
      </p:sp>
      <p:sp>
        <p:nvSpPr>
          <p:cNvPr id="10" name="Titre 1"/>
          <p:cNvSpPr txBox="1">
            <a:spLocks/>
          </p:cNvSpPr>
          <p:nvPr/>
        </p:nvSpPr>
        <p:spPr>
          <a:xfrm>
            <a:off x="5362699" y="5252016"/>
            <a:ext cx="2435470" cy="633681"/>
          </a:xfrm>
          <a:prstGeom prst="rect">
            <a:avLst/>
          </a:prstGeom>
          <a:solidFill>
            <a:schemeClr val="accent6">
              <a:lumMod val="40000"/>
              <a:lumOff val="60000"/>
            </a:schemeClr>
          </a:solidFill>
        </p:spPr>
        <p:txBody>
          <a:bodyPr vert="horz" lIns="91440" tIns="45720" rIns="91440" bIns="45720" rtlCol="0" anchor="ctr">
            <a:normAutofit fontScale="3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dirty="0" smtClean="0"/>
              <a:t>Etude des outils de la langue utiles à cet écrit</a:t>
            </a:r>
            <a:endParaRPr lang="fr-FR" dirty="0"/>
          </a:p>
        </p:txBody>
      </p:sp>
      <p:grpSp>
        <p:nvGrpSpPr>
          <p:cNvPr id="26" name="Groupe 25"/>
          <p:cNvGrpSpPr/>
          <p:nvPr/>
        </p:nvGrpSpPr>
        <p:grpSpPr>
          <a:xfrm>
            <a:off x="3301303" y="5444831"/>
            <a:ext cx="1848011" cy="766942"/>
            <a:chOff x="3301303" y="5444831"/>
            <a:chExt cx="1848011" cy="766942"/>
          </a:xfrm>
        </p:grpSpPr>
        <p:sp>
          <p:nvSpPr>
            <p:cNvPr id="8" name="Flèche droite 7"/>
            <p:cNvSpPr/>
            <p:nvPr/>
          </p:nvSpPr>
          <p:spPr>
            <a:xfrm rot="20951761">
              <a:off x="3301303" y="5444831"/>
              <a:ext cx="1848011" cy="766942"/>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Titre 1"/>
            <p:cNvSpPr txBox="1">
              <a:spLocks/>
            </p:cNvSpPr>
            <p:nvPr/>
          </p:nvSpPr>
          <p:spPr>
            <a:xfrm rot="20949671">
              <a:off x="4022230" y="5666524"/>
              <a:ext cx="803904" cy="323556"/>
            </a:xfrm>
            <a:prstGeom prst="rect">
              <a:avLst/>
            </a:prstGeom>
            <a:solidFill>
              <a:schemeClr val="accent4">
                <a:lumMod val="60000"/>
                <a:lumOff val="40000"/>
              </a:schemeClr>
            </a:solidFill>
            <a:ln>
              <a:noFill/>
            </a:ln>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800" dirty="0" smtClean="0"/>
                <a:t>1</a:t>
              </a:r>
              <a:r>
                <a:rPr lang="fr-FR" sz="1800" baseline="30000" dirty="0" smtClean="0"/>
                <a:t>er</a:t>
              </a:r>
              <a:r>
                <a:rPr lang="fr-FR" sz="1800" dirty="0" smtClean="0"/>
                <a:t> jet</a:t>
              </a:r>
              <a:endParaRPr lang="fr-FR" sz="1800" dirty="0"/>
            </a:p>
          </p:txBody>
        </p:sp>
      </p:grpSp>
      <p:sp>
        <p:nvSpPr>
          <p:cNvPr id="9" name="Titre 1"/>
          <p:cNvSpPr txBox="1">
            <a:spLocks/>
          </p:cNvSpPr>
          <p:nvPr/>
        </p:nvSpPr>
        <p:spPr>
          <a:xfrm rot="21009791">
            <a:off x="2609023" y="6090729"/>
            <a:ext cx="1281919" cy="385467"/>
          </a:xfrm>
          <a:prstGeom prst="rect">
            <a:avLst/>
          </a:prstGeom>
          <a:solidFill>
            <a:schemeClr val="accent4">
              <a:lumMod val="60000"/>
              <a:lumOff val="40000"/>
            </a:schemeClr>
          </a:solidFill>
          <a:ln>
            <a:solidFill>
              <a:schemeClr val="tx1"/>
            </a:solidFill>
          </a:ln>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dirty="0" smtClean="0"/>
              <a:t>Ecrire</a:t>
            </a:r>
            <a:endParaRPr lang="fr-FR" sz="2400" dirty="0"/>
          </a:p>
        </p:txBody>
      </p:sp>
      <p:sp>
        <p:nvSpPr>
          <p:cNvPr id="16" name="Titre 1"/>
          <p:cNvSpPr txBox="1">
            <a:spLocks/>
          </p:cNvSpPr>
          <p:nvPr/>
        </p:nvSpPr>
        <p:spPr>
          <a:xfrm rot="18867511">
            <a:off x="8662422" y="3189120"/>
            <a:ext cx="856926" cy="261194"/>
          </a:xfrm>
          <a:prstGeom prst="rect">
            <a:avLst/>
          </a:prstGeom>
          <a:solidFill>
            <a:schemeClr val="accent4">
              <a:lumMod val="60000"/>
              <a:lumOff val="40000"/>
            </a:schemeClr>
          </a:solid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400" dirty="0" smtClean="0"/>
              <a:t>2ème jet</a:t>
            </a:r>
            <a:endParaRPr lang="fr-FR" sz="1400" dirty="0"/>
          </a:p>
        </p:txBody>
      </p:sp>
      <p:sp>
        <p:nvSpPr>
          <p:cNvPr id="17" name="Titre 1"/>
          <p:cNvSpPr txBox="1">
            <a:spLocks/>
          </p:cNvSpPr>
          <p:nvPr/>
        </p:nvSpPr>
        <p:spPr>
          <a:xfrm>
            <a:off x="8375865" y="1834549"/>
            <a:ext cx="3553265" cy="633681"/>
          </a:xfrm>
          <a:prstGeom prst="rect">
            <a:avLst/>
          </a:prstGeom>
          <a:solidFill>
            <a:schemeClr val="accent6">
              <a:lumMod val="60000"/>
              <a:lumOff val="40000"/>
            </a:schemeClr>
          </a:solidFill>
        </p:spPr>
        <p:txBody>
          <a:bodyPr vert="horz" lIns="91440" tIns="45720" rIns="91440" bIns="45720" rtlCol="0" anchor="ctr">
            <a:normAutofit fontScale="5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dirty="0" smtClean="0"/>
              <a:t>Finalisation dans un projet concret</a:t>
            </a:r>
            <a:endParaRPr lang="fr-FR" dirty="0"/>
          </a:p>
        </p:txBody>
      </p:sp>
      <p:sp>
        <p:nvSpPr>
          <p:cNvPr id="19" name="Titre 1"/>
          <p:cNvSpPr txBox="1">
            <a:spLocks/>
          </p:cNvSpPr>
          <p:nvPr/>
        </p:nvSpPr>
        <p:spPr>
          <a:xfrm>
            <a:off x="4403956" y="1208553"/>
            <a:ext cx="1803545" cy="665861"/>
          </a:xfrm>
          <a:prstGeom prst="rect">
            <a:avLst/>
          </a:prstGeom>
          <a:solidFill>
            <a:schemeClr val="accent5">
              <a:lumMod val="40000"/>
              <a:lumOff val="60000"/>
            </a:schemeClr>
          </a:solidFill>
          <a:ln>
            <a:solidFill>
              <a:schemeClr val="tx1"/>
            </a:solidFill>
            <a:prstDash val="dash"/>
          </a:ln>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dirty="0" smtClean="0"/>
              <a:t>Parler</a:t>
            </a:r>
            <a:endParaRPr lang="fr-FR" sz="2400" b="1" dirty="0"/>
          </a:p>
        </p:txBody>
      </p:sp>
      <p:sp>
        <p:nvSpPr>
          <p:cNvPr id="20" name="Titre 1"/>
          <p:cNvSpPr txBox="1">
            <a:spLocks/>
          </p:cNvSpPr>
          <p:nvPr/>
        </p:nvSpPr>
        <p:spPr>
          <a:xfrm>
            <a:off x="2596935" y="2282669"/>
            <a:ext cx="3451842" cy="2740075"/>
          </a:xfrm>
          <a:prstGeom prst="rect">
            <a:avLst/>
          </a:prstGeom>
          <a:solidFill>
            <a:schemeClr val="accent5">
              <a:lumMod val="40000"/>
              <a:lumOff val="60000"/>
            </a:schemeClr>
          </a:solidFill>
          <a:ln>
            <a:solidFill>
              <a:schemeClr val="tx1"/>
            </a:solidFill>
            <a:prstDash val="dash"/>
          </a:ln>
        </p:spPr>
        <p:txBody>
          <a:bodyPr vert="horz" lIns="91440" tIns="45720" rIns="91440" bIns="45720" rtlCol="0" anchor="t" anchorCtr="0">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500" b="1" dirty="0" smtClean="0"/>
              <a:t>Comprendre</a:t>
            </a:r>
          </a:p>
          <a:p>
            <a:r>
              <a:rPr lang="fr-FR" sz="1600" dirty="0" smtClean="0"/>
              <a:t>Travailler les compétences : </a:t>
            </a:r>
          </a:p>
          <a:p>
            <a:r>
              <a:rPr lang="fr-FR" sz="1600" dirty="0" smtClean="0"/>
              <a:t> - de décodage</a:t>
            </a:r>
          </a:p>
          <a:p>
            <a:pPr marL="342900" indent="-342900">
              <a:buFontTx/>
              <a:buChar char="-"/>
            </a:pPr>
            <a:r>
              <a:rPr lang="fr-FR" sz="1600" dirty="0" smtClean="0"/>
              <a:t>Linguistique</a:t>
            </a:r>
          </a:p>
          <a:p>
            <a:pPr marL="342900" indent="-342900">
              <a:buFontTx/>
              <a:buChar char="-"/>
            </a:pPr>
            <a:r>
              <a:rPr lang="fr-FR" sz="1600" dirty="0" smtClean="0"/>
              <a:t>Textuelles</a:t>
            </a:r>
          </a:p>
          <a:p>
            <a:pPr marL="342900" indent="-342900">
              <a:buFontTx/>
              <a:buChar char="-"/>
            </a:pPr>
            <a:r>
              <a:rPr lang="fr-FR" sz="1600" dirty="0" smtClean="0"/>
              <a:t>Stratégiques</a:t>
            </a:r>
          </a:p>
          <a:p>
            <a:pPr marL="342900" indent="-342900">
              <a:buFontTx/>
              <a:buChar char="-"/>
            </a:pPr>
            <a:endParaRPr lang="fr-FR" sz="1600" dirty="0"/>
          </a:p>
          <a:p>
            <a:r>
              <a:rPr lang="fr-FR" sz="1600" i="1" dirty="0" smtClean="0"/>
              <a:t>Systématiser les activités de renforcement de la compréhension :</a:t>
            </a:r>
          </a:p>
          <a:p>
            <a:r>
              <a:rPr lang="fr-FR" sz="1600" dirty="0" smtClean="0"/>
              <a:t>Travailler l’implicite</a:t>
            </a:r>
            <a:br>
              <a:rPr lang="fr-FR" sz="1600" dirty="0" smtClean="0"/>
            </a:br>
            <a:r>
              <a:rPr lang="fr-FR" sz="1600" dirty="0" smtClean="0"/>
              <a:t>Inférer</a:t>
            </a:r>
          </a:p>
          <a:p>
            <a:r>
              <a:rPr lang="fr-FR" sz="1600" dirty="0" err="1" smtClean="0"/>
              <a:t>Lector</a:t>
            </a:r>
            <a:r>
              <a:rPr lang="fr-FR" sz="1600" dirty="0" smtClean="0"/>
              <a:t>/</a:t>
            </a:r>
            <a:r>
              <a:rPr lang="fr-FR" sz="1600" dirty="0" err="1" smtClean="0"/>
              <a:t>lectrix</a:t>
            </a:r>
            <a:endParaRPr lang="fr-FR" sz="1600" dirty="0" smtClean="0"/>
          </a:p>
          <a:p>
            <a:r>
              <a:rPr lang="fr-FR" sz="1600" dirty="0" smtClean="0"/>
              <a:t>Restitution de </a:t>
            </a:r>
            <a:r>
              <a:rPr lang="fr-FR" sz="1600" dirty="0" smtClean="0"/>
              <a:t>r</a:t>
            </a:r>
            <a:r>
              <a:rPr lang="fr-FR" sz="1600" dirty="0"/>
              <a:t>é</a:t>
            </a:r>
            <a:r>
              <a:rPr lang="fr-FR" sz="1600" dirty="0" smtClean="0"/>
              <a:t>cit</a:t>
            </a:r>
            <a:endParaRPr lang="fr-FR" sz="1600" dirty="0" smtClean="0"/>
          </a:p>
          <a:p>
            <a:endParaRPr lang="fr-FR" sz="2000" dirty="0"/>
          </a:p>
        </p:txBody>
      </p:sp>
      <p:sp>
        <p:nvSpPr>
          <p:cNvPr id="21" name="Titre 1"/>
          <p:cNvSpPr txBox="1">
            <a:spLocks/>
          </p:cNvSpPr>
          <p:nvPr/>
        </p:nvSpPr>
        <p:spPr>
          <a:xfrm rot="20680285">
            <a:off x="9393775" y="3230182"/>
            <a:ext cx="1281919" cy="385467"/>
          </a:xfrm>
          <a:prstGeom prst="rect">
            <a:avLst/>
          </a:prstGeom>
          <a:solidFill>
            <a:schemeClr val="accent4">
              <a:lumMod val="60000"/>
              <a:lumOff val="40000"/>
            </a:schemeClr>
          </a:solidFill>
          <a:ln>
            <a:solidFill>
              <a:schemeClr val="tx1"/>
            </a:solidFill>
          </a:ln>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dirty="0" smtClean="0"/>
              <a:t>Réécrire</a:t>
            </a:r>
            <a:endParaRPr lang="fr-FR" sz="2400" dirty="0"/>
          </a:p>
        </p:txBody>
      </p:sp>
      <p:grpSp>
        <p:nvGrpSpPr>
          <p:cNvPr id="3" name="Groupe 2"/>
          <p:cNvGrpSpPr/>
          <p:nvPr/>
        </p:nvGrpSpPr>
        <p:grpSpPr>
          <a:xfrm>
            <a:off x="8210072" y="4579858"/>
            <a:ext cx="3713704" cy="1839639"/>
            <a:chOff x="8210072" y="4579858"/>
            <a:chExt cx="3713704" cy="1839639"/>
          </a:xfrm>
        </p:grpSpPr>
        <p:sp>
          <p:nvSpPr>
            <p:cNvPr id="22" name="Titre 1"/>
            <p:cNvSpPr txBox="1">
              <a:spLocks/>
            </p:cNvSpPr>
            <p:nvPr/>
          </p:nvSpPr>
          <p:spPr>
            <a:xfrm>
              <a:off x="8210072" y="5086815"/>
              <a:ext cx="1890528" cy="1332682"/>
            </a:xfrm>
            <a:prstGeom prst="rect">
              <a:avLst/>
            </a:prstGeom>
            <a:solidFill>
              <a:schemeClr val="accent2">
                <a:lumMod val="60000"/>
                <a:lumOff val="40000"/>
              </a:schemeClr>
            </a:solidFill>
            <a:ln>
              <a:solidFill>
                <a:schemeClr val="tx1"/>
              </a:solidFill>
              <a:prstDash val="dash"/>
            </a:ln>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600" b="1" dirty="0" smtClean="0"/>
                <a:t>Outils de la langue</a:t>
              </a:r>
            </a:p>
            <a:p>
              <a:pPr marL="285750" indent="-285750" algn="ctr">
                <a:buFontTx/>
                <a:buChar char="-"/>
              </a:pPr>
              <a:r>
                <a:rPr lang="fr-FR" sz="1600" dirty="0" smtClean="0"/>
                <a:t>Entraînement</a:t>
              </a:r>
            </a:p>
            <a:p>
              <a:pPr marL="285750" indent="-285750" algn="ctr">
                <a:buFontTx/>
                <a:buChar char="-"/>
              </a:pPr>
              <a:r>
                <a:rPr lang="fr-FR" sz="1600" dirty="0" smtClean="0"/>
                <a:t>Réinvestissement</a:t>
              </a:r>
            </a:p>
            <a:p>
              <a:pPr marL="285750" indent="-285750" algn="ctr">
                <a:buFontTx/>
                <a:buChar char="-"/>
              </a:pPr>
              <a:r>
                <a:rPr lang="fr-FR" sz="1600" dirty="0" smtClean="0"/>
                <a:t>Renforcement</a:t>
              </a:r>
            </a:p>
            <a:p>
              <a:pPr marL="285750" indent="-285750" algn="ctr">
                <a:buFontTx/>
                <a:buChar char="-"/>
              </a:pPr>
              <a:r>
                <a:rPr lang="fr-FR" sz="1600" dirty="0" smtClean="0"/>
                <a:t>Prolongement</a:t>
              </a:r>
            </a:p>
          </p:txBody>
        </p:sp>
        <p:sp>
          <p:nvSpPr>
            <p:cNvPr id="23" name="Titre 1"/>
            <p:cNvSpPr txBox="1">
              <a:spLocks/>
            </p:cNvSpPr>
            <p:nvPr/>
          </p:nvSpPr>
          <p:spPr>
            <a:xfrm>
              <a:off x="8210072" y="4579858"/>
              <a:ext cx="3713704" cy="447809"/>
            </a:xfrm>
            <a:prstGeom prst="rect">
              <a:avLst/>
            </a:prstGeom>
            <a:solidFill>
              <a:schemeClr val="accent2">
                <a:lumMod val="60000"/>
                <a:lumOff val="40000"/>
              </a:schemeClr>
            </a:solidFill>
            <a:ln>
              <a:solidFill>
                <a:schemeClr val="tx1"/>
              </a:solidFill>
              <a:prstDash val="solid"/>
            </a:ln>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dirty="0" smtClean="0"/>
                <a:t>Ateliers autonomes</a:t>
              </a:r>
              <a:endParaRPr lang="fr-FR" sz="2400" b="1" dirty="0"/>
            </a:p>
          </p:txBody>
        </p:sp>
        <p:sp>
          <p:nvSpPr>
            <p:cNvPr id="24" name="Titre 1"/>
            <p:cNvSpPr txBox="1">
              <a:spLocks/>
            </p:cNvSpPr>
            <p:nvPr/>
          </p:nvSpPr>
          <p:spPr>
            <a:xfrm>
              <a:off x="10213694" y="5086815"/>
              <a:ext cx="1710082" cy="637329"/>
            </a:xfrm>
            <a:prstGeom prst="rect">
              <a:avLst/>
            </a:prstGeom>
            <a:solidFill>
              <a:schemeClr val="accent2">
                <a:lumMod val="60000"/>
                <a:lumOff val="40000"/>
              </a:schemeClr>
            </a:solidFill>
            <a:ln>
              <a:solidFill>
                <a:schemeClr val="tx1"/>
              </a:solidFill>
              <a:prstDash val="dash"/>
            </a:ln>
          </p:spPr>
          <p:txBody>
            <a:bodyPr vert="horz" lIns="91440" tIns="45720" rIns="91440" bIns="45720" rtlCol="0" anchor="t" anchorCtr="0">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600" b="1" dirty="0" smtClean="0"/>
                <a:t>Lecture</a:t>
              </a:r>
            </a:p>
            <a:p>
              <a:pPr marL="285750" indent="-285750" algn="ctr">
                <a:buFontTx/>
                <a:buChar char="-"/>
              </a:pPr>
              <a:r>
                <a:rPr lang="fr-FR" sz="1400" dirty="0" smtClean="0"/>
                <a:t>Compréhension</a:t>
              </a:r>
              <a:endParaRPr lang="fr-FR" sz="1400" dirty="0"/>
            </a:p>
            <a:p>
              <a:pPr marL="285750" indent="-285750" algn="ctr">
                <a:buFontTx/>
                <a:buChar char="-"/>
              </a:pPr>
              <a:r>
                <a:rPr lang="fr-FR" sz="1400" dirty="0" smtClean="0"/>
                <a:t>Fluence</a:t>
              </a:r>
            </a:p>
          </p:txBody>
        </p:sp>
        <p:sp>
          <p:nvSpPr>
            <p:cNvPr id="25" name="Titre 1"/>
            <p:cNvSpPr txBox="1">
              <a:spLocks/>
            </p:cNvSpPr>
            <p:nvPr/>
          </p:nvSpPr>
          <p:spPr>
            <a:xfrm>
              <a:off x="10213694" y="5782168"/>
              <a:ext cx="1710082" cy="637329"/>
            </a:xfrm>
            <a:prstGeom prst="rect">
              <a:avLst/>
            </a:prstGeom>
            <a:solidFill>
              <a:schemeClr val="accent2">
                <a:lumMod val="60000"/>
                <a:lumOff val="40000"/>
              </a:schemeClr>
            </a:solidFill>
            <a:ln>
              <a:solidFill>
                <a:schemeClr val="tx1"/>
              </a:solidFill>
              <a:prstDash val="dash"/>
            </a:ln>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600" b="1" dirty="0" smtClean="0"/>
                <a:t>Ecriture</a:t>
              </a:r>
            </a:p>
            <a:p>
              <a:pPr marL="285750" indent="-285750" algn="ctr">
                <a:buFontTx/>
                <a:buChar char="-"/>
              </a:pPr>
              <a:r>
                <a:rPr lang="fr-FR" sz="1400" dirty="0" smtClean="0"/>
                <a:t>Réinvestissement</a:t>
              </a:r>
            </a:p>
          </p:txBody>
        </p:sp>
      </p:grpSp>
      <p:sp>
        <p:nvSpPr>
          <p:cNvPr id="28" name="Titre 1"/>
          <p:cNvSpPr txBox="1">
            <a:spLocks/>
          </p:cNvSpPr>
          <p:nvPr/>
        </p:nvSpPr>
        <p:spPr>
          <a:xfrm>
            <a:off x="8265642" y="4065343"/>
            <a:ext cx="3658134" cy="447809"/>
          </a:xfrm>
          <a:prstGeom prst="rect">
            <a:avLst/>
          </a:prstGeom>
          <a:solidFill>
            <a:schemeClr val="accent2">
              <a:lumMod val="60000"/>
              <a:lumOff val="40000"/>
            </a:schemeClr>
          </a:solidFill>
          <a:ln>
            <a:solidFill>
              <a:schemeClr val="tx1"/>
            </a:solidFill>
            <a:prstDash val="solid"/>
          </a:ln>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dirty="0" smtClean="0"/>
              <a:t>Activités ritualisées</a:t>
            </a:r>
            <a:endParaRPr lang="fr-FR" sz="2400" b="1" dirty="0"/>
          </a:p>
        </p:txBody>
      </p:sp>
      <p:sp>
        <p:nvSpPr>
          <p:cNvPr id="13" name="Flèche droite 12"/>
          <p:cNvSpPr/>
          <p:nvPr/>
        </p:nvSpPr>
        <p:spPr>
          <a:xfrm rot="19030773">
            <a:off x="6375127" y="3140573"/>
            <a:ext cx="3389860" cy="766942"/>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Titre 1"/>
          <p:cNvSpPr txBox="1">
            <a:spLocks/>
          </p:cNvSpPr>
          <p:nvPr/>
        </p:nvSpPr>
        <p:spPr>
          <a:xfrm>
            <a:off x="6516250" y="4414519"/>
            <a:ext cx="1281919" cy="385467"/>
          </a:xfrm>
          <a:prstGeom prst="rect">
            <a:avLst/>
          </a:prstGeom>
          <a:solidFill>
            <a:schemeClr val="accent4">
              <a:lumMod val="60000"/>
              <a:lumOff val="40000"/>
            </a:schemeClr>
          </a:solidFill>
          <a:ln>
            <a:solidFill>
              <a:schemeClr val="tx1"/>
            </a:solidFill>
          </a:ln>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dirty="0" smtClean="0"/>
              <a:t>Réinvestir</a:t>
            </a:r>
            <a:endParaRPr lang="fr-FR" sz="2400" dirty="0"/>
          </a:p>
        </p:txBody>
      </p:sp>
    </p:spTree>
    <p:extLst>
      <p:ext uri="{BB962C8B-B14F-4D97-AF65-F5344CB8AC3E}">
        <p14:creationId xmlns:p14="http://schemas.microsoft.com/office/powerpoint/2010/main" val="2216823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fade">
                                      <p:cBhvr>
                                        <p:cTn id="11" dur="500"/>
                                        <p:tgtEl>
                                          <p:spTgt spid="17"/>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fade">
                                      <p:cBhvr>
                                        <p:cTn id="36" dur="500"/>
                                        <p:tgtEl>
                                          <p:spTgt spid="19"/>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fade">
                                      <p:cBhvr>
                                        <p:cTn id="46" dur="5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fade">
                                      <p:cBhvr>
                                        <p:cTn id="51" dur="500"/>
                                        <p:tgtEl>
                                          <p:spTgt spid="10"/>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fade">
                                      <p:cBhvr>
                                        <p:cTn id="56" dur="500"/>
                                        <p:tgtEl>
                                          <p:spTgt spid="13"/>
                                        </p:tgtEl>
                                      </p:cBhvr>
                                    </p:animEffec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fade">
                                      <p:cBhvr>
                                        <p:cTn id="65" dur="500"/>
                                        <p:tgtEl>
                                          <p:spTgt spid="14"/>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grpId="0" nodeType="clickEffect">
                                  <p:stCondLst>
                                    <p:cond delay="0"/>
                                  </p:stCondLst>
                                  <p:childTnLst>
                                    <p:set>
                                      <p:cBhvr>
                                        <p:cTn id="69" dur="1" fill="hold">
                                          <p:stCondLst>
                                            <p:cond delay="0"/>
                                          </p:stCondLst>
                                        </p:cTn>
                                        <p:tgtEl>
                                          <p:spTgt spid="21"/>
                                        </p:tgtEl>
                                        <p:attrNameLst>
                                          <p:attrName>style.visibility</p:attrName>
                                        </p:attrNameLst>
                                      </p:cBhvr>
                                      <p:to>
                                        <p:strVal val="visible"/>
                                      </p:to>
                                    </p:set>
                                    <p:animEffect transition="in" filter="fade">
                                      <p:cBhvr>
                                        <p:cTn id="70" dur="500"/>
                                        <p:tgtEl>
                                          <p:spTgt spid="21"/>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3"/>
                                        </p:tgtEl>
                                        <p:attrNameLst>
                                          <p:attrName>style.visibility</p:attrName>
                                        </p:attrNameLst>
                                      </p:cBhvr>
                                      <p:to>
                                        <p:strVal val="visible"/>
                                      </p:to>
                                    </p:set>
                                    <p:animEffect transition="in" filter="fade">
                                      <p:cBhvr>
                                        <p:cTn id="75" dur="500"/>
                                        <p:tgtEl>
                                          <p:spTgt spid="3"/>
                                        </p:tgtEl>
                                      </p:cBhvr>
                                    </p:animEffec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grpId="0" nodeType="clickEffect">
                                  <p:stCondLst>
                                    <p:cond delay="0"/>
                                  </p:stCondLst>
                                  <p:childTnLst>
                                    <p:set>
                                      <p:cBhvr>
                                        <p:cTn id="79"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0" grpId="0" animBg="1"/>
      <p:bldP spid="9" grpId="0" animBg="1"/>
      <p:bldP spid="16" grpId="0" animBg="1"/>
      <p:bldP spid="17" grpId="0" animBg="1"/>
      <p:bldP spid="19" grpId="0" animBg="1"/>
      <p:bldP spid="20" grpId="0" animBg="1"/>
      <p:bldP spid="21" grpId="0" animBg="1"/>
      <p:bldP spid="28" grpId="0" animBg="1"/>
      <p:bldP spid="1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6076" y="365125"/>
            <a:ext cx="3322297" cy="407607"/>
          </a:xfrm>
        </p:spPr>
        <p:txBody>
          <a:bodyPr>
            <a:noAutofit/>
          </a:bodyPr>
          <a:lstStyle/>
          <a:p>
            <a:r>
              <a:rPr lang="fr-FR" sz="2800" b="1" dirty="0" smtClean="0"/>
              <a:t>Un exemple au CM1</a:t>
            </a:r>
            <a:endParaRPr lang="fr-FR" sz="2800" b="1" dirty="0"/>
          </a:p>
        </p:txBody>
      </p:sp>
      <p:sp>
        <p:nvSpPr>
          <p:cNvPr id="4" name="Titre 1"/>
          <p:cNvSpPr txBox="1">
            <a:spLocks/>
          </p:cNvSpPr>
          <p:nvPr/>
        </p:nvSpPr>
        <p:spPr>
          <a:xfrm>
            <a:off x="580171" y="1234542"/>
            <a:ext cx="2565366" cy="435126"/>
          </a:xfrm>
          <a:prstGeom prst="rect">
            <a:avLst/>
          </a:prstGeom>
          <a:solidFill>
            <a:schemeClr val="accent6">
              <a:lumMod val="60000"/>
              <a:lumOff val="40000"/>
            </a:schemeClr>
          </a:solidFill>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800" dirty="0" smtClean="0"/>
              <a:t>La saynète</a:t>
            </a:r>
            <a:endParaRPr lang="fr-FR" sz="2800" dirty="0"/>
          </a:p>
        </p:txBody>
      </p:sp>
      <p:sp>
        <p:nvSpPr>
          <p:cNvPr id="5" name="Flèche droite 4"/>
          <p:cNvSpPr/>
          <p:nvPr/>
        </p:nvSpPr>
        <p:spPr>
          <a:xfrm rot="5225402">
            <a:off x="499560" y="2688090"/>
            <a:ext cx="2330288" cy="477208"/>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1"/>
          <p:cNvSpPr txBox="1">
            <a:spLocks/>
          </p:cNvSpPr>
          <p:nvPr/>
        </p:nvSpPr>
        <p:spPr>
          <a:xfrm>
            <a:off x="1102351" y="2797872"/>
            <a:ext cx="1956938" cy="406920"/>
          </a:xfrm>
          <a:prstGeom prst="rect">
            <a:avLst/>
          </a:prstGeom>
          <a:solidFill>
            <a:schemeClr val="accent4">
              <a:lumMod val="60000"/>
              <a:lumOff val="4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200" dirty="0" smtClean="0"/>
              <a:t>Lire au moins 3 saynètes </a:t>
            </a:r>
          </a:p>
          <a:p>
            <a:pPr algn="ctr"/>
            <a:r>
              <a:rPr lang="fr-FR" sz="1200" dirty="0" smtClean="0">
                <a:hlinkClick r:id="rId3" action="ppaction://hlinkfile"/>
              </a:rPr>
              <a:t>La partie de cartes</a:t>
            </a:r>
            <a:endParaRPr lang="fr-FR" sz="1200" dirty="0"/>
          </a:p>
        </p:txBody>
      </p:sp>
      <p:sp>
        <p:nvSpPr>
          <p:cNvPr id="8" name="Titre 1"/>
          <p:cNvSpPr txBox="1">
            <a:spLocks/>
          </p:cNvSpPr>
          <p:nvPr/>
        </p:nvSpPr>
        <p:spPr>
          <a:xfrm>
            <a:off x="3748373" y="1062352"/>
            <a:ext cx="2067211" cy="2408556"/>
          </a:xfrm>
          <a:prstGeom prst="rect">
            <a:avLst/>
          </a:prstGeom>
          <a:solidFill>
            <a:schemeClr val="accent5">
              <a:lumMod val="40000"/>
              <a:lumOff val="60000"/>
            </a:schemeClr>
          </a:solidFill>
          <a:ln>
            <a:solidFill>
              <a:schemeClr val="tx1"/>
            </a:solidFill>
            <a:prstDash val="dash"/>
          </a:ln>
        </p:spPr>
        <p:txBody>
          <a:bodyPr vert="horz" lIns="91440" tIns="45720" rIns="91440" bIns="45720" rtlCol="0" anchor="t" anchorCtr="0">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500" b="1" dirty="0" smtClean="0"/>
              <a:t>Comprendre</a:t>
            </a:r>
          </a:p>
          <a:p>
            <a:pPr algn="ctr"/>
            <a:endParaRPr lang="fr-FR" sz="900" b="1" dirty="0"/>
          </a:p>
          <a:p>
            <a:pPr marL="342900" indent="-342900">
              <a:buFontTx/>
              <a:buChar char="-"/>
            </a:pPr>
            <a:r>
              <a:rPr lang="fr-FR" sz="1600" b="1" dirty="0" smtClean="0"/>
              <a:t>Se représenter la situation</a:t>
            </a:r>
          </a:p>
          <a:p>
            <a:pPr marL="342900" indent="-342900">
              <a:buFontTx/>
              <a:buChar char="-"/>
            </a:pPr>
            <a:r>
              <a:rPr lang="fr-FR" sz="1600" b="1" dirty="0" smtClean="0"/>
              <a:t>Identifier les personnages</a:t>
            </a:r>
          </a:p>
          <a:p>
            <a:pPr marL="342900" indent="-342900">
              <a:buFontTx/>
              <a:buChar char="-"/>
            </a:pPr>
            <a:r>
              <a:rPr lang="fr-FR" sz="1600" b="1" dirty="0" smtClean="0"/>
              <a:t>Le lexique : mots inconnus</a:t>
            </a:r>
          </a:p>
          <a:p>
            <a:pPr marL="342900" indent="-342900">
              <a:buFontTx/>
              <a:buChar char="-"/>
            </a:pPr>
            <a:r>
              <a:rPr lang="fr-FR" sz="1600" b="1" dirty="0" smtClean="0"/>
              <a:t>Explicitation de l’implicite</a:t>
            </a:r>
          </a:p>
          <a:p>
            <a:pPr marL="342900" indent="-342900">
              <a:buFontTx/>
              <a:buChar char="-"/>
            </a:pPr>
            <a:r>
              <a:rPr lang="fr-FR" sz="1600" b="1" dirty="0" smtClean="0">
                <a:hlinkClick r:id="rId4" action="ppaction://hlinkfile"/>
              </a:rPr>
              <a:t>Vérification des hypothèses (</a:t>
            </a:r>
            <a:r>
              <a:rPr lang="fr-FR" sz="1600" b="1" dirty="0" err="1" smtClean="0">
                <a:hlinkClick r:id="rId4" action="ppaction://hlinkfile"/>
              </a:rPr>
              <a:t>video</a:t>
            </a:r>
            <a:r>
              <a:rPr lang="fr-FR" sz="1600" b="1" dirty="0" smtClean="0">
                <a:hlinkClick r:id="rId4" action="ppaction://hlinkfile"/>
              </a:rPr>
              <a:t>)</a:t>
            </a:r>
            <a:endParaRPr lang="fr-FR" sz="1600" b="1" dirty="0" smtClean="0"/>
          </a:p>
          <a:p>
            <a:pPr marL="342900" indent="-342900">
              <a:buFontTx/>
              <a:buChar char="-"/>
            </a:pPr>
            <a:endParaRPr lang="fr-FR" sz="1600" b="1" dirty="0"/>
          </a:p>
          <a:p>
            <a:pPr marL="342900" indent="-342900">
              <a:buFontTx/>
              <a:buChar char="-"/>
            </a:pPr>
            <a:endParaRPr lang="fr-FR" sz="1600" b="1" dirty="0" smtClean="0"/>
          </a:p>
          <a:p>
            <a:pPr marL="342900" indent="-342900">
              <a:buFontTx/>
              <a:buChar char="-"/>
            </a:pPr>
            <a:endParaRPr lang="fr-FR" sz="1600" b="1" dirty="0" smtClean="0"/>
          </a:p>
        </p:txBody>
      </p:sp>
      <p:sp>
        <p:nvSpPr>
          <p:cNvPr id="9" name="Titre 1"/>
          <p:cNvSpPr txBox="1">
            <a:spLocks/>
          </p:cNvSpPr>
          <p:nvPr/>
        </p:nvSpPr>
        <p:spPr>
          <a:xfrm>
            <a:off x="5974137" y="1025009"/>
            <a:ext cx="1803545" cy="1595361"/>
          </a:xfrm>
          <a:prstGeom prst="rect">
            <a:avLst/>
          </a:prstGeom>
          <a:solidFill>
            <a:schemeClr val="accent5">
              <a:lumMod val="40000"/>
              <a:lumOff val="60000"/>
            </a:schemeClr>
          </a:solidFill>
          <a:ln>
            <a:solidFill>
              <a:schemeClr val="tx1"/>
            </a:solidFill>
            <a:prstDash val="dash"/>
          </a:ln>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dirty="0" smtClean="0"/>
              <a:t>Parler</a:t>
            </a:r>
          </a:p>
          <a:p>
            <a:pPr algn="ctr"/>
            <a:endParaRPr lang="fr-FR" sz="2400" b="1" dirty="0"/>
          </a:p>
          <a:p>
            <a:r>
              <a:rPr lang="fr-FR" sz="1600" b="1" dirty="0" smtClean="0"/>
              <a:t>- Mise en voix</a:t>
            </a:r>
            <a:endParaRPr lang="fr-FR" sz="1600" b="1" dirty="0"/>
          </a:p>
          <a:p>
            <a:r>
              <a:rPr lang="fr-FR" sz="1600" b="1" dirty="0" smtClean="0"/>
              <a:t>- Lecture à haute voix</a:t>
            </a:r>
            <a:endParaRPr lang="fr-FR" sz="1600" b="1" dirty="0"/>
          </a:p>
        </p:txBody>
      </p:sp>
      <p:sp>
        <p:nvSpPr>
          <p:cNvPr id="10" name="Titre 1"/>
          <p:cNvSpPr txBox="1">
            <a:spLocks/>
          </p:cNvSpPr>
          <p:nvPr/>
        </p:nvSpPr>
        <p:spPr>
          <a:xfrm rot="601177">
            <a:off x="6589070" y="3118119"/>
            <a:ext cx="2043309" cy="646215"/>
          </a:xfrm>
          <a:prstGeom prst="rect">
            <a:avLst/>
          </a:prstGeom>
          <a:solidFill>
            <a:schemeClr val="accent4">
              <a:lumMod val="60000"/>
              <a:lumOff val="4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600" dirty="0" smtClean="0"/>
              <a:t>Auto- évaluation</a:t>
            </a:r>
          </a:p>
          <a:p>
            <a:pPr algn="ctr"/>
            <a:r>
              <a:rPr lang="fr-FR" sz="1600" dirty="0" smtClean="0">
                <a:hlinkClick r:id="rId5" action="ppaction://hlinksldjump"/>
              </a:rPr>
              <a:t>Grille de relecture</a:t>
            </a:r>
            <a:endParaRPr lang="fr-FR" sz="1600" dirty="0"/>
          </a:p>
        </p:txBody>
      </p:sp>
      <p:sp>
        <p:nvSpPr>
          <p:cNvPr id="11" name="Titre 1"/>
          <p:cNvSpPr txBox="1">
            <a:spLocks/>
          </p:cNvSpPr>
          <p:nvPr/>
        </p:nvSpPr>
        <p:spPr>
          <a:xfrm>
            <a:off x="710891" y="4341120"/>
            <a:ext cx="2435470" cy="633681"/>
          </a:xfrm>
          <a:prstGeom prst="rect">
            <a:avLst/>
          </a:prstGeom>
          <a:solidFill>
            <a:schemeClr val="accent6">
              <a:lumMod val="40000"/>
              <a:lumOff val="60000"/>
            </a:schemeClr>
          </a:solidFill>
        </p:spPr>
        <p:txBody>
          <a:bodyPr vert="horz" lIns="91440" tIns="45720" rIns="91440" bIns="45720" rtlCol="0" anchor="ctr">
            <a:normAutofit fontScale="4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dirty="0" smtClean="0">
                <a:hlinkClick r:id="rId6" action="ppaction://hlinksldjump"/>
              </a:rPr>
              <a:t>Dégager les critères de réalisation</a:t>
            </a:r>
            <a:endParaRPr lang="fr-FR" dirty="0"/>
          </a:p>
        </p:txBody>
      </p:sp>
      <p:grpSp>
        <p:nvGrpSpPr>
          <p:cNvPr id="12" name="Groupe 11"/>
          <p:cNvGrpSpPr/>
          <p:nvPr/>
        </p:nvGrpSpPr>
        <p:grpSpPr>
          <a:xfrm rot="670575">
            <a:off x="1489769" y="5485218"/>
            <a:ext cx="2411851" cy="1078560"/>
            <a:chOff x="3301303" y="5444831"/>
            <a:chExt cx="1848011" cy="766942"/>
          </a:xfrm>
        </p:grpSpPr>
        <p:sp>
          <p:nvSpPr>
            <p:cNvPr id="13" name="Flèche droite 12"/>
            <p:cNvSpPr/>
            <p:nvPr/>
          </p:nvSpPr>
          <p:spPr>
            <a:xfrm rot="20951761">
              <a:off x="3301303" y="5444831"/>
              <a:ext cx="1848011" cy="766942"/>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Titre 1"/>
            <p:cNvSpPr txBox="1">
              <a:spLocks/>
            </p:cNvSpPr>
            <p:nvPr/>
          </p:nvSpPr>
          <p:spPr>
            <a:xfrm rot="20949671">
              <a:off x="3866892" y="5681260"/>
              <a:ext cx="956281" cy="277629"/>
            </a:xfrm>
            <a:prstGeom prst="rect">
              <a:avLst/>
            </a:prstGeom>
            <a:solidFill>
              <a:schemeClr val="accent4">
                <a:lumMod val="60000"/>
                <a:lumOff val="40000"/>
              </a:schemeClr>
            </a:solid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800" b="1" dirty="0" smtClean="0"/>
                <a:t>1</a:t>
              </a:r>
              <a:r>
                <a:rPr lang="fr-FR" sz="1800" b="1" baseline="30000" dirty="0" smtClean="0"/>
                <a:t>er</a:t>
              </a:r>
              <a:r>
                <a:rPr lang="fr-FR" sz="1800" b="1" dirty="0" smtClean="0"/>
                <a:t> jet</a:t>
              </a:r>
              <a:endParaRPr lang="fr-FR" sz="1800" b="1" dirty="0"/>
            </a:p>
          </p:txBody>
        </p:sp>
      </p:grpSp>
      <p:sp>
        <p:nvSpPr>
          <p:cNvPr id="15" name="Titre 1"/>
          <p:cNvSpPr txBox="1">
            <a:spLocks/>
          </p:cNvSpPr>
          <p:nvPr/>
        </p:nvSpPr>
        <p:spPr>
          <a:xfrm rot="20871212">
            <a:off x="279864" y="5456295"/>
            <a:ext cx="1923643" cy="695696"/>
          </a:xfrm>
          <a:prstGeom prst="rect">
            <a:avLst/>
          </a:prstGeom>
          <a:solidFill>
            <a:schemeClr val="accent4">
              <a:lumMod val="60000"/>
              <a:lumOff val="40000"/>
            </a:schemeClr>
          </a:solidFill>
          <a:ln>
            <a:solidFill>
              <a:schemeClr val="tx1"/>
            </a:solidFill>
          </a:ln>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dirty="0" smtClean="0"/>
              <a:t>Ecrire une saynète</a:t>
            </a:r>
            <a:endParaRPr lang="fr-FR" sz="2400" dirty="0"/>
          </a:p>
        </p:txBody>
      </p:sp>
      <p:sp>
        <p:nvSpPr>
          <p:cNvPr id="16" name="Titre 1"/>
          <p:cNvSpPr txBox="1">
            <a:spLocks/>
          </p:cNvSpPr>
          <p:nvPr/>
        </p:nvSpPr>
        <p:spPr>
          <a:xfrm>
            <a:off x="4074446" y="3760528"/>
            <a:ext cx="2790066" cy="2985868"/>
          </a:xfrm>
          <a:prstGeom prst="rect">
            <a:avLst/>
          </a:prstGeom>
          <a:solidFill>
            <a:schemeClr val="accent6">
              <a:lumMod val="40000"/>
              <a:lumOff val="60000"/>
            </a:schemeClr>
          </a:solidFill>
        </p:spPr>
        <p:txBody>
          <a:bodyPr vert="horz" lIns="91440" tIns="45720" rIns="91440" bIns="45720"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800" b="1" u="sng" dirty="0" smtClean="0"/>
              <a:t>Etude des outils de la langue utiles à cet écrit</a:t>
            </a:r>
          </a:p>
          <a:p>
            <a:r>
              <a:rPr lang="fr-FR" sz="1600" b="1" dirty="0" smtClean="0"/>
              <a:t>GRAMMAIRE</a:t>
            </a:r>
            <a:r>
              <a:rPr lang="fr-FR" sz="1600" dirty="0"/>
              <a:t> : </a:t>
            </a:r>
            <a:r>
              <a:rPr lang="fr-FR" sz="1600" dirty="0" smtClean="0"/>
              <a:t>La phrase verbale : </a:t>
            </a:r>
            <a:r>
              <a:rPr lang="fr-FR" sz="1600" dirty="0" err="1" smtClean="0"/>
              <a:t>phr</a:t>
            </a:r>
            <a:r>
              <a:rPr lang="fr-FR" sz="1600" dirty="0" smtClean="0"/>
              <a:t> simple et </a:t>
            </a:r>
            <a:r>
              <a:rPr lang="fr-FR" sz="1600" dirty="0" err="1" smtClean="0"/>
              <a:t>phr</a:t>
            </a:r>
            <a:r>
              <a:rPr lang="fr-FR" sz="1600" dirty="0" smtClean="0"/>
              <a:t> complexe</a:t>
            </a:r>
            <a:endParaRPr lang="en-US" sz="1600" dirty="0"/>
          </a:p>
          <a:p>
            <a:r>
              <a:rPr lang="fr-FR" sz="1600" b="1" dirty="0"/>
              <a:t>CONJUGAISON</a:t>
            </a:r>
            <a:r>
              <a:rPr lang="fr-FR" sz="1600" dirty="0"/>
              <a:t> : Le présent de l’indicatif.</a:t>
            </a:r>
            <a:endParaRPr lang="en-US" sz="1600" dirty="0"/>
          </a:p>
          <a:p>
            <a:r>
              <a:rPr lang="fr-FR" sz="1600" b="1" dirty="0"/>
              <a:t>ORTHOGRAPHE</a:t>
            </a:r>
            <a:r>
              <a:rPr lang="fr-FR" sz="1600" dirty="0"/>
              <a:t> : Infinitif, participe présent et participe passé.</a:t>
            </a:r>
            <a:endParaRPr lang="en-US" sz="1600" dirty="0"/>
          </a:p>
          <a:p>
            <a:r>
              <a:rPr lang="fr-FR" sz="1600" b="1" dirty="0"/>
              <a:t>VOCABULAIRE</a:t>
            </a:r>
            <a:r>
              <a:rPr lang="fr-FR" sz="1600" dirty="0"/>
              <a:t> : Les </a:t>
            </a:r>
            <a:r>
              <a:rPr lang="fr-FR" sz="1600" dirty="0" smtClean="0"/>
              <a:t>synonymes</a:t>
            </a:r>
          </a:p>
          <a:p>
            <a:endParaRPr lang="fr-FR" sz="1600" dirty="0"/>
          </a:p>
          <a:p>
            <a:r>
              <a:rPr lang="fr-FR" sz="1600" dirty="0" smtClean="0"/>
              <a:t>ACTIVITES DECROCHEES</a:t>
            </a:r>
            <a:endParaRPr lang="en-US" sz="1600" dirty="0"/>
          </a:p>
          <a:p>
            <a:endParaRPr lang="fr-FR" sz="1800" dirty="0"/>
          </a:p>
        </p:txBody>
      </p:sp>
      <p:grpSp>
        <p:nvGrpSpPr>
          <p:cNvPr id="19" name="Groupe 18"/>
          <p:cNvGrpSpPr/>
          <p:nvPr/>
        </p:nvGrpSpPr>
        <p:grpSpPr>
          <a:xfrm rot="18365477">
            <a:off x="6674193" y="3860739"/>
            <a:ext cx="3263877" cy="882765"/>
            <a:chOff x="7855704" y="5481418"/>
            <a:chExt cx="1893176" cy="935792"/>
          </a:xfrm>
        </p:grpSpPr>
        <p:sp>
          <p:nvSpPr>
            <p:cNvPr id="17" name="Flèche droite 16"/>
            <p:cNvSpPr/>
            <p:nvPr/>
          </p:nvSpPr>
          <p:spPr>
            <a:xfrm>
              <a:off x="7855704" y="5481418"/>
              <a:ext cx="1893176" cy="935792"/>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Titre 1"/>
            <p:cNvSpPr txBox="1">
              <a:spLocks/>
            </p:cNvSpPr>
            <p:nvPr/>
          </p:nvSpPr>
          <p:spPr>
            <a:xfrm>
              <a:off x="8458200" y="5831584"/>
              <a:ext cx="996103" cy="238336"/>
            </a:xfrm>
            <a:prstGeom prst="rect">
              <a:avLst/>
            </a:prstGeom>
            <a:solidFill>
              <a:schemeClr val="accent4">
                <a:lumMod val="60000"/>
                <a:lumOff val="40000"/>
              </a:schemeClr>
            </a:solidFill>
            <a:ln>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600" b="1" dirty="0" smtClean="0"/>
                <a:t>2ème jet</a:t>
              </a:r>
              <a:endParaRPr lang="fr-FR" sz="1600" b="1" dirty="0"/>
            </a:p>
          </p:txBody>
        </p:sp>
      </p:grpSp>
      <p:sp>
        <p:nvSpPr>
          <p:cNvPr id="20" name="Titre 1"/>
          <p:cNvSpPr txBox="1">
            <a:spLocks/>
          </p:cNvSpPr>
          <p:nvPr/>
        </p:nvSpPr>
        <p:spPr>
          <a:xfrm>
            <a:off x="7125077" y="4535606"/>
            <a:ext cx="1281919" cy="385467"/>
          </a:xfrm>
          <a:prstGeom prst="rect">
            <a:avLst/>
          </a:prstGeom>
          <a:solidFill>
            <a:schemeClr val="accent4">
              <a:lumMod val="60000"/>
              <a:lumOff val="40000"/>
            </a:schemeClr>
          </a:solidFill>
          <a:ln>
            <a:solidFill>
              <a:schemeClr val="tx1"/>
            </a:solidFill>
          </a:ln>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dirty="0" smtClean="0"/>
              <a:t>Réinvestir</a:t>
            </a:r>
            <a:endParaRPr lang="fr-FR" sz="2400" dirty="0"/>
          </a:p>
        </p:txBody>
      </p:sp>
      <p:sp>
        <p:nvSpPr>
          <p:cNvPr id="21" name="Titre 1"/>
          <p:cNvSpPr txBox="1">
            <a:spLocks/>
          </p:cNvSpPr>
          <p:nvPr/>
        </p:nvSpPr>
        <p:spPr>
          <a:xfrm>
            <a:off x="8799192" y="1797441"/>
            <a:ext cx="2565366" cy="1171880"/>
          </a:xfrm>
          <a:prstGeom prst="rect">
            <a:avLst/>
          </a:prstGeom>
          <a:solidFill>
            <a:schemeClr val="accent6">
              <a:lumMod val="60000"/>
              <a:lumOff val="40000"/>
            </a:schemeClr>
          </a:solidFill>
        </p:spPr>
        <p:txBody>
          <a:bodyPr vert="horz" lIns="91440" tIns="45720" rIns="91440" bIns="45720" rtlCol="0" anchor="ctr">
            <a:normAutofit fontScale="7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800" b="1" dirty="0" smtClean="0"/>
              <a:t>Présentation des saynètes </a:t>
            </a:r>
            <a:r>
              <a:rPr lang="fr-FR" sz="2800" dirty="0" smtClean="0"/>
              <a:t>jouées par des acteurs autres que le ou les auteurs</a:t>
            </a:r>
            <a:endParaRPr lang="fr-FR" sz="2800" dirty="0"/>
          </a:p>
        </p:txBody>
      </p:sp>
      <p:grpSp>
        <p:nvGrpSpPr>
          <p:cNvPr id="3" name="Groupe 2"/>
          <p:cNvGrpSpPr/>
          <p:nvPr/>
        </p:nvGrpSpPr>
        <p:grpSpPr>
          <a:xfrm>
            <a:off x="8748109" y="4176423"/>
            <a:ext cx="3135484" cy="2360647"/>
            <a:chOff x="8748109" y="4176423"/>
            <a:chExt cx="3135484" cy="2360647"/>
          </a:xfrm>
        </p:grpSpPr>
        <p:sp>
          <p:nvSpPr>
            <p:cNvPr id="22" name="Titre 1"/>
            <p:cNvSpPr txBox="1">
              <a:spLocks/>
            </p:cNvSpPr>
            <p:nvPr/>
          </p:nvSpPr>
          <p:spPr>
            <a:xfrm>
              <a:off x="8748109" y="4176423"/>
              <a:ext cx="3135484" cy="346673"/>
            </a:xfrm>
            <a:prstGeom prst="rect">
              <a:avLst/>
            </a:prstGeom>
            <a:solidFill>
              <a:schemeClr val="accent2">
                <a:lumMod val="60000"/>
                <a:lumOff val="40000"/>
              </a:schemeClr>
            </a:solidFill>
            <a:ln>
              <a:solidFill>
                <a:schemeClr val="tx1"/>
              </a:solidFill>
              <a:prstDash val="solid"/>
            </a:ln>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2400" b="1" dirty="0" smtClean="0"/>
                <a:t>Entraînement</a:t>
              </a:r>
              <a:endParaRPr lang="fr-FR" sz="2400" b="1" dirty="0"/>
            </a:p>
          </p:txBody>
        </p:sp>
        <p:sp>
          <p:nvSpPr>
            <p:cNvPr id="23" name="Titre 1"/>
            <p:cNvSpPr txBox="1">
              <a:spLocks/>
            </p:cNvSpPr>
            <p:nvPr/>
          </p:nvSpPr>
          <p:spPr>
            <a:xfrm>
              <a:off x="8748109" y="4613055"/>
              <a:ext cx="1400285" cy="1510524"/>
            </a:xfrm>
            <a:prstGeom prst="rect">
              <a:avLst/>
            </a:prstGeom>
            <a:solidFill>
              <a:schemeClr val="accent2">
                <a:lumMod val="60000"/>
                <a:lumOff val="40000"/>
              </a:schemeClr>
            </a:solidFill>
            <a:ln>
              <a:solidFill>
                <a:schemeClr val="tx1"/>
              </a:solidFill>
              <a:prstDash val="dash"/>
            </a:ln>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600" b="1" dirty="0" smtClean="0"/>
                <a:t>Outils de la langue</a:t>
              </a:r>
            </a:p>
            <a:p>
              <a:pPr marL="285750" indent="-285750">
                <a:buFontTx/>
                <a:buChar char="-"/>
              </a:pPr>
              <a:r>
                <a:rPr lang="fr-FR" sz="1600" dirty="0" smtClean="0"/>
                <a:t>Manuel POP</a:t>
              </a:r>
            </a:p>
            <a:p>
              <a:pPr marL="285750" indent="-285750">
                <a:buFontTx/>
                <a:buChar char="-"/>
              </a:pPr>
              <a:r>
                <a:rPr lang="fr-FR" sz="1600" dirty="0" smtClean="0"/>
                <a:t>Ateliers autonomes</a:t>
              </a:r>
            </a:p>
          </p:txBody>
        </p:sp>
        <p:sp>
          <p:nvSpPr>
            <p:cNvPr id="24" name="Titre 1"/>
            <p:cNvSpPr txBox="1">
              <a:spLocks/>
            </p:cNvSpPr>
            <p:nvPr/>
          </p:nvSpPr>
          <p:spPr>
            <a:xfrm>
              <a:off x="10213278" y="4615886"/>
              <a:ext cx="1670315" cy="1504862"/>
            </a:xfrm>
            <a:prstGeom prst="rect">
              <a:avLst/>
            </a:prstGeom>
            <a:solidFill>
              <a:schemeClr val="accent2">
                <a:lumMod val="60000"/>
                <a:lumOff val="40000"/>
              </a:schemeClr>
            </a:solidFill>
            <a:ln>
              <a:solidFill>
                <a:schemeClr val="tx1"/>
              </a:solidFill>
              <a:prstDash val="dash"/>
            </a:ln>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800" b="1" dirty="0" smtClean="0"/>
                <a:t>Lecture</a:t>
              </a:r>
            </a:p>
            <a:p>
              <a:pPr marL="285750" indent="-285750">
                <a:buFontTx/>
                <a:buChar char="-"/>
              </a:pPr>
              <a:r>
                <a:rPr lang="fr-FR" sz="1400" dirty="0" smtClean="0"/>
                <a:t>Ateliers de compréhension</a:t>
              </a:r>
            </a:p>
            <a:p>
              <a:pPr marL="285750" indent="-285750">
                <a:buFontTx/>
                <a:buChar char="-"/>
              </a:pPr>
              <a:r>
                <a:rPr lang="fr-FR" sz="1400" dirty="0" smtClean="0"/>
                <a:t>Entrainement à la lecture orale</a:t>
              </a:r>
            </a:p>
            <a:p>
              <a:pPr marL="285750" indent="-285750">
                <a:buFontTx/>
                <a:buChar char="-"/>
              </a:pPr>
              <a:r>
                <a:rPr lang="fr-FR" sz="1400" dirty="0" smtClean="0"/>
                <a:t>Apprentissage du texte</a:t>
              </a:r>
              <a:endParaRPr lang="fr-FR" sz="1200" dirty="0" smtClean="0"/>
            </a:p>
          </p:txBody>
        </p:sp>
        <p:sp>
          <p:nvSpPr>
            <p:cNvPr id="25" name="Titre 1"/>
            <p:cNvSpPr txBox="1">
              <a:spLocks/>
            </p:cNvSpPr>
            <p:nvPr/>
          </p:nvSpPr>
          <p:spPr>
            <a:xfrm>
              <a:off x="8748109" y="6190397"/>
              <a:ext cx="3135484" cy="346673"/>
            </a:xfrm>
            <a:prstGeom prst="rect">
              <a:avLst/>
            </a:prstGeom>
            <a:solidFill>
              <a:schemeClr val="accent2">
                <a:lumMod val="60000"/>
                <a:lumOff val="40000"/>
              </a:schemeClr>
            </a:solidFill>
            <a:ln>
              <a:solidFill>
                <a:schemeClr val="tx1"/>
              </a:solidFill>
              <a:prstDash val="solid"/>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600" b="1" dirty="0" smtClean="0"/>
                <a:t>Ateliers d’écriture</a:t>
              </a:r>
              <a:endParaRPr lang="fr-FR" sz="1600" b="1" dirty="0"/>
            </a:p>
          </p:txBody>
        </p:sp>
      </p:grpSp>
      <p:sp>
        <p:nvSpPr>
          <p:cNvPr id="26" name="Titre 1"/>
          <p:cNvSpPr txBox="1">
            <a:spLocks/>
          </p:cNvSpPr>
          <p:nvPr/>
        </p:nvSpPr>
        <p:spPr>
          <a:xfrm>
            <a:off x="9694523" y="2880500"/>
            <a:ext cx="2043309" cy="383661"/>
          </a:xfrm>
          <a:prstGeom prst="rect">
            <a:avLst/>
          </a:prstGeom>
          <a:solidFill>
            <a:schemeClr val="accent4">
              <a:lumMod val="60000"/>
              <a:lumOff val="4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600" dirty="0" smtClean="0"/>
              <a:t>Evaluation finale</a:t>
            </a:r>
            <a:endParaRPr lang="fr-FR" sz="1600" dirty="0"/>
          </a:p>
        </p:txBody>
      </p:sp>
      <p:sp>
        <p:nvSpPr>
          <p:cNvPr id="27" name="Titre 1"/>
          <p:cNvSpPr txBox="1">
            <a:spLocks/>
          </p:cNvSpPr>
          <p:nvPr/>
        </p:nvSpPr>
        <p:spPr>
          <a:xfrm>
            <a:off x="1379863" y="1953934"/>
            <a:ext cx="1956938" cy="406920"/>
          </a:xfrm>
          <a:prstGeom prst="rect">
            <a:avLst/>
          </a:prstGeom>
          <a:solidFill>
            <a:srgbClr val="FF9BC3"/>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1200" dirty="0" smtClean="0">
                <a:hlinkClick r:id="rId7" action="ppaction://hlinksldjump"/>
              </a:rPr>
              <a:t>Les compétences du module</a:t>
            </a:r>
            <a:endParaRPr lang="fr-FR" sz="1200" dirty="0"/>
          </a:p>
        </p:txBody>
      </p:sp>
    </p:spTree>
    <p:extLst>
      <p:ext uri="{BB962C8B-B14F-4D97-AF65-F5344CB8AC3E}">
        <p14:creationId xmlns:p14="http://schemas.microsoft.com/office/powerpoint/2010/main" val="55101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fade">
                                      <p:cBhvr>
                                        <p:cTn id="52" dur="5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fade">
                                      <p:cBhvr>
                                        <p:cTn id="57" dur="500"/>
                                        <p:tgtEl>
                                          <p:spTgt spid="2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fade">
                                      <p:cBhvr>
                                        <p:cTn id="62" dur="500"/>
                                        <p:tgtEl>
                                          <p:spTgt spid="1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animEffect transition="in" filter="fade">
                                      <p:cBhvr>
                                        <p:cTn id="67" dur="500"/>
                                        <p:tgtEl>
                                          <p:spTgt spid="1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3"/>
                                        </p:tgtEl>
                                        <p:attrNameLst>
                                          <p:attrName>style.visibility</p:attrName>
                                        </p:attrNameLst>
                                      </p:cBhvr>
                                      <p:to>
                                        <p:strVal val="visible"/>
                                      </p:to>
                                    </p:set>
                                    <p:animEffect transition="in" filter="fade">
                                      <p:cBhvr>
                                        <p:cTn id="72" dur="500"/>
                                        <p:tgtEl>
                                          <p:spTgt spid="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fade">
                                      <p:cBhvr>
                                        <p:cTn id="77" dur="500"/>
                                        <p:tgtEl>
                                          <p:spTgt spid="21"/>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fade">
                                      <p:cBhvr>
                                        <p:cTn id="8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animBg="1"/>
      <p:bldP spid="9" grpId="0" animBg="1"/>
      <p:bldP spid="10" grpId="0" animBg="1"/>
      <p:bldP spid="11" grpId="0" animBg="1"/>
      <p:bldP spid="15" grpId="0" animBg="1"/>
      <p:bldP spid="16" grpId="0" animBg="1"/>
      <p:bldP spid="20" grpId="0" animBg="1"/>
      <p:bldP spid="21" grpId="0" animBg="1"/>
      <p:bldP spid="26"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4166" y="245672"/>
            <a:ext cx="10515600" cy="633681"/>
          </a:xfrm>
        </p:spPr>
        <p:txBody>
          <a:bodyPr>
            <a:normAutofit fontScale="90000"/>
          </a:bodyPr>
          <a:lstStyle/>
          <a:p>
            <a:pPr algn="ctr"/>
            <a:r>
              <a:rPr lang="fr-FR" dirty="0" smtClean="0"/>
              <a:t>Les principes d’élaboration</a:t>
            </a:r>
            <a:endParaRPr lang="fr-FR" dirty="0"/>
          </a:p>
        </p:txBody>
      </p:sp>
      <p:sp>
        <p:nvSpPr>
          <p:cNvPr id="3" name="Titre 1"/>
          <p:cNvSpPr txBox="1">
            <a:spLocks/>
          </p:cNvSpPr>
          <p:nvPr/>
        </p:nvSpPr>
        <p:spPr>
          <a:xfrm>
            <a:off x="854166" y="980938"/>
            <a:ext cx="4638535" cy="892200"/>
          </a:xfrm>
          <a:prstGeom prst="rect">
            <a:avLst/>
          </a:prstGeom>
          <a:solidFill>
            <a:srgbClr val="B9FFA3"/>
          </a:solidFill>
        </p:spPr>
        <p:txBody>
          <a:bodyPr vert="horz" lIns="91440" tIns="45720" rIns="91440" bIns="45720" rtlCol="0" anchor="t" anchorCtr="0">
            <a:normAutofit fontScale="4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4000" b="1" dirty="0" smtClean="0"/>
              <a:t>1- Programmer les écrits sur les 3 ans du cycle :        </a:t>
            </a:r>
          </a:p>
          <a:p>
            <a:endParaRPr lang="fr-FR" sz="4000" dirty="0" smtClean="0">
              <a:hlinkClick r:id="rId2" action="ppaction://hlinksldjump"/>
            </a:endParaRPr>
          </a:p>
          <a:p>
            <a:r>
              <a:rPr lang="fr-FR" sz="4000" dirty="0" smtClean="0">
                <a:hlinkClick r:id="rId2" action="ppaction://hlinksldjump"/>
              </a:rPr>
              <a:t>les écrits classés par types de textes</a:t>
            </a:r>
            <a:endParaRPr lang="fr-FR" sz="4000" dirty="0" smtClean="0"/>
          </a:p>
          <a:p>
            <a:r>
              <a:rPr lang="fr-FR" sz="2100" b="1" dirty="0" smtClean="0"/>
              <a:t>		</a:t>
            </a:r>
          </a:p>
          <a:p>
            <a:r>
              <a:rPr lang="fr-FR" sz="2100" b="1" dirty="0"/>
              <a:t>	</a:t>
            </a:r>
            <a:r>
              <a:rPr lang="fr-FR" sz="2100" b="1" dirty="0" smtClean="0"/>
              <a:t>	</a:t>
            </a:r>
            <a:r>
              <a:rPr lang="fr-FR" sz="2700" b="1" dirty="0" smtClean="0"/>
              <a:t>		</a:t>
            </a:r>
            <a:endParaRPr lang="fr-FR" sz="3200" dirty="0"/>
          </a:p>
        </p:txBody>
      </p:sp>
      <p:sp>
        <p:nvSpPr>
          <p:cNvPr id="4" name="Titre 1"/>
          <p:cNvSpPr txBox="1">
            <a:spLocks/>
          </p:cNvSpPr>
          <p:nvPr/>
        </p:nvSpPr>
        <p:spPr>
          <a:xfrm>
            <a:off x="6539859" y="4713927"/>
            <a:ext cx="3968918" cy="417603"/>
          </a:xfrm>
          <a:prstGeom prst="rect">
            <a:avLst/>
          </a:prstGeom>
          <a:solidFill>
            <a:schemeClr val="accent5">
              <a:lumMod val="60000"/>
              <a:lumOff val="40000"/>
            </a:schemeClr>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2000" b="1" dirty="0" smtClean="0"/>
              <a:t>4- Ritualiser les pratiques d’écriture</a:t>
            </a:r>
          </a:p>
          <a:p>
            <a:endParaRPr lang="fr-FR" sz="2000" dirty="0"/>
          </a:p>
          <a:p>
            <a:endParaRPr lang="fr-FR" sz="2000" dirty="0" smtClean="0"/>
          </a:p>
        </p:txBody>
      </p:sp>
      <p:sp>
        <p:nvSpPr>
          <p:cNvPr id="5" name="Titre 1"/>
          <p:cNvSpPr txBox="1">
            <a:spLocks/>
          </p:cNvSpPr>
          <p:nvPr/>
        </p:nvSpPr>
        <p:spPr>
          <a:xfrm>
            <a:off x="828036" y="2068405"/>
            <a:ext cx="4371761" cy="466477"/>
          </a:xfrm>
          <a:prstGeom prst="rect">
            <a:avLst/>
          </a:prstGeom>
          <a:solidFill>
            <a:schemeClr val="accent4">
              <a:lumMod val="40000"/>
              <a:lumOff val="60000"/>
            </a:schemeClr>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800" dirty="0" smtClean="0"/>
              <a:t>2- </a:t>
            </a:r>
            <a:r>
              <a:rPr lang="fr-FR" sz="1800" b="1" dirty="0" smtClean="0"/>
              <a:t>Concevoir les modules : 10 modules par an      </a:t>
            </a:r>
          </a:p>
          <a:p>
            <a:endParaRPr lang="fr-FR" sz="2000" dirty="0" smtClean="0"/>
          </a:p>
        </p:txBody>
      </p:sp>
      <p:sp>
        <p:nvSpPr>
          <p:cNvPr id="7" name="Titre 1"/>
          <p:cNvSpPr txBox="1">
            <a:spLocks/>
          </p:cNvSpPr>
          <p:nvPr/>
        </p:nvSpPr>
        <p:spPr>
          <a:xfrm>
            <a:off x="5068481" y="2693698"/>
            <a:ext cx="4745440" cy="398173"/>
          </a:xfrm>
          <a:prstGeom prst="rect">
            <a:avLst/>
          </a:prstGeom>
          <a:solidFill>
            <a:schemeClr val="accent4">
              <a:lumMod val="40000"/>
              <a:lumOff val="60000"/>
            </a:schemeClr>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800" dirty="0" smtClean="0"/>
              <a:t>En fonction des projets de zone , de cycle </a:t>
            </a:r>
            <a:endParaRPr lang="fr-FR" sz="1800" dirty="0"/>
          </a:p>
          <a:p>
            <a:endParaRPr lang="fr-FR" sz="2000" dirty="0" smtClean="0"/>
          </a:p>
        </p:txBody>
      </p:sp>
      <p:sp>
        <p:nvSpPr>
          <p:cNvPr id="8" name="Titre 1"/>
          <p:cNvSpPr txBox="1">
            <a:spLocks/>
          </p:cNvSpPr>
          <p:nvPr/>
        </p:nvSpPr>
        <p:spPr>
          <a:xfrm>
            <a:off x="5068481" y="3156355"/>
            <a:ext cx="2942755" cy="398173"/>
          </a:xfrm>
          <a:prstGeom prst="rect">
            <a:avLst/>
          </a:prstGeom>
          <a:solidFill>
            <a:schemeClr val="accent4">
              <a:lumMod val="40000"/>
              <a:lumOff val="60000"/>
            </a:schemeClr>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800" dirty="0" smtClean="0"/>
              <a:t>Privilégier l’interdisciplinarité</a:t>
            </a:r>
            <a:endParaRPr lang="fr-FR" sz="1800" dirty="0"/>
          </a:p>
          <a:p>
            <a:endParaRPr lang="fr-FR" sz="2000" dirty="0" smtClean="0"/>
          </a:p>
        </p:txBody>
      </p:sp>
      <p:sp>
        <p:nvSpPr>
          <p:cNvPr id="9" name="Titre 1"/>
          <p:cNvSpPr txBox="1">
            <a:spLocks/>
          </p:cNvSpPr>
          <p:nvPr/>
        </p:nvSpPr>
        <p:spPr>
          <a:xfrm>
            <a:off x="828036" y="2655561"/>
            <a:ext cx="4112454" cy="1657038"/>
          </a:xfrm>
          <a:prstGeom prst="rect">
            <a:avLst/>
          </a:prstGeom>
          <a:solidFill>
            <a:schemeClr val="accent4">
              <a:lumMod val="40000"/>
              <a:lumOff val="60000"/>
            </a:schemeClr>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800" b="1" dirty="0" smtClean="0"/>
              <a:t>Mise </a:t>
            </a:r>
            <a:r>
              <a:rPr lang="fr-FR" sz="1800" b="1" dirty="0"/>
              <a:t>en lien avec les programmes  en :</a:t>
            </a:r>
          </a:p>
          <a:p>
            <a:r>
              <a:rPr lang="fr-FR" sz="1800" dirty="0" smtClean="0"/>
              <a:t>Langage oral</a:t>
            </a:r>
          </a:p>
          <a:p>
            <a:r>
              <a:rPr lang="fr-FR" sz="1800" dirty="0" smtClean="0"/>
              <a:t>Lecture et compréhension de l’écrit</a:t>
            </a:r>
          </a:p>
          <a:p>
            <a:r>
              <a:rPr lang="fr-FR" sz="1800" dirty="0" smtClean="0"/>
              <a:t>Ecriture</a:t>
            </a:r>
          </a:p>
          <a:p>
            <a:r>
              <a:rPr lang="fr-FR" sz="1800" dirty="0" smtClean="0"/>
              <a:t>Etude de la langue</a:t>
            </a:r>
          </a:p>
          <a:p>
            <a:r>
              <a:rPr lang="fr-FR" sz="1800" dirty="0" smtClean="0"/>
              <a:t>Culture littéraire et artistique</a:t>
            </a:r>
          </a:p>
          <a:p>
            <a:endParaRPr lang="fr-FR" sz="2000" dirty="0" smtClean="0"/>
          </a:p>
        </p:txBody>
      </p:sp>
      <p:sp>
        <p:nvSpPr>
          <p:cNvPr id="10" name="Rectangle 9"/>
          <p:cNvSpPr/>
          <p:nvPr/>
        </p:nvSpPr>
        <p:spPr>
          <a:xfrm>
            <a:off x="5757124" y="1265093"/>
            <a:ext cx="2614818" cy="369332"/>
          </a:xfrm>
          <a:prstGeom prst="rect">
            <a:avLst/>
          </a:prstGeom>
          <a:solidFill>
            <a:srgbClr val="B9FFA3"/>
          </a:solidFill>
        </p:spPr>
        <p:txBody>
          <a:bodyPr wrap="none">
            <a:spAutoFit/>
          </a:bodyPr>
          <a:lstStyle/>
          <a:p>
            <a:r>
              <a:rPr lang="fr-FR" dirty="0"/>
              <a:t>Programmation </a:t>
            </a:r>
            <a:r>
              <a:rPr lang="fr-FR" dirty="0" err="1"/>
              <a:t>spiralaire</a:t>
            </a:r>
            <a:endParaRPr lang="fr-FR" dirty="0"/>
          </a:p>
        </p:txBody>
      </p:sp>
      <p:sp>
        <p:nvSpPr>
          <p:cNvPr id="11" name="Titre 1"/>
          <p:cNvSpPr txBox="1">
            <a:spLocks/>
          </p:cNvSpPr>
          <p:nvPr/>
        </p:nvSpPr>
        <p:spPr>
          <a:xfrm>
            <a:off x="839453" y="4488612"/>
            <a:ext cx="4101037" cy="424582"/>
          </a:xfrm>
          <a:prstGeom prst="rect">
            <a:avLst/>
          </a:prstGeom>
          <a:solidFill>
            <a:schemeClr val="accent2"/>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2000" b="1" dirty="0"/>
              <a:t>3</a:t>
            </a:r>
            <a:r>
              <a:rPr lang="fr-FR" sz="2000" b="1" dirty="0" smtClean="0"/>
              <a:t>- Organiser l’autonomie des élèves</a:t>
            </a:r>
          </a:p>
        </p:txBody>
      </p:sp>
      <p:sp>
        <p:nvSpPr>
          <p:cNvPr id="12" name="Titre 1"/>
          <p:cNvSpPr txBox="1">
            <a:spLocks/>
          </p:cNvSpPr>
          <p:nvPr/>
        </p:nvSpPr>
        <p:spPr>
          <a:xfrm>
            <a:off x="886505" y="5018381"/>
            <a:ext cx="3431231" cy="398173"/>
          </a:xfrm>
          <a:prstGeom prst="rect">
            <a:avLst/>
          </a:prstGeom>
          <a:solidFill>
            <a:schemeClr val="accent2"/>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800" dirty="0" smtClean="0"/>
              <a:t>Mise en place d’ateliers autonomes</a:t>
            </a:r>
            <a:endParaRPr lang="fr-FR" sz="1800" dirty="0"/>
          </a:p>
          <a:p>
            <a:endParaRPr lang="fr-FR" sz="2000" dirty="0" smtClean="0"/>
          </a:p>
        </p:txBody>
      </p:sp>
      <p:sp>
        <p:nvSpPr>
          <p:cNvPr id="13" name="Titre 1"/>
          <p:cNvSpPr txBox="1">
            <a:spLocks/>
          </p:cNvSpPr>
          <p:nvPr/>
        </p:nvSpPr>
        <p:spPr>
          <a:xfrm>
            <a:off x="886505" y="5521741"/>
            <a:ext cx="1870343" cy="398173"/>
          </a:xfrm>
          <a:prstGeom prst="rect">
            <a:avLst/>
          </a:prstGeom>
          <a:solidFill>
            <a:schemeClr val="accent2"/>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800" dirty="0" smtClean="0"/>
              <a:t>Le manuel POP</a:t>
            </a:r>
            <a:endParaRPr lang="fr-FR" sz="1800" dirty="0"/>
          </a:p>
          <a:p>
            <a:endParaRPr lang="fr-FR" sz="2000" dirty="0" smtClean="0"/>
          </a:p>
        </p:txBody>
      </p:sp>
      <p:grpSp>
        <p:nvGrpSpPr>
          <p:cNvPr id="19" name="Groupe 18"/>
          <p:cNvGrpSpPr/>
          <p:nvPr/>
        </p:nvGrpSpPr>
        <p:grpSpPr>
          <a:xfrm>
            <a:off x="6539858" y="5207752"/>
            <a:ext cx="3968919" cy="911428"/>
            <a:chOff x="6539858" y="5207752"/>
            <a:chExt cx="3968919" cy="911428"/>
          </a:xfrm>
        </p:grpSpPr>
        <p:sp>
          <p:nvSpPr>
            <p:cNvPr id="14" name="Titre 1"/>
            <p:cNvSpPr txBox="1">
              <a:spLocks/>
            </p:cNvSpPr>
            <p:nvPr/>
          </p:nvSpPr>
          <p:spPr>
            <a:xfrm>
              <a:off x="6539858" y="5217467"/>
              <a:ext cx="1580560" cy="417603"/>
            </a:xfrm>
            <a:prstGeom prst="rect">
              <a:avLst/>
            </a:prstGeom>
            <a:solidFill>
              <a:schemeClr val="accent5">
                <a:lumMod val="60000"/>
                <a:lumOff val="40000"/>
              </a:schemeClr>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2000" dirty="0" smtClean="0"/>
                <a:t>Ecrits courts</a:t>
              </a:r>
            </a:p>
            <a:p>
              <a:endParaRPr lang="fr-FR" sz="2000" dirty="0"/>
            </a:p>
            <a:p>
              <a:endParaRPr lang="fr-FR" sz="2000" dirty="0" smtClean="0"/>
            </a:p>
          </p:txBody>
        </p:sp>
        <p:sp>
          <p:nvSpPr>
            <p:cNvPr id="15" name="Titre 1"/>
            <p:cNvSpPr txBox="1">
              <a:spLocks/>
            </p:cNvSpPr>
            <p:nvPr/>
          </p:nvSpPr>
          <p:spPr>
            <a:xfrm>
              <a:off x="8928216" y="5207752"/>
              <a:ext cx="1580561" cy="417603"/>
            </a:xfrm>
            <a:prstGeom prst="rect">
              <a:avLst/>
            </a:prstGeom>
            <a:solidFill>
              <a:schemeClr val="accent5">
                <a:lumMod val="60000"/>
                <a:lumOff val="40000"/>
              </a:schemeClr>
            </a:solidFill>
          </p:spPr>
          <p:txBody>
            <a:bodyPr vert="horz" lIns="91440" tIns="45720" rIns="91440" bIns="45720" rtlCol="0" anchor="t" anchorCtr="0">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2000" dirty="0" smtClean="0"/>
                <a:t>Ecrits réflexifs</a:t>
              </a:r>
            </a:p>
            <a:p>
              <a:endParaRPr lang="fr-FR" sz="2000" dirty="0"/>
            </a:p>
            <a:p>
              <a:endParaRPr lang="fr-FR" sz="2000" dirty="0" smtClean="0"/>
            </a:p>
          </p:txBody>
        </p:sp>
        <p:sp>
          <p:nvSpPr>
            <p:cNvPr id="16" name="Titre 1"/>
            <p:cNvSpPr txBox="1">
              <a:spLocks/>
            </p:cNvSpPr>
            <p:nvPr/>
          </p:nvSpPr>
          <p:spPr>
            <a:xfrm>
              <a:off x="6539858" y="5701577"/>
              <a:ext cx="1580560" cy="417603"/>
            </a:xfrm>
            <a:prstGeom prst="rect">
              <a:avLst/>
            </a:prstGeom>
            <a:solidFill>
              <a:schemeClr val="accent5">
                <a:lumMod val="60000"/>
                <a:lumOff val="40000"/>
              </a:schemeClr>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2000" dirty="0" smtClean="0"/>
                <a:t>copies</a:t>
              </a:r>
            </a:p>
            <a:p>
              <a:endParaRPr lang="fr-FR" sz="2000" dirty="0"/>
            </a:p>
            <a:p>
              <a:endParaRPr lang="fr-FR" sz="2000" dirty="0" smtClean="0"/>
            </a:p>
          </p:txBody>
        </p:sp>
        <p:sp>
          <p:nvSpPr>
            <p:cNvPr id="17" name="Titre 1"/>
            <p:cNvSpPr txBox="1">
              <a:spLocks/>
            </p:cNvSpPr>
            <p:nvPr/>
          </p:nvSpPr>
          <p:spPr>
            <a:xfrm>
              <a:off x="8928216" y="5679264"/>
              <a:ext cx="1580560" cy="417603"/>
            </a:xfrm>
            <a:prstGeom prst="rect">
              <a:avLst/>
            </a:prstGeom>
            <a:solidFill>
              <a:schemeClr val="accent5">
                <a:lumMod val="60000"/>
                <a:lumOff val="40000"/>
              </a:schemeClr>
            </a:solid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2000" dirty="0" smtClean="0"/>
                <a:t>dictées</a:t>
              </a:r>
            </a:p>
            <a:p>
              <a:endParaRPr lang="fr-FR" sz="2000" dirty="0"/>
            </a:p>
            <a:p>
              <a:endParaRPr lang="fr-FR" sz="2000" dirty="0" smtClean="0"/>
            </a:p>
          </p:txBody>
        </p:sp>
      </p:grpSp>
      <p:sp>
        <p:nvSpPr>
          <p:cNvPr id="18" name="Titre 1"/>
          <p:cNvSpPr txBox="1">
            <a:spLocks/>
          </p:cNvSpPr>
          <p:nvPr/>
        </p:nvSpPr>
        <p:spPr>
          <a:xfrm>
            <a:off x="5148137" y="3653749"/>
            <a:ext cx="2139768" cy="398173"/>
          </a:xfrm>
          <a:prstGeom prst="rect">
            <a:avLst/>
          </a:prstGeom>
          <a:noFill/>
        </p:spPr>
        <p:txBody>
          <a:bodyPr vert="horz" lIns="91440" tIns="45720" rIns="91440" bIns="45720" rtlCol="0" anchor="t" anchorCtr="0">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1800" b="1" dirty="0" smtClean="0">
                <a:hlinkClick r:id="rId3" action="ppaction://hlinkfile"/>
              </a:rPr>
              <a:t>Exemple : La saynète</a:t>
            </a:r>
            <a:endParaRPr lang="fr-FR" sz="1800" b="1" dirty="0"/>
          </a:p>
          <a:p>
            <a:endParaRPr lang="fr-FR" sz="2000" dirty="0" smtClean="0"/>
          </a:p>
        </p:txBody>
      </p:sp>
    </p:spTree>
    <p:extLst>
      <p:ext uri="{BB962C8B-B14F-4D97-AF65-F5344CB8AC3E}">
        <p14:creationId xmlns:p14="http://schemas.microsoft.com/office/powerpoint/2010/main" val="1160194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animBg="1"/>
      <p:bldP spid="8" grpId="0" animBg="1"/>
      <p:bldP spid="9" grpId="0" animBg="1"/>
      <p:bldP spid="10" grpId="0" animBg="1"/>
      <p:bldP spid="11" grpId="0" animBg="1"/>
      <p:bldP spid="12" grpId="0" animBg="1"/>
      <p:bldP spid="13" grpId="0" animBg="1"/>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006566" y="398072"/>
            <a:ext cx="10515600" cy="633681"/>
          </a:xfrm>
          <a:prstGeom prst="rect">
            <a:avLst/>
          </a:prstGeom>
          <a:solidFill>
            <a:schemeClr val="accent6">
              <a:lumMod val="40000"/>
              <a:lumOff val="60000"/>
            </a:schemeClr>
          </a:solidFill>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b="1" dirty="0" smtClean="0"/>
              <a:t>Intégrer POP dans une démarche de module</a:t>
            </a:r>
            <a:endParaRPr lang="fr-FR" b="1" dirty="0"/>
          </a:p>
        </p:txBody>
      </p:sp>
      <p:sp>
        <p:nvSpPr>
          <p:cNvPr id="3" name="Rectangle 2"/>
          <p:cNvSpPr/>
          <p:nvPr/>
        </p:nvSpPr>
        <p:spPr>
          <a:xfrm>
            <a:off x="4460586" y="1706568"/>
            <a:ext cx="2931765" cy="523220"/>
          </a:xfrm>
          <a:prstGeom prst="rect">
            <a:avLst/>
          </a:prstGeom>
          <a:solidFill>
            <a:srgbClr val="B9FFA3"/>
          </a:solidFill>
          <a:ln w="6350">
            <a:solidFill>
              <a:schemeClr val="tx1"/>
            </a:solidFill>
          </a:ln>
        </p:spPr>
        <p:txBody>
          <a:bodyPr wrap="none">
            <a:spAutoFit/>
          </a:bodyPr>
          <a:lstStyle/>
          <a:p>
            <a:r>
              <a:rPr lang="fr-FR" sz="2800" b="1" dirty="0" smtClean="0"/>
              <a:t>Etude de la langue</a:t>
            </a:r>
            <a:endParaRPr lang="fr-FR" sz="2800" b="1" dirty="0"/>
          </a:p>
        </p:txBody>
      </p:sp>
      <p:sp>
        <p:nvSpPr>
          <p:cNvPr id="4" name="Rectangle 3"/>
          <p:cNvSpPr/>
          <p:nvPr/>
        </p:nvSpPr>
        <p:spPr>
          <a:xfrm>
            <a:off x="1006566" y="3230589"/>
            <a:ext cx="3163238" cy="1384995"/>
          </a:xfrm>
          <a:prstGeom prst="rect">
            <a:avLst/>
          </a:prstGeom>
          <a:solidFill>
            <a:schemeClr val="accent6">
              <a:lumMod val="20000"/>
              <a:lumOff val="80000"/>
            </a:schemeClr>
          </a:solidFill>
          <a:ln w="6350">
            <a:solidFill>
              <a:schemeClr val="tx1"/>
            </a:solidFill>
          </a:ln>
        </p:spPr>
        <p:txBody>
          <a:bodyPr wrap="none">
            <a:spAutoFit/>
          </a:bodyPr>
          <a:lstStyle/>
          <a:p>
            <a:r>
              <a:rPr lang="fr-FR" sz="2000" b="1" dirty="0" smtClean="0"/>
              <a:t>Activités décrochées :</a:t>
            </a:r>
          </a:p>
          <a:p>
            <a:pPr marL="342900" indent="-342900">
              <a:buFontTx/>
              <a:buChar char="-"/>
            </a:pPr>
            <a:r>
              <a:rPr lang="fr-FR" sz="1600" dirty="0" smtClean="0"/>
              <a:t>Situation découverte type CLEO</a:t>
            </a:r>
          </a:p>
          <a:p>
            <a:pPr marL="342900" indent="-342900">
              <a:buFontTx/>
              <a:buChar char="-"/>
            </a:pPr>
            <a:r>
              <a:rPr lang="fr-FR" sz="1600" dirty="0" smtClean="0"/>
              <a:t>Entraînement CLEO</a:t>
            </a:r>
          </a:p>
          <a:p>
            <a:pPr marL="342900" indent="-342900">
              <a:buFontTx/>
              <a:buChar char="-"/>
            </a:pPr>
            <a:endParaRPr lang="fr-FR" sz="1600" dirty="0"/>
          </a:p>
          <a:p>
            <a:pPr algn="ctr"/>
            <a:r>
              <a:rPr lang="fr-FR" sz="1600" b="1" i="1" dirty="0" smtClean="0"/>
              <a:t>Collectif et semi-dirigé</a:t>
            </a:r>
            <a:endParaRPr lang="fr-FR" sz="1600" b="1" i="1" dirty="0"/>
          </a:p>
        </p:txBody>
      </p:sp>
      <p:sp>
        <p:nvSpPr>
          <p:cNvPr id="5" name="Rectangle 4"/>
          <p:cNvSpPr/>
          <p:nvPr/>
        </p:nvSpPr>
        <p:spPr>
          <a:xfrm>
            <a:off x="995236" y="4771303"/>
            <a:ext cx="3174567" cy="830997"/>
          </a:xfrm>
          <a:prstGeom prst="rect">
            <a:avLst/>
          </a:prstGeom>
          <a:solidFill>
            <a:schemeClr val="accent6">
              <a:lumMod val="20000"/>
              <a:lumOff val="80000"/>
            </a:schemeClr>
          </a:solidFill>
          <a:ln w="6350">
            <a:solidFill>
              <a:schemeClr val="tx1"/>
            </a:solidFill>
          </a:ln>
        </p:spPr>
        <p:txBody>
          <a:bodyPr wrap="square">
            <a:spAutoFit/>
          </a:bodyPr>
          <a:lstStyle/>
          <a:p>
            <a:r>
              <a:rPr lang="fr-FR" sz="1600" dirty="0" smtClean="0"/>
              <a:t>Entraînement sur POP</a:t>
            </a:r>
          </a:p>
          <a:p>
            <a:pPr marL="342900" indent="-342900">
              <a:buFontTx/>
              <a:buChar char="-"/>
            </a:pPr>
            <a:endParaRPr lang="fr-FR" sz="1600" dirty="0"/>
          </a:p>
          <a:p>
            <a:pPr algn="ctr"/>
            <a:r>
              <a:rPr lang="fr-FR" sz="1600" b="1" i="1" dirty="0" smtClean="0"/>
              <a:t>Autonomie</a:t>
            </a:r>
            <a:endParaRPr lang="fr-FR" sz="1600" b="1" i="1" dirty="0"/>
          </a:p>
        </p:txBody>
      </p:sp>
      <p:sp>
        <p:nvSpPr>
          <p:cNvPr id="6" name="Rectangle 5"/>
          <p:cNvSpPr/>
          <p:nvPr/>
        </p:nvSpPr>
        <p:spPr>
          <a:xfrm>
            <a:off x="4654485" y="3227587"/>
            <a:ext cx="2543966" cy="584775"/>
          </a:xfrm>
          <a:prstGeom prst="rect">
            <a:avLst/>
          </a:prstGeom>
          <a:solidFill>
            <a:schemeClr val="accent4">
              <a:lumMod val="40000"/>
              <a:lumOff val="60000"/>
            </a:schemeClr>
          </a:solidFill>
          <a:ln w="6350">
            <a:solidFill>
              <a:schemeClr val="tx1"/>
            </a:solidFill>
          </a:ln>
        </p:spPr>
        <p:txBody>
          <a:bodyPr wrap="none">
            <a:spAutoFit/>
          </a:bodyPr>
          <a:lstStyle/>
          <a:p>
            <a:r>
              <a:rPr lang="fr-FR" sz="1600" dirty="0" smtClean="0"/>
              <a:t>Différenciation pédagogique</a:t>
            </a:r>
          </a:p>
          <a:p>
            <a:r>
              <a:rPr lang="fr-FR" sz="1600" b="1" i="1" dirty="0" smtClean="0"/>
              <a:t>Groupes de besoins</a:t>
            </a:r>
            <a:endParaRPr lang="fr-FR" sz="1600" b="1" i="1" dirty="0"/>
          </a:p>
        </p:txBody>
      </p:sp>
      <p:sp>
        <p:nvSpPr>
          <p:cNvPr id="7" name="Rectangle 6"/>
          <p:cNvSpPr/>
          <p:nvPr/>
        </p:nvSpPr>
        <p:spPr>
          <a:xfrm>
            <a:off x="7982847" y="3799976"/>
            <a:ext cx="4038541" cy="1631216"/>
          </a:xfrm>
          <a:prstGeom prst="rect">
            <a:avLst/>
          </a:prstGeom>
          <a:solidFill>
            <a:schemeClr val="accent6">
              <a:lumMod val="60000"/>
              <a:lumOff val="40000"/>
            </a:schemeClr>
          </a:solidFill>
          <a:ln w="6350">
            <a:solidFill>
              <a:schemeClr val="tx1"/>
            </a:solidFill>
          </a:ln>
        </p:spPr>
        <p:txBody>
          <a:bodyPr wrap="none">
            <a:spAutoFit/>
          </a:bodyPr>
          <a:lstStyle/>
          <a:p>
            <a:r>
              <a:rPr lang="fr-FR" sz="2000" b="1" dirty="0" smtClean="0"/>
              <a:t>Activités intégrées:</a:t>
            </a:r>
          </a:p>
          <a:p>
            <a:pPr marL="342900" indent="-342900">
              <a:buFontTx/>
              <a:buChar char="-"/>
            </a:pPr>
            <a:endParaRPr lang="fr-FR" sz="1600" dirty="0"/>
          </a:p>
          <a:p>
            <a:pPr algn="ctr"/>
            <a:r>
              <a:rPr lang="fr-FR" sz="1600" b="1" i="1" dirty="0" smtClean="0"/>
              <a:t>Réécriture des textes</a:t>
            </a:r>
          </a:p>
          <a:p>
            <a:pPr algn="ctr"/>
            <a:r>
              <a:rPr lang="fr-FR" sz="1600" b="1" i="1" dirty="0" smtClean="0"/>
              <a:t>Réinvestissement dans d’autres types d’écrits</a:t>
            </a:r>
          </a:p>
          <a:p>
            <a:pPr algn="ctr"/>
            <a:endParaRPr lang="fr-FR" sz="1600" b="1" i="1" dirty="0"/>
          </a:p>
          <a:p>
            <a:pPr algn="ctr"/>
            <a:r>
              <a:rPr lang="fr-FR" sz="1600" b="1" i="1" dirty="0" smtClean="0"/>
              <a:t>Petits groupes, autonomie</a:t>
            </a:r>
            <a:endParaRPr lang="fr-FR" sz="1600" b="1" i="1" dirty="0"/>
          </a:p>
        </p:txBody>
      </p:sp>
      <p:sp>
        <p:nvSpPr>
          <p:cNvPr id="9" name="Rectangle 8"/>
          <p:cNvSpPr/>
          <p:nvPr/>
        </p:nvSpPr>
        <p:spPr>
          <a:xfrm>
            <a:off x="4883486" y="5464832"/>
            <a:ext cx="1802032" cy="830997"/>
          </a:xfrm>
          <a:prstGeom prst="rect">
            <a:avLst/>
          </a:prstGeom>
          <a:solidFill>
            <a:schemeClr val="accent6">
              <a:lumMod val="20000"/>
              <a:lumOff val="80000"/>
            </a:schemeClr>
          </a:solidFill>
          <a:ln w="6350">
            <a:solidFill>
              <a:schemeClr val="tx1"/>
            </a:solidFill>
          </a:ln>
        </p:spPr>
        <p:txBody>
          <a:bodyPr wrap="none">
            <a:spAutoFit/>
          </a:bodyPr>
          <a:lstStyle/>
          <a:p>
            <a:r>
              <a:rPr lang="fr-FR" sz="1600" dirty="0" smtClean="0"/>
              <a:t>Ateliers autonomes</a:t>
            </a:r>
          </a:p>
          <a:p>
            <a:pPr marL="342900" indent="-342900">
              <a:buFontTx/>
              <a:buChar char="-"/>
            </a:pPr>
            <a:endParaRPr lang="fr-FR" sz="1600" dirty="0"/>
          </a:p>
          <a:p>
            <a:pPr algn="ctr"/>
            <a:r>
              <a:rPr lang="fr-FR" sz="1600" b="1" i="1" dirty="0" smtClean="0"/>
              <a:t>Autonomie</a:t>
            </a:r>
            <a:endParaRPr lang="fr-FR" sz="1600" b="1" i="1" dirty="0"/>
          </a:p>
        </p:txBody>
      </p:sp>
      <p:sp>
        <p:nvSpPr>
          <p:cNvPr id="10" name="Rectangle 9"/>
          <p:cNvSpPr/>
          <p:nvPr/>
        </p:nvSpPr>
        <p:spPr>
          <a:xfrm>
            <a:off x="1006566" y="1276822"/>
            <a:ext cx="2732921" cy="400110"/>
          </a:xfrm>
          <a:prstGeom prst="rect">
            <a:avLst/>
          </a:prstGeom>
          <a:solidFill>
            <a:schemeClr val="accent1">
              <a:lumMod val="60000"/>
              <a:lumOff val="40000"/>
            </a:schemeClr>
          </a:solidFill>
          <a:ln w="6350">
            <a:solidFill>
              <a:schemeClr val="tx1"/>
            </a:solidFill>
          </a:ln>
        </p:spPr>
        <p:txBody>
          <a:bodyPr wrap="square">
            <a:spAutoFit/>
          </a:bodyPr>
          <a:lstStyle/>
          <a:p>
            <a:pPr algn="ctr"/>
            <a:r>
              <a:rPr lang="fr-FR" sz="2000" b="1" i="1" dirty="0" smtClean="0"/>
              <a:t>Contextualisation</a:t>
            </a:r>
            <a:endParaRPr lang="fr-FR" sz="2000" b="1" i="1" dirty="0"/>
          </a:p>
        </p:txBody>
      </p:sp>
      <p:sp>
        <p:nvSpPr>
          <p:cNvPr id="11" name="Rectangle 10"/>
          <p:cNvSpPr/>
          <p:nvPr/>
        </p:nvSpPr>
        <p:spPr>
          <a:xfrm>
            <a:off x="1006566" y="2674760"/>
            <a:ext cx="3163238" cy="400110"/>
          </a:xfrm>
          <a:prstGeom prst="rect">
            <a:avLst/>
          </a:prstGeom>
          <a:solidFill>
            <a:schemeClr val="accent1">
              <a:lumMod val="60000"/>
              <a:lumOff val="40000"/>
            </a:schemeClr>
          </a:solidFill>
          <a:ln w="6350">
            <a:solidFill>
              <a:schemeClr val="tx1"/>
            </a:solidFill>
          </a:ln>
        </p:spPr>
        <p:txBody>
          <a:bodyPr wrap="square">
            <a:spAutoFit/>
          </a:bodyPr>
          <a:lstStyle/>
          <a:p>
            <a:pPr algn="ctr"/>
            <a:r>
              <a:rPr lang="fr-FR" sz="2000" b="1" i="1" dirty="0" err="1" smtClean="0"/>
              <a:t>Decontextualisation</a:t>
            </a:r>
            <a:endParaRPr lang="fr-FR" sz="2000" b="1" i="1" dirty="0"/>
          </a:p>
        </p:txBody>
      </p:sp>
      <p:sp>
        <p:nvSpPr>
          <p:cNvPr id="12" name="Rectangle 11"/>
          <p:cNvSpPr/>
          <p:nvPr/>
        </p:nvSpPr>
        <p:spPr>
          <a:xfrm>
            <a:off x="7982847" y="3128737"/>
            <a:ext cx="4033733" cy="400110"/>
          </a:xfrm>
          <a:prstGeom prst="rect">
            <a:avLst/>
          </a:prstGeom>
          <a:solidFill>
            <a:schemeClr val="accent1">
              <a:lumMod val="60000"/>
              <a:lumOff val="40000"/>
            </a:schemeClr>
          </a:solidFill>
          <a:ln w="6350">
            <a:solidFill>
              <a:schemeClr val="tx1"/>
            </a:solidFill>
          </a:ln>
        </p:spPr>
        <p:txBody>
          <a:bodyPr wrap="square">
            <a:spAutoFit/>
          </a:bodyPr>
          <a:lstStyle/>
          <a:p>
            <a:pPr algn="ctr"/>
            <a:r>
              <a:rPr lang="fr-FR" sz="2000" b="1" i="1" dirty="0" err="1" smtClean="0"/>
              <a:t>Recontextualisation</a:t>
            </a:r>
            <a:endParaRPr lang="fr-FR" sz="2000" b="1" i="1" dirty="0"/>
          </a:p>
        </p:txBody>
      </p:sp>
    </p:spTree>
    <p:extLst>
      <p:ext uri="{BB962C8B-B14F-4D97-AF65-F5344CB8AC3E}">
        <p14:creationId xmlns:p14="http://schemas.microsoft.com/office/powerpoint/2010/main" val="4063464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5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fade">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fade">
                                      <p:cBhvr>
                                        <p:cTn id="4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4166" y="245672"/>
            <a:ext cx="10515600" cy="633681"/>
          </a:xfrm>
        </p:spPr>
        <p:txBody>
          <a:bodyPr>
            <a:normAutofit fontScale="90000"/>
          </a:bodyPr>
          <a:lstStyle/>
          <a:p>
            <a:pPr algn="ctr"/>
            <a:r>
              <a:rPr lang="fr-FR" dirty="0" smtClean="0"/>
              <a:t>Les étapes </a:t>
            </a:r>
            <a:endParaRPr lang="fr-FR" dirty="0"/>
          </a:p>
        </p:txBody>
      </p:sp>
      <p:sp>
        <p:nvSpPr>
          <p:cNvPr id="3" name="Titre 1"/>
          <p:cNvSpPr txBox="1">
            <a:spLocks/>
          </p:cNvSpPr>
          <p:nvPr/>
        </p:nvSpPr>
        <p:spPr>
          <a:xfrm>
            <a:off x="965623" y="1834696"/>
            <a:ext cx="10515600" cy="3242271"/>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2100" dirty="0" smtClean="0"/>
              <a:t>1/ Programmer les types d’écrits (équilibrer les types de textes)       </a:t>
            </a:r>
          </a:p>
          <a:p>
            <a:endParaRPr lang="fr-FR" sz="2100" dirty="0" smtClean="0"/>
          </a:p>
          <a:p>
            <a:r>
              <a:rPr lang="fr-FR" sz="2100" dirty="0" smtClean="0"/>
              <a:t>2/ Dans les modules programmés, répartir les compétences en </a:t>
            </a:r>
          </a:p>
          <a:p>
            <a:endParaRPr lang="fr-FR" sz="1800" b="1" dirty="0" smtClean="0"/>
          </a:p>
          <a:p>
            <a:r>
              <a:rPr lang="fr-FR" sz="1800" b="1" dirty="0" smtClean="0"/>
              <a:t>Langage </a:t>
            </a:r>
            <a:r>
              <a:rPr lang="fr-FR" sz="1800" b="1" dirty="0"/>
              <a:t>oral</a:t>
            </a:r>
          </a:p>
          <a:p>
            <a:r>
              <a:rPr lang="fr-FR" sz="1800" b="1" dirty="0"/>
              <a:t>Lecture et compréhension de l’écrit</a:t>
            </a:r>
          </a:p>
          <a:p>
            <a:r>
              <a:rPr lang="fr-FR" sz="1800" b="1" dirty="0"/>
              <a:t>Ecriture</a:t>
            </a:r>
          </a:p>
          <a:p>
            <a:r>
              <a:rPr lang="fr-FR" sz="1800" b="1" dirty="0"/>
              <a:t>Etude de la langue</a:t>
            </a:r>
          </a:p>
          <a:p>
            <a:r>
              <a:rPr lang="fr-FR" sz="1800" b="1" dirty="0"/>
              <a:t>Culture littéraire et </a:t>
            </a:r>
            <a:r>
              <a:rPr lang="fr-FR" sz="1800" b="1" dirty="0" smtClean="0"/>
              <a:t>artistique</a:t>
            </a:r>
          </a:p>
          <a:p>
            <a:endParaRPr lang="fr-FR" sz="1800" b="1" dirty="0"/>
          </a:p>
          <a:p>
            <a:r>
              <a:rPr lang="fr-FR" sz="1800" dirty="0" smtClean="0"/>
              <a:t>3/ Se répartir la rédaction des modules entre enseignants.</a:t>
            </a:r>
            <a:endParaRPr lang="fr-FR" sz="2100" dirty="0" smtClean="0"/>
          </a:p>
          <a:p>
            <a:endParaRPr lang="fr-FR" sz="2800" dirty="0" smtClean="0"/>
          </a:p>
        </p:txBody>
      </p:sp>
    </p:spTree>
    <p:extLst>
      <p:ext uri="{BB962C8B-B14F-4D97-AF65-F5344CB8AC3E}">
        <p14:creationId xmlns:p14="http://schemas.microsoft.com/office/powerpoint/2010/main" val="12535854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3345343003"/>
              </p:ext>
            </p:extLst>
          </p:nvPr>
        </p:nvGraphicFramePr>
        <p:xfrm>
          <a:off x="327546" y="794537"/>
          <a:ext cx="11395880" cy="5604712"/>
        </p:xfrm>
        <a:graphic>
          <a:graphicData uri="http://schemas.openxmlformats.org/drawingml/2006/table">
            <a:tbl>
              <a:tblPr firstRow="1" firstCol="1" bandRow="1"/>
              <a:tblGrid>
                <a:gridCol w="3507475"/>
                <a:gridCol w="2620370"/>
                <a:gridCol w="2418537"/>
                <a:gridCol w="2849498"/>
              </a:tblGrid>
              <a:tr h="185524">
                <a:tc>
                  <a:txBody>
                    <a:bodyPr/>
                    <a:lstStyle/>
                    <a:p>
                      <a:pPr algn="ct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Narratifs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ct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Descriptifs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Injonctifs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Argumentatifs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2506487">
                <a:tc>
                  <a:txBody>
                    <a:bodyPr/>
                    <a:lstStyle/>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Récit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Récit fantastique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Article de fait divers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Bande dessinée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Nouvelle, nouvelle policière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Histoire drôle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Conte merveilleux, </a:t>
                      </a:r>
                      <a:r>
                        <a:rPr lang="fr-FR" sz="1400" dirty="0" smtClean="0">
                          <a:effectLst/>
                          <a:latin typeface="Calibri" panose="020F0502020204030204" pitchFamily="34" charset="0"/>
                          <a:ea typeface="Calibri" panose="020F0502020204030204" pitchFamily="34" charset="0"/>
                          <a:cs typeface="Times New Roman" panose="02020603050405020304" pitchFamily="18" charset="0"/>
                        </a:rPr>
                        <a:t>étiologique</a:t>
                      </a:r>
                    </a:p>
                    <a:p>
                      <a:pPr>
                        <a:lnSpc>
                          <a:spcPct val="107000"/>
                        </a:lnSpc>
                        <a:spcAft>
                          <a:spcPts val="0"/>
                        </a:spcAft>
                      </a:pPr>
                      <a:r>
                        <a:rPr lang="fr-FR" sz="1400" dirty="0" smtClean="0">
                          <a:effectLst/>
                          <a:latin typeface="Calibri" panose="020F0502020204030204" pitchFamily="34" charset="0"/>
                          <a:ea typeface="Calibri" panose="020F0502020204030204" pitchFamily="34" charset="0"/>
                          <a:cs typeface="Times New Roman" panose="02020603050405020304" pitchFamily="18" charset="0"/>
                        </a:rPr>
                        <a:t>Conte</a:t>
                      </a:r>
                      <a:r>
                        <a:rPr lang="fr-FR" sz="14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fr-FR" sz="1400" dirty="0" smtClean="0">
                          <a:effectLst/>
                          <a:latin typeface="Calibri" panose="020F0502020204030204" pitchFamily="34" charset="0"/>
                          <a:ea typeface="Calibri" panose="020F0502020204030204" pitchFamily="34" charset="0"/>
                          <a:cs typeface="Times New Roman" panose="02020603050405020304" pitchFamily="18" charset="0"/>
                        </a:rPr>
                        <a:t>de </a:t>
                      </a:r>
                      <a:r>
                        <a:rPr lang="fr-FR" sz="1400" dirty="0">
                          <a:effectLst/>
                          <a:latin typeface="Calibri" panose="020F0502020204030204" pitchFamily="34" charset="0"/>
                          <a:ea typeface="Calibri" panose="020F0502020204030204" pitchFamily="34" charset="0"/>
                          <a:cs typeface="Times New Roman" panose="02020603050405020304" pitchFamily="18" charset="0"/>
                        </a:rPr>
                        <a:t>ruse, de randonnée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Journal intime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Biographie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Synopsis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Paysage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Portrait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Œuvre d’art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Lettre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Petites annonces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Article de guide touristique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Fiche technique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Recette de cuisine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Règle du jeu</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Lettre de demande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Invitation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Affiche : </a:t>
                      </a:r>
                      <a:r>
                        <a:rPr lang="fr-FR" sz="1100" dirty="0">
                          <a:effectLst/>
                          <a:latin typeface="Calibri" panose="020F0502020204030204" pitchFamily="34" charset="0"/>
                          <a:ea typeface="Calibri" panose="020F0502020204030204" pitchFamily="34" charset="0"/>
                          <a:cs typeface="Times New Roman" panose="02020603050405020304" pitchFamily="18" charset="0"/>
                        </a:rPr>
                        <a:t>publicité, campagne de sensibilisation, électorale…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Profession de foi (conseil des élèves).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Tract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Fable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Critique littéraire, cinématographique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Editorial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Slogan publicitaire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r>
              <a:tr h="284142">
                <a:tc>
                  <a:txBody>
                    <a:bodyPr/>
                    <a:lstStyle/>
                    <a:p>
                      <a:pPr algn="ctr">
                        <a:lnSpc>
                          <a:spcPct val="107000"/>
                        </a:lnSpc>
                        <a:spcAft>
                          <a:spcPts val="0"/>
                        </a:spcAft>
                      </a:pPr>
                      <a:r>
                        <a:rPr lang="fr-FR" sz="1400" b="1" dirty="0">
                          <a:effectLst/>
                          <a:latin typeface="Calibri" panose="020F0502020204030204" pitchFamily="34" charset="0"/>
                          <a:ea typeface="Calibri" panose="020F0502020204030204" pitchFamily="34" charset="0"/>
                          <a:cs typeface="Times New Roman" panose="02020603050405020304" pitchFamily="18" charset="0"/>
                        </a:rPr>
                        <a:t>Explicatifs (pourquoi) Informatifs (comment)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92DE"/>
                    </a:solidFill>
                  </a:tcPr>
                </a:tc>
                <a:tc>
                  <a:txBody>
                    <a:bodyPr/>
                    <a:lstStyle/>
                    <a:p>
                      <a:pPr algn="ct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Rhétoriques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8181"/>
                    </a:solidFill>
                  </a:tcPr>
                </a:tc>
                <a:tc>
                  <a:txBody>
                    <a:bodyPr/>
                    <a:lstStyle/>
                    <a:p>
                      <a:pPr algn="ct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Prédictifs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BC3"/>
                    </a:solidFill>
                  </a:tcPr>
                </a:tc>
                <a:tc>
                  <a:txBody>
                    <a:bodyPr/>
                    <a:lstStyle/>
                    <a:p>
                      <a:pPr algn="ctr">
                        <a:lnSpc>
                          <a:spcPct val="107000"/>
                        </a:lnSpc>
                        <a:spcAft>
                          <a:spcPts val="0"/>
                        </a:spcAft>
                      </a:pPr>
                      <a:r>
                        <a:rPr lang="fr-FR" sz="1600" b="1" dirty="0">
                          <a:effectLst/>
                          <a:latin typeface="Calibri" panose="020F0502020204030204" pitchFamily="34" charset="0"/>
                          <a:ea typeface="Calibri" panose="020F0502020204030204" pitchFamily="34" charset="0"/>
                          <a:cs typeface="Times New Roman" panose="02020603050405020304" pitchFamily="18" charset="0"/>
                        </a:rPr>
                        <a:t>Conversationnels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9FFA3"/>
                    </a:solidFill>
                  </a:tcPr>
                </a:tc>
              </a:tr>
              <a:tr h="2548540">
                <a:tc>
                  <a:txBody>
                    <a:bodyPr/>
                    <a:lstStyle/>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Documentaire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Article de journal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Dépêche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Compte-rendu</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Article de dictionnaire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Schéma, plan, légende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Bulletin météo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Programme télé</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Annonce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Fiches d’identité</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Mode d’emploi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92DE"/>
                    </a:solidFill>
                  </a:tcPr>
                </a:tc>
                <a:tc>
                  <a:txBody>
                    <a:bodyPr/>
                    <a:lstStyle/>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Poésie : philosophique, épique, lyrique, prophétique, surréaliste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Comptine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Chanson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Essai</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Pamphlet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Caricature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8181"/>
                    </a:solidFill>
                  </a:tcPr>
                </a:tc>
                <a:tc>
                  <a:txBody>
                    <a:bodyPr/>
                    <a:lstStyle/>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Horoscope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Sondage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Bulletin météo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9BC3"/>
                    </a:solidFill>
                  </a:tcPr>
                </a:tc>
                <a:tc>
                  <a:txBody>
                    <a:bodyPr/>
                    <a:lstStyle/>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Dialogue (saynète)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Interview</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1985" marR="5198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9FFA3"/>
                    </a:solidFill>
                  </a:tcPr>
                </a:tc>
              </a:tr>
            </a:tbl>
          </a:graphicData>
        </a:graphic>
      </p:graphicFrame>
      <p:sp>
        <p:nvSpPr>
          <p:cNvPr id="3" name="Titre 1"/>
          <p:cNvSpPr>
            <a:spLocks noGrp="1"/>
          </p:cNvSpPr>
          <p:nvPr>
            <p:ph type="title"/>
          </p:nvPr>
        </p:nvSpPr>
        <p:spPr>
          <a:xfrm>
            <a:off x="758631" y="300264"/>
            <a:ext cx="10515600" cy="354830"/>
          </a:xfrm>
        </p:spPr>
        <p:txBody>
          <a:bodyPr>
            <a:noAutofit/>
          </a:bodyPr>
          <a:lstStyle/>
          <a:p>
            <a:pPr algn="ctr"/>
            <a:r>
              <a:rPr lang="fr-FR" sz="3600" dirty="0" smtClean="0"/>
              <a:t>Les différents types d’écrits</a:t>
            </a:r>
            <a:endParaRPr lang="fr-FR" sz="3600" dirty="0"/>
          </a:p>
        </p:txBody>
      </p:sp>
      <p:sp>
        <p:nvSpPr>
          <p:cNvPr id="4" name="ZoneTexte 3"/>
          <p:cNvSpPr txBox="1"/>
          <p:nvPr/>
        </p:nvSpPr>
        <p:spPr>
          <a:xfrm>
            <a:off x="9730034" y="6337784"/>
            <a:ext cx="1993392" cy="369332"/>
          </a:xfrm>
          <a:prstGeom prst="rect">
            <a:avLst/>
          </a:prstGeom>
          <a:noFill/>
        </p:spPr>
        <p:txBody>
          <a:bodyPr wrap="square" rtlCol="0">
            <a:spAutoFit/>
          </a:bodyPr>
          <a:lstStyle/>
          <a:p>
            <a:r>
              <a:rPr lang="fr-FR" b="1" dirty="0" smtClean="0">
                <a:hlinkClick r:id="rId2" action="ppaction://hlinksldjump"/>
              </a:rPr>
              <a:t>RETOUR</a:t>
            </a:r>
            <a:endParaRPr lang="fr-FR" b="1" dirty="0"/>
          </a:p>
        </p:txBody>
      </p:sp>
    </p:spTree>
    <p:extLst>
      <p:ext uri="{BB962C8B-B14F-4D97-AF65-F5344CB8AC3E}">
        <p14:creationId xmlns:p14="http://schemas.microsoft.com/office/powerpoint/2010/main" val="41254674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8631" y="300264"/>
            <a:ext cx="10515600" cy="409420"/>
          </a:xfrm>
        </p:spPr>
        <p:txBody>
          <a:bodyPr>
            <a:normAutofit fontScale="90000"/>
          </a:bodyPr>
          <a:lstStyle/>
          <a:p>
            <a:pPr algn="ctr"/>
            <a:r>
              <a:rPr lang="fr-FR" sz="2800" b="1" dirty="0" smtClean="0"/>
              <a:t>Les compétences travaillées dans le module « Saynète »</a:t>
            </a:r>
            <a:endParaRPr lang="fr-FR" sz="2800" b="1" dirty="0"/>
          </a:p>
        </p:txBody>
      </p:sp>
      <p:graphicFrame>
        <p:nvGraphicFramePr>
          <p:cNvPr id="3" name="Tableau 2"/>
          <p:cNvGraphicFramePr>
            <a:graphicFrameLocks noGrp="1"/>
          </p:cNvGraphicFramePr>
          <p:nvPr>
            <p:extLst>
              <p:ext uri="{D42A27DB-BD31-4B8C-83A1-F6EECF244321}">
                <p14:modId xmlns:p14="http://schemas.microsoft.com/office/powerpoint/2010/main" val="2322983231"/>
              </p:ext>
            </p:extLst>
          </p:nvPr>
        </p:nvGraphicFramePr>
        <p:xfrm>
          <a:off x="504968" y="818867"/>
          <a:ext cx="11382230" cy="5713391"/>
        </p:xfrm>
        <a:graphic>
          <a:graphicData uri="http://schemas.openxmlformats.org/drawingml/2006/table">
            <a:tbl>
              <a:tblPr firstRow="1" firstCol="1" bandRow="1"/>
              <a:tblGrid>
                <a:gridCol w="781326"/>
                <a:gridCol w="2972016"/>
                <a:gridCol w="2522581"/>
                <a:gridCol w="2466559"/>
                <a:gridCol w="2639748"/>
              </a:tblGrid>
              <a:tr h="157263">
                <a:tc>
                  <a:txBody>
                    <a:bodyPr/>
                    <a:lstStyle/>
                    <a:p>
                      <a:pPr>
                        <a:lnSpc>
                          <a:spcPct val="107000"/>
                        </a:lnSpc>
                        <a:spcAft>
                          <a:spcPts val="0"/>
                        </a:spcAft>
                      </a:pPr>
                      <a:r>
                        <a:rPr lang="fr-FR" sz="1050" dirty="0">
                          <a:effectLst/>
                          <a:latin typeface="Calibri" panose="020F0502020204030204" pitchFamily="34" charset="0"/>
                          <a:ea typeface="Calibri" panose="020F0502020204030204" pitchFamily="34" charset="0"/>
                          <a:cs typeface="Times New Roman" panose="02020603050405020304" pitchFamily="18" charset="0"/>
                        </a:rPr>
                        <a:t>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nSpc>
                          <a:spcPct val="107000"/>
                        </a:lnSpc>
                        <a:spcAft>
                          <a:spcPts val="0"/>
                        </a:spcAft>
                      </a:pPr>
                      <a:r>
                        <a:rPr lang="fr-FR" sz="1050" b="1" i="1">
                          <a:effectLst/>
                          <a:latin typeface="Calibri" panose="020F0502020204030204" pitchFamily="34" charset="0"/>
                          <a:ea typeface="Calibri" panose="020F0502020204030204" pitchFamily="34" charset="0"/>
                          <a:cs typeface="Times New Roman" panose="02020603050405020304" pitchFamily="18" charset="0"/>
                        </a:rPr>
                        <a:t>Attendus de fin de cycle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3">
                  <a:txBody>
                    <a:bodyPr/>
                    <a:lstStyle/>
                    <a:p>
                      <a:pPr algn="ctr">
                        <a:lnSpc>
                          <a:spcPct val="107000"/>
                        </a:lnSpc>
                        <a:spcAft>
                          <a:spcPts val="0"/>
                        </a:spcAft>
                      </a:pPr>
                      <a:r>
                        <a:rPr lang="fr-FR" sz="1050" b="1" i="1">
                          <a:effectLst/>
                          <a:latin typeface="Calibri" panose="020F0502020204030204" pitchFamily="34" charset="0"/>
                          <a:ea typeface="Calibri" panose="020F0502020204030204" pitchFamily="34" charset="0"/>
                          <a:cs typeface="Times New Roman" panose="02020603050405020304" pitchFamily="18" charset="0"/>
                        </a:rPr>
                        <a:t>Compétences et connaissances associées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1220157">
                <a:tc>
                  <a:txBody>
                    <a:bodyPr/>
                    <a:lstStyle/>
                    <a:p>
                      <a:pPr marL="71755" marR="71755" algn="ctr">
                        <a:lnSpc>
                          <a:spcPct val="107000"/>
                        </a:lnSpc>
                        <a:spcAft>
                          <a:spcPts val="0"/>
                        </a:spcAft>
                      </a:pPr>
                      <a:r>
                        <a:rPr lang="fr-FR" sz="1000" b="1" dirty="0">
                          <a:effectLst/>
                          <a:latin typeface="Calibri" panose="020F0502020204030204" pitchFamily="34" charset="0"/>
                          <a:ea typeface="Calibri" panose="020F0502020204030204" pitchFamily="34" charset="0"/>
                          <a:cs typeface="Times New Roman" panose="02020603050405020304" pitchFamily="18" charset="0"/>
                        </a:rPr>
                        <a:t>Langage oral</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Écouter un récit et manifester sa compréhension en répondant à des questions sans se reporter au texte.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Dire de mémoire un texte à haute voix.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Réaliser une courte présentation orale en prenant appui sur des notes ou sur diaporama ou autre outil numérique.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Interagir de façon constructive avec d’autres élèves dans un groupe pour confronter des réactions ou des points de vue.</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0"/>
                        </a:spcAft>
                      </a:pPr>
                      <a:r>
                        <a:rPr lang="fr-FR" sz="900" b="1" dirty="0">
                          <a:effectLst/>
                          <a:latin typeface="Calibri" panose="020F0502020204030204" pitchFamily="34" charset="0"/>
                          <a:ea typeface="Calibri" panose="020F0502020204030204" pitchFamily="34" charset="0"/>
                          <a:cs typeface="Times New Roman" panose="02020603050405020304" pitchFamily="18" charset="0"/>
                        </a:rPr>
                        <a:t>Écouter pour comprendre un message oral, un propos, un discours, un texte lu</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Attention portée aux éléments vocaux et gestuels lors de l’audition d’un texte ou d’un message (segmentation, accentuation, intonation, discrimination entre des sonorités proches…) et repérage de leurs effets.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900" b="1">
                          <a:effectLst/>
                          <a:latin typeface="Calibri" panose="020F0502020204030204" pitchFamily="34" charset="0"/>
                          <a:ea typeface="Calibri" panose="020F0502020204030204" pitchFamily="34" charset="0"/>
                          <a:cs typeface="Times New Roman" panose="02020603050405020304" pitchFamily="18" charset="0"/>
                        </a:rPr>
                        <a:t>Parler en prenant en compte son auditoire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Mobilisation des ressources de la voix et du corps pour être entendu et compris (clarté de l’articulation, débit, rythme, volume de la voix, ton, accentuation, souffle ; communication non-verbale : regard, posture du corps, gestuelle, mimiques).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Techniques de mise en voix des textes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900" b="1">
                          <a:effectLst/>
                          <a:latin typeface="Calibri" panose="020F0502020204030204" pitchFamily="34" charset="0"/>
                          <a:ea typeface="Calibri" panose="020F0502020204030204" pitchFamily="34" charset="0"/>
                          <a:cs typeface="Times New Roman" panose="02020603050405020304" pitchFamily="18" charset="0"/>
                        </a:rPr>
                        <a:t>Adopter une attitude critique par rapport au langage produit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Prise en compte de critères d’évaluation explicites élaborés collectivement pour les présentations orales.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6125">
                <a:tc>
                  <a:txBody>
                    <a:bodyPr/>
                    <a:lstStyle/>
                    <a:p>
                      <a:pPr marL="71755" marR="71755" algn="ctr">
                        <a:lnSpc>
                          <a:spcPct val="107000"/>
                        </a:lnSpc>
                        <a:spcAft>
                          <a:spcPts val="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Lecture et compréhension de l’écrit</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Lire, comprendre et interpréter un texte littéraire adapté à son âge et réagir à sa lecture.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Lire et comprendre des textes et des documents (textes, tableaux, graphiques, schémas, diagrammes, images) pour apprendre dans les différentes disciplines.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fr-FR" sz="900" b="1" dirty="0">
                          <a:effectLst/>
                          <a:latin typeface="Calibri" panose="020F0502020204030204" pitchFamily="34" charset="0"/>
                          <a:ea typeface="Calibri" panose="020F0502020204030204" pitchFamily="34" charset="0"/>
                          <a:cs typeface="Times New Roman" panose="02020603050405020304" pitchFamily="18" charset="0"/>
                        </a:rPr>
                        <a:t>Comprendre un texte littéraire et l’interpréter.</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Mise en œuvre d’une démarche de   compréhension à partir d’un texte entendu ou lu.</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Mise en voix d’un texte après préparation.</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900" b="1">
                          <a:effectLst/>
                          <a:latin typeface="Calibri" panose="020F0502020204030204" pitchFamily="34" charset="0"/>
                          <a:ea typeface="Calibri" panose="020F0502020204030204" pitchFamily="34" charset="0"/>
                          <a:cs typeface="Times New Roman" panose="02020603050405020304" pitchFamily="18" charset="0"/>
                        </a:rPr>
                        <a:t>Renforcer la fluidité de la lecture.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Lire à haute voix.</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900" b="1">
                          <a:effectLst/>
                          <a:latin typeface="Calibri" panose="020F0502020204030204" pitchFamily="34" charset="0"/>
                          <a:ea typeface="Calibri" panose="020F0502020204030204" pitchFamily="34" charset="0"/>
                          <a:cs typeface="Times New Roman" panose="02020603050405020304" pitchFamily="18" charset="0"/>
                        </a:rPr>
                        <a:t>Contrôler sa compréhension et adopter un comportement de lecteur autonome.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Maintien d’une attitude active et réflexive, vigilance relative à l’objectif (compréhension, buts de la lecture) ; adaptation de la lecture à ses objectifs ; demande d’aide ; mise en œuvre de stratégies pour résoudre ses difficultés….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6125">
                <a:tc>
                  <a:txBody>
                    <a:bodyPr/>
                    <a:lstStyle/>
                    <a:p>
                      <a:pPr marL="71755" marR="71755" algn="ctr">
                        <a:lnSpc>
                          <a:spcPct val="107000"/>
                        </a:lnSpc>
                        <a:spcAft>
                          <a:spcPts val="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Ecriture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Écrire un texte d’une à deux pages adapté à son destinataire. Après révision, obtenir un texte organisé et cohérent, à la graphie lisible et respectant les régularités orthographiques étudiées au cours du cycle.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fr-FR" sz="900" b="1" dirty="0">
                          <a:effectLst/>
                          <a:latin typeface="Calibri" panose="020F0502020204030204" pitchFamily="34" charset="0"/>
                          <a:ea typeface="Calibri" panose="020F0502020204030204" pitchFamily="34" charset="0"/>
                          <a:cs typeface="Times New Roman" panose="02020603050405020304" pitchFamily="18" charset="0"/>
                        </a:rPr>
                        <a:t>Produire des écrits variés en s’appropriant les différentes dimensions de l’activité d’écriture.</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Mise en œuvre (guidée, puis autonome) d’une démarche de production de textes.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Connaissances sur la langue (mémoire orthographique des mots, règles d’accord, ponctuation, organisateurs du discours…).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900" b="1" dirty="0">
                          <a:effectLst/>
                          <a:latin typeface="Calibri" panose="020F0502020204030204" pitchFamily="34" charset="0"/>
                          <a:ea typeface="Calibri" panose="020F0502020204030204" pitchFamily="34" charset="0"/>
                          <a:cs typeface="Times New Roman" panose="02020603050405020304" pitchFamily="18" charset="0"/>
                        </a:rPr>
                        <a:t>Réécrire à partir de nouvelles consignes ou faire évoluer son texte.</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Mise à distance de son texte pour l’évaluer.</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Expérimentation de nouvelles consignes d’écriture.</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Enrichissement.</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900" b="1">
                          <a:effectLst/>
                          <a:latin typeface="Calibri" panose="020F0502020204030204" pitchFamily="34" charset="0"/>
                          <a:ea typeface="Calibri" panose="020F0502020204030204" pitchFamily="34" charset="0"/>
                          <a:cs typeface="Times New Roman" panose="02020603050405020304" pitchFamily="18" charset="0"/>
                        </a:rPr>
                        <a:t>Prendre en compte les normes de l’écrit pour formuler, transcrire et réviser.</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33815">
                <a:tc>
                  <a:txBody>
                    <a:bodyPr/>
                    <a:lstStyle/>
                    <a:p>
                      <a:pPr marL="71755" marR="71755" algn="ctr">
                        <a:lnSpc>
                          <a:spcPct val="107000"/>
                        </a:lnSpc>
                        <a:spcAft>
                          <a:spcPts val="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Etude de la langue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En rédaction de textes dans des contextes variés, maitriser les accords dans le groupe nominal  (déterminant, nom, adjectif ), entre le verbe et son sujet dans des cas simples (sujet placé avant le verbe et proche de lui, sujet composé d’un groupe nominal comportant au plus un adjectif ou un complément du nom ou sujet composé de deux noms, sujet inversé suivant le verbe) ainsi que l’accord de l’attribut avec le sujet. »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Raisonner pour analyser le sens des mots en contexte et en prenant appui sur la morphologie.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fr-FR" sz="900" b="1">
                          <a:effectLst/>
                          <a:latin typeface="Calibri" panose="020F0502020204030204" pitchFamily="34" charset="0"/>
                          <a:ea typeface="Calibri" panose="020F0502020204030204" pitchFamily="34" charset="0"/>
                          <a:cs typeface="Times New Roman" panose="02020603050405020304" pitchFamily="18" charset="0"/>
                        </a:rPr>
                        <a:t>Acquérir la structure, le sens et l’orthographe des mots.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Analyse du sens des mots : synonymie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900" b="1" dirty="0">
                          <a:effectLst/>
                          <a:latin typeface="Calibri" panose="020F0502020204030204" pitchFamily="34" charset="0"/>
                          <a:ea typeface="Calibri" panose="020F0502020204030204" pitchFamily="34" charset="0"/>
                          <a:cs typeface="Times New Roman" panose="02020603050405020304" pitchFamily="18" charset="0"/>
                        </a:rPr>
                        <a:t>Observer le fonctionnement du verbe et l’orthographier.</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Mémorisation des verbes fréquents (être, avoir, aller, faire, dire, prendre, pouvoir, voir, devoir, vouloir) et des verbes dont l’infinitif est en –er au présent.</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900" b="1" dirty="0">
                          <a:effectLst/>
                          <a:latin typeface="Calibri" panose="020F0502020204030204" pitchFamily="34" charset="0"/>
                          <a:ea typeface="Calibri" panose="020F0502020204030204" pitchFamily="34" charset="0"/>
                          <a:cs typeface="Times New Roman" panose="02020603050405020304" pitchFamily="18" charset="0"/>
                        </a:rPr>
                        <a:t>Identifier les constituants d’une phrase simple en relation avec sa cohérence sémantique </a:t>
                      </a:r>
                      <a:r>
                        <a:rPr lang="fr-FR" sz="900" dirty="0">
                          <a:effectLst/>
                          <a:latin typeface="Calibri" panose="020F0502020204030204" pitchFamily="34" charset="0"/>
                          <a:ea typeface="Calibri" panose="020F0502020204030204" pitchFamily="34" charset="0"/>
                          <a:cs typeface="Times New Roman" panose="02020603050405020304" pitchFamily="18" charset="0"/>
                        </a:rPr>
                        <a:t>; distinguer phrase simple et phrase complexe.</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2096">
                <a:tc>
                  <a:txBody>
                    <a:bodyPr/>
                    <a:lstStyle/>
                    <a:p>
                      <a:pPr marL="71755" marR="71755" algn="ctr">
                        <a:lnSpc>
                          <a:spcPct val="107000"/>
                        </a:lnSpc>
                        <a:spcAft>
                          <a:spcPts val="0"/>
                        </a:spcAft>
                      </a:pPr>
                      <a:r>
                        <a:rPr lang="fr-FR" sz="1000" b="1">
                          <a:effectLst/>
                          <a:latin typeface="Calibri" panose="020F0502020204030204" pitchFamily="34" charset="0"/>
                          <a:ea typeface="Calibri" panose="020F0502020204030204" pitchFamily="34" charset="0"/>
                          <a:cs typeface="Times New Roman" panose="02020603050405020304" pitchFamily="18" charset="0"/>
                        </a:rPr>
                        <a:t>Culture littéraire et artistique</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a:lnSpc>
                          <a:spcPct val="107000"/>
                        </a:lnSpc>
                        <a:spcAft>
                          <a:spcPts val="0"/>
                        </a:spcAft>
                      </a:pPr>
                      <a:r>
                        <a:rPr lang="fr-FR" sz="1050">
                          <a:effectLst/>
                          <a:latin typeface="Calibri" panose="020F0502020204030204" pitchFamily="34" charset="0"/>
                          <a:ea typeface="Calibri" panose="020F0502020204030204" pitchFamily="34" charset="0"/>
                          <a:cs typeface="Times New Roman" panose="02020603050405020304" pitchFamily="18" charset="0"/>
                        </a:rPr>
                        <a:t> </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0"/>
                        </a:spcAft>
                      </a:pPr>
                      <a:r>
                        <a:rPr lang="fr-FR" sz="900" b="1">
                          <a:effectLst/>
                          <a:latin typeface="Calibri" panose="020F0502020204030204" pitchFamily="34" charset="0"/>
                          <a:ea typeface="Calibri" panose="020F0502020204030204" pitchFamily="34" charset="0"/>
                          <a:cs typeface="Times New Roman" panose="02020603050405020304" pitchFamily="18" charset="0"/>
                        </a:rPr>
                        <a:t>Héros / héroïnes et personnages</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a:effectLst/>
                          <a:latin typeface="Calibri" panose="020F0502020204030204" pitchFamily="34" charset="0"/>
                          <a:ea typeface="Calibri" panose="020F0502020204030204" pitchFamily="34" charset="0"/>
                          <a:cs typeface="Times New Roman" panose="02020603050405020304" pitchFamily="18" charset="0"/>
                        </a:rPr>
                        <a:t>S’interroger sur les valeurs socio-culturelles et les qualités humaines dont il / elle est porteur, sur l’identification ou la projection possible du lecteur.</a:t>
                      </a:r>
                      <a:endParaRPr lang="en-US" sz="105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900" b="1" dirty="0">
                          <a:effectLst/>
                          <a:latin typeface="Calibri" panose="020F0502020204030204" pitchFamily="34" charset="0"/>
                          <a:ea typeface="Calibri" panose="020F0502020204030204" pitchFamily="34" charset="0"/>
                          <a:cs typeface="Times New Roman" panose="02020603050405020304" pitchFamily="18" charset="0"/>
                        </a:rPr>
                        <a:t>La morale en questions.</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Découvrir des pièces de théâtre qui interrogent certains fondements de la société comme la justice, le respect des différences, les droits et les devoirs, la préservation de l’environnement.</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fr-FR" sz="9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7292" marR="472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ZoneTexte 3"/>
          <p:cNvSpPr txBox="1"/>
          <p:nvPr/>
        </p:nvSpPr>
        <p:spPr>
          <a:xfrm>
            <a:off x="9729216" y="6042683"/>
            <a:ext cx="1993392" cy="369332"/>
          </a:xfrm>
          <a:prstGeom prst="rect">
            <a:avLst/>
          </a:prstGeom>
          <a:noFill/>
        </p:spPr>
        <p:txBody>
          <a:bodyPr wrap="square" rtlCol="0">
            <a:spAutoFit/>
          </a:bodyPr>
          <a:lstStyle/>
          <a:p>
            <a:r>
              <a:rPr lang="fr-FR" b="1" dirty="0" smtClean="0">
                <a:hlinkClick r:id="rId2" action="ppaction://hlinksldjump"/>
              </a:rPr>
              <a:t>RETOUR</a:t>
            </a:r>
            <a:endParaRPr lang="fr-FR" b="1" dirty="0"/>
          </a:p>
        </p:txBody>
      </p:sp>
    </p:spTree>
    <p:extLst>
      <p:ext uri="{BB962C8B-B14F-4D97-AF65-F5344CB8AC3E}">
        <p14:creationId xmlns:p14="http://schemas.microsoft.com/office/powerpoint/2010/main" val="109094187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2643</TotalTime>
  <Words>1606</Words>
  <Application>Microsoft Office PowerPoint</Application>
  <PresentationFormat>Grand écran</PresentationFormat>
  <Paragraphs>397</Paragraphs>
  <Slides>11</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11</vt:i4>
      </vt:variant>
    </vt:vector>
  </HeadingPairs>
  <TitlesOfParts>
    <vt:vector size="18" baseType="lpstr">
      <vt:lpstr>Arial</vt:lpstr>
      <vt:lpstr>Calibri</vt:lpstr>
      <vt:lpstr>Calibri Light</vt:lpstr>
      <vt:lpstr>Symbol</vt:lpstr>
      <vt:lpstr>Times New Roman</vt:lpstr>
      <vt:lpstr>Wingdings</vt:lpstr>
      <vt:lpstr>Thème Office</vt:lpstr>
      <vt:lpstr>Enseignement intégré de la compréhension de lecture,  de l’écriture et des outils de la langue </vt:lpstr>
      <vt:lpstr>Présentation PowerPoint</vt:lpstr>
      <vt:lpstr>Le principe des modules de Français</vt:lpstr>
      <vt:lpstr>Un exemple au CM1</vt:lpstr>
      <vt:lpstr>Les principes d’élaboration</vt:lpstr>
      <vt:lpstr>Présentation PowerPoint</vt:lpstr>
      <vt:lpstr>Les étapes </vt:lpstr>
      <vt:lpstr>Les différents types d’écrits</vt:lpstr>
      <vt:lpstr>Les compétences travaillées dans le module « Saynète »</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Enseignement intégré de la compréhension de lecture,  de l’écriture et des outils de la langue</dc:title>
  <dc:creator>IPEF</dc:creator>
  <cp:lastModifiedBy>IPEF</cp:lastModifiedBy>
  <cp:revision>90</cp:revision>
  <dcterms:created xsi:type="dcterms:W3CDTF">2017-06-10T11:53:16Z</dcterms:created>
  <dcterms:modified xsi:type="dcterms:W3CDTF">2019-04-02T08:43:56Z</dcterms:modified>
</cp:coreProperties>
</file>