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6"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p:restoredTop sz="94575"/>
  </p:normalViewPr>
  <p:slideViewPr>
    <p:cSldViewPr snapToGrid="0" snapToObjects="1">
      <p:cViewPr varScale="1">
        <p:scale>
          <a:sx n="61" d="100"/>
          <a:sy n="61" d="100"/>
        </p:scale>
        <p:origin x="248" y="8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5"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Cliquez et modifiez le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Cliquez et modifiez le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12/5/17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fr-FR"/>
              <a:t>Cliquez et modifiez le titre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fr-FR"/>
              <a:t>Cliquez et modifiez le titre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Cliquez et modifiez le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16AA21-1863-4931-97CB-99D0A168701B}"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Cliquez et modifiez le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772C379-9A7C-4C87-A116-CBE9F58B04C5}" type="datetimeFigureOut">
              <a:rPr lang="en-US" smtClean="0"/>
              <a:t>12/5/17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12/5/17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6000" dirty="0">
                <a:latin typeface="Comic Sans MS" charset="0"/>
                <a:ea typeface="Comic Sans MS" charset="0"/>
                <a:cs typeface="Comic Sans MS" charset="0"/>
              </a:rPr>
              <a:t>S’approprier une BCD</a:t>
            </a:r>
          </a:p>
        </p:txBody>
      </p:sp>
      <p:sp>
        <p:nvSpPr>
          <p:cNvPr id="3" name="Sous-titre 2"/>
          <p:cNvSpPr>
            <a:spLocks noGrp="1"/>
          </p:cNvSpPr>
          <p:nvPr>
            <p:ph type="subTitle" idx="1"/>
          </p:nvPr>
        </p:nvSpPr>
        <p:spPr/>
        <p:txBody>
          <a:bodyPr>
            <a:normAutofit/>
          </a:bodyPr>
          <a:lstStyle/>
          <a:p>
            <a:endParaRPr lang="fr-FR" sz="2400" dirty="0">
              <a:latin typeface="Comic Sans MS" charset="0"/>
              <a:ea typeface="Comic Sans MS" charset="0"/>
              <a:cs typeface="Comic Sans MS" charset="0"/>
            </a:endParaRPr>
          </a:p>
        </p:txBody>
      </p:sp>
    </p:spTree>
    <p:extLst>
      <p:ext uri="{BB962C8B-B14F-4D97-AF65-F5344CB8AC3E}">
        <p14:creationId xmlns:p14="http://schemas.microsoft.com/office/powerpoint/2010/main" val="96951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19107" y="340701"/>
            <a:ext cx="4742121" cy="6372419"/>
          </a:xfrm>
        </p:spPr>
      </p:pic>
    </p:spTree>
    <p:extLst>
      <p:ext uri="{BB962C8B-B14F-4D97-AF65-F5344CB8AC3E}">
        <p14:creationId xmlns:p14="http://schemas.microsoft.com/office/powerpoint/2010/main" val="102946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59F5164-7F46-4875-9D21-C85ADAEA913B}"/>
              </a:ext>
            </a:extLst>
          </p:cNvPr>
          <p:cNvSpPr>
            <a:spLocks noGrp="1"/>
          </p:cNvSpPr>
          <p:nvPr>
            <p:ph type="title"/>
          </p:nvPr>
        </p:nvSpPr>
        <p:spPr/>
        <p:txBody>
          <a:bodyPr/>
          <a:lstStyle/>
          <a:p>
            <a:r>
              <a:rPr lang="fr-FR" dirty="0"/>
              <a:t>Disposer des informations </a:t>
            </a:r>
          </a:p>
        </p:txBody>
      </p:sp>
      <p:sp>
        <p:nvSpPr>
          <p:cNvPr id="3" name="Espace réservé du contenu 2">
            <a:extLst>
              <a:ext uri="{FF2B5EF4-FFF2-40B4-BE49-F238E27FC236}">
                <a16:creationId xmlns="" xmlns:a16="http://schemas.microsoft.com/office/drawing/2014/main" id="{19F8F591-CA5C-4540-8DD8-930D1890BDCF}"/>
              </a:ext>
            </a:extLst>
          </p:cNvPr>
          <p:cNvSpPr>
            <a:spLocks noGrp="1"/>
          </p:cNvSpPr>
          <p:nvPr>
            <p:ph idx="1"/>
          </p:nvPr>
        </p:nvSpPr>
        <p:spPr/>
        <p:txBody>
          <a:bodyPr>
            <a:normAutofit/>
          </a:bodyPr>
          <a:lstStyle/>
          <a:p>
            <a:pPr algn="just"/>
            <a:r>
              <a:rPr lang="fr-FR" sz="3200" dirty="0"/>
              <a:t>Les plannings et le règlement de la BCD doivent être connus de tous. </a:t>
            </a:r>
          </a:p>
          <a:p>
            <a:pPr algn="just"/>
            <a:r>
              <a:rPr lang="fr-FR" sz="3200" dirty="0"/>
              <a:t>On veillera à ce qu’ils soient diffusés et accessibles pour tous : </a:t>
            </a:r>
          </a:p>
          <a:p>
            <a:pPr lvl="2" algn="just"/>
            <a:r>
              <a:rPr lang="fr-FR" sz="3200" dirty="0"/>
              <a:t>Affichage</a:t>
            </a:r>
          </a:p>
          <a:p>
            <a:pPr lvl="2" algn="just"/>
            <a:r>
              <a:rPr lang="fr-FR" sz="3200" dirty="0"/>
              <a:t>Diffusion de message oraux et écrits</a:t>
            </a:r>
          </a:p>
          <a:p>
            <a:pPr lvl="2" algn="just"/>
            <a:r>
              <a:rPr lang="fr-FR" sz="3200" dirty="0"/>
              <a:t>Rappels, etc.</a:t>
            </a:r>
          </a:p>
        </p:txBody>
      </p:sp>
    </p:spTree>
    <p:extLst>
      <p:ext uri="{BB962C8B-B14F-4D97-AF65-F5344CB8AC3E}">
        <p14:creationId xmlns:p14="http://schemas.microsoft.com/office/powerpoint/2010/main" val="31621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A5031F-7614-49DD-84AC-9E94B52F941A}"/>
              </a:ext>
            </a:extLst>
          </p:cNvPr>
          <p:cNvSpPr>
            <a:spLocks noGrp="1"/>
          </p:cNvSpPr>
          <p:nvPr>
            <p:ph type="title"/>
          </p:nvPr>
        </p:nvSpPr>
        <p:spPr/>
        <p:txBody>
          <a:bodyPr/>
          <a:lstStyle/>
          <a:p>
            <a:r>
              <a:rPr lang="fr-FR" dirty="0"/>
              <a:t>Jouer en BCD </a:t>
            </a:r>
          </a:p>
        </p:txBody>
      </p:sp>
      <p:sp>
        <p:nvSpPr>
          <p:cNvPr id="3" name="Espace réservé du contenu 2">
            <a:extLst>
              <a:ext uri="{FF2B5EF4-FFF2-40B4-BE49-F238E27FC236}">
                <a16:creationId xmlns="" xmlns:a16="http://schemas.microsoft.com/office/drawing/2014/main" id="{0D5FF389-7AB4-4FCD-BD32-14D0C6A9A028}"/>
              </a:ext>
            </a:extLst>
          </p:cNvPr>
          <p:cNvSpPr>
            <a:spLocks noGrp="1"/>
          </p:cNvSpPr>
          <p:nvPr>
            <p:ph idx="1"/>
          </p:nvPr>
        </p:nvSpPr>
        <p:spPr>
          <a:xfrm>
            <a:off x="1069848" y="1828800"/>
            <a:ext cx="10058400" cy="4343400"/>
          </a:xfrm>
        </p:spPr>
        <p:txBody>
          <a:bodyPr>
            <a:noAutofit/>
          </a:bodyPr>
          <a:lstStyle/>
          <a:p>
            <a:pPr algn="just"/>
            <a:r>
              <a:rPr lang="fr-FR" sz="2400" dirty="0" err="1"/>
              <a:t>Mémory</a:t>
            </a:r>
            <a:r>
              <a:rPr lang="fr-FR" sz="2400" dirty="0"/>
              <a:t> : à partir de photos du mobilier ou de situation de lecture, de couvertures ou de personnages d’albums, différents types d’écrits. </a:t>
            </a:r>
          </a:p>
          <a:p>
            <a:pPr algn="just"/>
            <a:r>
              <a:rPr lang="fr-FR" sz="2400" dirty="0"/>
              <a:t>Loto : associer termes et situations propres à la BCD. </a:t>
            </a:r>
          </a:p>
          <a:p>
            <a:pPr algn="just"/>
            <a:r>
              <a:rPr lang="fr-FR" sz="2400" dirty="0"/>
              <a:t>Jeu de l’oie : avec épreuve BCD à chaque case (ex : remplir une fiche de prêt, expliquer la marguerite), ou situations en BCD à expliquer. </a:t>
            </a:r>
          </a:p>
          <a:p>
            <a:pPr algn="just"/>
            <a:r>
              <a:rPr lang="fr-FR" sz="2400" dirty="0"/>
              <a:t>La pêche aux livres : aller chercher une série de livres à partir des photocopies de couvertures et identifier les informations recueillies : cote, type, etc. </a:t>
            </a:r>
          </a:p>
          <a:p>
            <a:pPr algn="just"/>
            <a:r>
              <a:rPr lang="fr-FR" sz="2400" dirty="0"/>
              <a:t>Le jeu des jumeaux : même jeu mais avec un indice de départ : la cote du ou des livres à trouver.</a:t>
            </a:r>
          </a:p>
        </p:txBody>
      </p:sp>
    </p:spTree>
    <p:extLst>
      <p:ext uri="{BB962C8B-B14F-4D97-AF65-F5344CB8AC3E}">
        <p14:creationId xmlns:p14="http://schemas.microsoft.com/office/powerpoint/2010/main" val="31092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7EA80EC-DAAE-4069-A794-7DF8CEAF5DFF}"/>
              </a:ext>
            </a:extLst>
          </p:cNvPr>
          <p:cNvSpPr>
            <a:spLocks noGrp="1"/>
          </p:cNvSpPr>
          <p:nvPr>
            <p:ph type="title"/>
          </p:nvPr>
        </p:nvSpPr>
        <p:spPr/>
        <p:txBody>
          <a:bodyPr/>
          <a:lstStyle/>
          <a:p>
            <a:r>
              <a:rPr lang="fr-FR" dirty="0"/>
              <a:t>Représenter la BCD </a:t>
            </a:r>
          </a:p>
        </p:txBody>
      </p:sp>
      <p:sp>
        <p:nvSpPr>
          <p:cNvPr id="3" name="Espace réservé du contenu 2">
            <a:extLst>
              <a:ext uri="{FF2B5EF4-FFF2-40B4-BE49-F238E27FC236}">
                <a16:creationId xmlns="" xmlns:a16="http://schemas.microsoft.com/office/drawing/2014/main" id="{437E5F2D-9BE5-4C68-ADFA-DFFAC020C388}"/>
              </a:ext>
            </a:extLst>
          </p:cNvPr>
          <p:cNvSpPr>
            <a:spLocks noGrp="1"/>
          </p:cNvSpPr>
          <p:nvPr>
            <p:ph idx="1"/>
          </p:nvPr>
        </p:nvSpPr>
        <p:spPr/>
        <p:txBody>
          <a:bodyPr>
            <a:normAutofit/>
          </a:bodyPr>
          <a:lstStyle/>
          <a:p>
            <a:r>
              <a:rPr lang="fr-FR" sz="3200" dirty="0"/>
              <a:t>Construire une maquette ou faire un plan, travailler sur sa représentation : </a:t>
            </a:r>
          </a:p>
          <a:p>
            <a:pPr marL="0" indent="0">
              <a:buNone/>
            </a:pPr>
            <a:endParaRPr lang="fr-FR" sz="3200" dirty="0"/>
          </a:p>
          <a:p>
            <a:pPr lvl="1"/>
            <a:r>
              <a:rPr lang="fr-FR" sz="3200" dirty="0"/>
              <a:t>placement de mobilier, </a:t>
            </a:r>
          </a:p>
          <a:p>
            <a:pPr lvl="1"/>
            <a:r>
              <a:rPr lang="fr-FR" sz="3200" dirty="0"/>
              <a:t>simulation de déplacements, etc.</a:t>
            </a:r>
          </a:p>
        </p:txBody>
      </p:sp>
    </p:spTree>
    <p:extLst>
      <p:ext uri="{BB962C8B-B14F-4D97-AF65-F5344CB8AC3E}">
        <p14:creationId xmlns:p14="http://schemas.microsoft.com/office/powerpoint/2010/main" val="130706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638F56E-3C4A-46E2-92E0-9D09450FF3BF}"/>
              </a:ext>
            </a:extLst>
          </p:cNvPr>
          <p:cNvSpPr>
            <a:spLocks noGrp="1"/>
          </p:cNvSpPr>
          <p:nvPr>
            <p:ph type="title"/>
          </p:nvPr>
        </p:nvSpPr>
        <p:spPr/>
        <p:txBody>
          <a:bodyPr/>
          <a:lstStyle/>
          <a:p>
            <a:r>
              <a:rPr lang="fr-FR" dirty="0"/>
              <a:t>Découvrir le fond </a:t>
            </a:r>
          </a:p>
        </p:txBody>
      </p:sp>
      <p:sp>
        <p:nvSpPr>
          <p:cNvPr id="3" name="Espace réservé du contenu 2">
            <a:extLst>
              <a:ext uri="{FF2B5EF4-FFF2-40B4-BE49-F238E27FC236}">
                <a16:creationId xmlns="" xmlns:a16="http://schemas.microsoft.com/office/drawing/2014/main" id="{AB2D3180-3E13-4F66-A7AC-E3DA0D8E3B54}"/>
              </a:ext>
            </a:extLst>
          </p:cNvPr>
          <p:cNvSpPr>
            <a:spLocks noGrp="1"/>
          </p:cNvSpPr>
          <p:nvPr>
            <p:ph idx="1"/>
          </p:nvPr>
        </p:nvSpPr>
        <p:spPr/>
        <p:txBody>
          <a:bodyPr/>
          <a:lstStyle/>
          <a:p>
            <a:r>
              <a:rPr lang="fr-FR" dirty="0"/>
              <a:t>Le parcours BCD. C’est une visite guidée avec un questionnaire pour recueillir des infos : titre, cote, genre, etc. </a:t>
            </a:r>
          </a:p>
          <a:p>
            <a:r>
              <a:rPr lang="fr-FR" dirty="0"/>
              <a:t>Jeu de piste pour les plus grands : Recherche de livres avec utilisation informatique et/ marguerite pour recueil des informations.</a:t>
            </a:r>
          </a:p>
          <a:p>
            <a:r>
              <a:rPr lang="fr-FR" dirty="0"/>
              <a:t>Rallye lecture sur un auteur, une collection, … mise en réseau des ouvrages</a:t>
            </a:r>
          </a:p>
          <a:p>
            <a:r>
              <a:rPr lang="fr-FR" dirty="0"/>
              <a:t>Parcours littérature</a:t>
            </a:r>
          </a:p>
        </p:txBody>
      </p:sp>
    </p:spTree>
    <p:extLst>
      <p:ext uri="{BB962C8B-B14F-4D97-AF65-F5344CB8AC3E}">
        <p14:creationId xmlns:p14="http://schemas.microsoft.com/office/powerpoint/2010/main" val="195237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8C2A424-5DC6-4585-B92B-A9954953C474}"/>
              </a:ext>
            </a:extLst>
          </p:cNvPr>
          <p:cNvSpPr>
            <a:spLocks noGrp="1"/>
          </p:cNvSpPr>
          <p:nvPr>
            <p:ph type="title"/>
          </p:nvPr>
        </p:nvSpPr>
        <p:spPr>
          <a:xfrm>
            <a:off x="1069848" y="365760"/>
            <a:ext cx="10058400" cy="914400"/>
          </a:xfrm>
        </p:spPr>
        <p:txBody>
          <a:bodyPr/>
          <a:lstStyle/>
          <a:p>
            <a:r>
              <a:rPr lang="fr-FR" dirty="0"/>
              <a:t>Comme la bibliothécaire…</a:t>
            </a:r>
          </a:p>
        </p:txBody>
      </p:sp>
      <p:sp>
        <p:nvSpPr>
          <p:cNvPr id="3" name="Espace réservé du contenu 2">
            <a:extLst>
              <a:ext uri="{FF2B5EF4-FFF2-40B4-BE49-F238E27FC236}">
                <a16:creationId xmlns="" xmlns:a16="http://schemas.microsoft.com/office/drawing/2014/main" id="{8DCC3602-FD87-4DED-83C1-F02BAD94F01E}"/>
              </a:ext>
            </a:extLst>
          </p:cNvPr>
          <p:cNvSpPr>
            <a:spLocks noGrp="1"/>
          </p:cNvSpPr>
          <p:nvPr>
            <p:ph idx="1"/>
          </p:nvPr>
        </p:nvSpPr>
        <p:spPr>
          <a:xfrm>
            <a:off x="1069848" y="1280161"/>
            <a:ext cx="10058400" cy="5093208"/>
          </a:xfrm>
        </p:spPr>
        <p:txBody>
          <a:bodyPr>
            <a:normAutofit fontScale="62500" lnSpcReduction="20000"/>
          </a:bodyPr>
          <a:lstStyle/>
          <a:p>
            <a:pPr algn="just"/>
            <a:r>
              <a:rPr lang="fr-FR" sz="3200" dirty="0"/>
              <a:t>Coter : faire découvrir, utiliser, coter les nouveaux livres</a:t>
            </a:r>
          </a:p>
          <a:p>
            <a:pPr algn="just"/>
            <a:r>
              <a:rPr lang="fr-FR" sz="3200" dirty="0"/>
              <a:t>Ficher : utiliser les fichiers auteurs, titres, mots-clés</a:t>
            </a:r>
          </a:p>
          <a:p>
            <a:pPr algn="just"/>
            <a:r>
              <a:rPr lang="fr-FR" sz="3200" dirty="0"/>
              <a:t>Ranger : s’entraîner à ranger puis évaluer les compétences pour passer un brevet de documentaliste. Ce brevet peut être la condition d’attribution d’une responsabilité.</a:t>
            </a:r>
          </a:p>
          <a:p>
            <a:pPr algn="just"/>
            <a:r>
              <a:rPr lang="fr-FR" sz="3200" dirty="0"/>
              <a:t>Reconnaître une collection : comparer et regrouper un paquet, une pile d’ouvrages, reconnaître des livres à partir d’un catalogue, comparer plusieurs collections, ranger des collections.</a:t>
            </a:r>
          </a:p>
          <a:p>
            <a:pPr algn="just"/>
            <a:r>
              <a:rPr lang="fr-FR" sz="3200" dirty="0"/>
              <a:t>Reconnaître des périodiques : identifier, dégager leurs critères, présenter la couverture, le sommaire, la une, un article d’une revue, s’initier aux démarches d’abonnements : formulaires papiers ou en ligne.</a:t>
            </a:r>
          </a:p>
          <a:p>
            <a:pPr algn="just"/>
            <a:r>
              <a:rPr lang="fr-FR" sz="3200" dirty="0"/>
              <a:t>Utiliser la marguerite : à partir de vignettes, de couvertures photocopiées proposer un classement dans les pétales correspondants, la couleur qui convient.</a:t>
            </a:r>
          </a:p>
          <a:p>
            <a:pPr algn="just"/>
            <a:r>
              <a:rPr lang="fr-FR" sz="3200" dirty="0"/>
              <a:t>Faire participer les élèves à la signalétique : Signaler les emplacements importants, les espaces différents (pour les albums, les BD, les romans, </a:t>
            </a:r>
            <a:r>
              <a:rPr lang="fr-FR" sz="3200" dirty="0" err="1"/>
              <a:t>etc</a:t>
            </a:r>
            <a:r>
              <a:rPr lang="fr-FR" sz="3200" dirty="0"/>
              <a:t>)</a:t>
            </a:r>
          </a:p>
          <a:p>
            <a:pPr algn="just"/>
            <a:r>
              <a:rPr lang="fr-FR" sz="3200" dirty="0"/>
              <a:t>Organiser des ateliers : pour indexer et coter des ouvrages, réaliser des fiches pour les fichiers spécifiques, vérifier l’état des livres, faire l’inventaire de fin d’année c’est à dire pointer chaque livre pour identifier les pertes.</a:t>
            </a:r>
          </a:p>
          <a:p>
            <a:pPr algn="just"/>
            <a:endParaRPr lang="fr-FR" sz="3200" dirty="0"/>
          </a:p>
          <a:p>
            <a:pPr algn="just"/>
            <a:endParaRPr lang="fr-FR" sz="3200" dirty="0"/>
          </a:p>
          <a:p>
            <a:pPr algn="just"/>
            <a:endParaRPr lang="fr-FR" sz="3200" dirty="0"/>
          </a:p>
          <a:p>
            <a:endParaRPr lang="fr-FR" dirty="0"/>
          </a:p>
        </p:txBody>
      </p:sp>
    </p:spTree>
    <p:extLst>
      <p:ext uri="{BB962C8B-B14F-4D97-AF65-F5344CB8AC3E}">
        <p14:creationId xmlns:p14="http://schemas.microsoft.com/office/powerpoint/2010/main" val="370278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C35ABE7-F436-40F4-A3D9-75934270F176}"/>
              </a:ext>
            </a:extLst>
          </p:cNvPr>
          <p:cNvSpPr>
            <a:spLocks noGrp="1"/>
          </p:cNvSpPr>
          <p:nvPr>
            <p:ph type="title"/>
          </p:nvPr>
        </p:nvSpPr>
        <p:spPr/>
        <p:txBody>
          <a:bodyPr/>
          <a:lstStyle/>
          <a:p>
            <a:r>
              <a:rPr lang="fr-FR" dirty="0"/>
              <a:t>Découvrir des ouvrages </a:t>
            </a:r>
          </a:p>
        </p:txBody>
      </p:sp>
      <p:sp>
        <p:nvSpPr>
          <p:cNvPr id="3" name="Espace réservé du contenu 2">
            <a:extLst>
              <a:ext uri="{FF2B5EF4-FFF2-40B4-BE49-F238E27FC236}">
                <a16:creationId xmlns="" xmlns:a16="http://schemas.microsoft.com/office/drawing/2014/main" id="{610102C0-402A-4953-8DC9-D90D30AEF45D}"/>
              </a:ext>
            </a:extLst>
          </p:cNvPr>
          <p:cNvSpPr>
            <a:spLocks noGrp="1"/>
          </p:cNvSpPr>
          <p:nvPr>
            <p:ph idx="1"/>
          </p:nvPr>
        </p:nvSpPr>
        <p:spPr/>
        <p:txBody>
          <a:bodyPr>
            <a:normAutofit/>
          </a:bodyPr>
          <a:lstStyle/>
          <a:p>
            <a:pPr algn="just"/>
            <a:r>
              <a:rPr lang="fr-FR" sz="2800" dirty="0"/>
              <a:t>Présentations d’ouvrages, des critiques qui donnent envie de lire. Elles seront préparées en classe dans le contenu mais aussi dans la forme. (voir à ce sujet l’ouvrage de E. CHARMEUX apprendre la parole </a:t>
            </a:r>
            <a:r>
              <a:rPr lang="fr-FR" sz="2800" dirty="0" err="1"/>
              <a:t>Sedrap</a:t>
            </a:r>
            <a:r>
              <a:rPr lang="fr-FR" sz="2800" dirty="0"/>
              <a:t> Editions et celui de B SCHNEULY et J. DOLZ pour un enseignement de l’oral ESF éditeur – lang.044.).</a:t>
            </a:r>
          </a:p>
        </p:txBody>
      </p:sp>
    </p:spTree>
    <p:extLst>
      <p:ext uri="{BB962C8B-B14F-4D97-AF65-F5344CB8AC3E}">
        <p14:creationId xmlns:p14="http://schemas.microsoft.com/office/powerpoint/2010/main" val="412243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C690211-53EC-488C-81C6-CCF871ABC9F3}"/>
              </a:ext>
            </a:extLst>
          </p:cNvPr>
          <p:cNvSpPr>
            <a:spLocks noGrp="1"/>
          </p:cNvSpPr>
          <p:nvPr>
            <p:ph type="title"/>
          </p:nvPr>
        </p:nvSpPr>
        <p:spPr/>
        <p:txBody>
          <a:bodyPr/>
          <a:lstStyle/>
          <a:p>
            <a:r>
              <a:rPr lang="fr-FR" dirty="0"/>
              <a:t>Autour des histoires</a:t>
            </a:r>
          </a:p>
        </p:txBody>
      </p:sp>
      <p:sp>
        <p:nvSpPr>
          <p:cNvPr id="3" name="Espace réservé du contenu 2">
            <a:extLst>
              <a:ext uri="{FF2B5EF4-FFF2-40B4-BE49-F238E27FC236}">
                <a16:creationId xmlns="" xmlns:a16="http://schemas.microsoft.com/office/drawing/2014/main" id="{E9B73BEC-0849-4A8C-86CB-8CD812949C4A}"/>
              </a:ext>
            </a:extLst>
          </p:cNvPr>
          <p:cNvSpPr>
            <a:spLocks noGrp="1"/>
          </p:cNvSpPr>
          <p:nvPr>
            <p:ph idx="1"/>
          </p:nvPr>
        </p:nvSpPr>
        <p:spPr/>
        <p:txBody>
          <a:bodyPr>
            <a:normAutofit fontScale="92500"/>
          </a:bodyPr>
          <a:lstStyle/>
          <a:p>
            <a:pPr algn="just"/>
            <a:r>
              <a:rPr lang="fr-FR" sz="2400" dirty="0"/>
              <a:t>Lire des histoires ou des extraits : là encore ces séances doivent être préparées en amont. On peut lire à plusieurs voix, rajouter des fonds sonores, utiliser l’enregistrement.</a:t>
            </a:r>
          </a:p>
          <a:p>
            <a:pPr algn="just"/>
            <a:r>
              <a:rPr lang="fr-FR" sz="2400" dirty="0"/>
              <a:t>Raconter des histoires : cette fois on ne lit plus, on joue, on conte, on mime, on théâtralise. La préparation en classe est évidemment essentielle. On peut organiser un moment lecture en soignant particulièrement le choix des lectures à enchaîner. Une réflexion peut s’engager avec les élèves sur le, ou les thèmes, genres, ordre, durée des extraits à lire, voire temps de ces moments (ouverture, présentations, lectures, fermeture)</a:t>
            </a:r>
          </a:p>
          <a:p>
            <a:pPr algn="just"/>
            <a:r>
              <a:rPr lang="fr-FR" sz="2400" dirty="0"/>
              <a:t>Décorer : pour illustrer une histoire, une phrase, dessiner un personnage, réaliser une affiche de présentation, mettre aux murs des affiches des maisons d’édition.</a:t>
            </a:r>
          </a:p>
          <a:p>
            <a:endParaRPr lang="fr-FR" dirty="0"/>
          </a:p>
        </p:txBody>
      </p:sp>
    </p:spTree>
    <p:extLst>
      <p:ext uri="{BB962C8B-B14F-4D97-AF65-F5344CB8AC3E}">
        <p14:creationId xmlns:p14="http://schemas.microsoft.com/office/powerpoint/2010/main" val="2783466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Type de bois</Template>
  <TotalTime>248</TotalTime>
  <Words>678</Words>
  <Application>Microsoft Macintosh PowerPoint</Application>
  <PresentationFormat>Grand écran</PresentationFormat>
  <Paragraphs>40</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Calibri</vt:lpstr>
      <vt:lpstr>Comic Sans MS</vt:lpstr>
      <vt:lpstr>Rockwell</vt:lpstr>
      <vt:lpstr>Rockwell Condensed</vt:lpstr>
      <vt:lpstr>Rockwell Extra Bold</vt:lpstr>
      <vt:lpstr>Wingdings</vt:lpstr>
      <vt:lpstr>Type de bois</vt:lpstr>
      <vt:lpstr>S’approprier une BCD</vt:lpstr>
      <vt:lpstr>Présentation PowerPoint</vt:lpstr>
      <vt:lpstr>Disposer des informations </vt:lpstr>
      <vt:lpstr>Jouer en BCD </vt:lpstr>
      <vt:lpstr>Représenter la BCD </vt:lpstr>
      <vt:lpstr>Découvrir le fond </vt:lpstr>
      <vt:lpstr>Comme la bibliothécaire…</vt:lpstr>
      <vt:lpstr>Découvrir des ouvrages </vt:lpstr>
      <vt:lpstr>Autour des histoires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BCD</dc:title>
  <dc:creator>bazzani-roger maryse</dc:creator>
  <cp:lastModifiedBy>bazzani-roger maryse</cp:lastModifiedBy>
  <cp:revision>28</cp:revision>
  <dcterms:created xsi:type="dcterms:W3CDTF">2017-11-06T14:08:53Z</dcterms:created>
  <dcterms:modified xsi:type="dcterms:W3CDTF">2017-12-05T22:01:14Z</dcterms:modified>
</cp:coreProperties>
</file>