
<file path=[Content_Types].xml><?xml version="1.0" encoding="utf-8"?>
<Types xmlns="http://schemas.openxmlformats.org/package/2006/content-types">
  <Default Extension="xml" ContentType="application/xml"/>
  <Default Extension="jpeg" ContentType="image/jpeg"/>
  <Default Extension="png" ContentType="image/png"/>
  <Default Extension="wdp" ContentType="image/vnd.ms-photo"/>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60" r:id="rId3"/>
    <p:sldId id="257" r:id="rId4"/>
    <p:sldId id="258"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79"/>
    <p:restoredTop sz="94575"/>
  </p:normalViewPr>
  <p:slideViewPr>
    <p:cSldViewPr snapToGrid="0" snapToObjects="1">
      <p:cViewPr varScale="1">
        <p:scale>
          <a:sx n="61" d="100"/>
          <a:sy n="61" d="100"/>
        </p:scale>
        <p:origin x="248" y="80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1" Type="http://schemas.microsoft.com/office/2015/10/relationships/revisionInfo" Target="revisionInfo.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3.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3.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2.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2.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fr-FR"/>
              <a:t>Cliquez et modifiez le titre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Cliquez pour modifier le style des sous-titres du masque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smtClean="0"/>
              <a:t>12/5/17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42361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87157CC2-0FC8-4686-B024-99790E0F5162}" type="datetimeFigureOut">
              <a:rPr lang="en-US" smtClean="0"/>
              <a:t>12/5/17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53625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fr-FR"/>
              <a:t>Cliquez et modifiez le titre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12/5/17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358651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12/5/17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405082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fr-FR"/>
              <a:t>Cliquez et modifiez le titre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smtClean="0"/>
              <a:t>12/5/17</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43559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12/5/17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4937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12/5/17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
        <p:nvSpPr>
          <p:cNvPr id="10" name="Title 9"/>
          <p:cNvSpPr>
            <a:spLocks noGrp="1"/>
          </p:cNvSpPr>
          <p:nvPr>
            <p:ph type="title"/>
          </p:nvPr>
        </p:nvSpPr>
        <p:spPr/>
        <p:txBody>
          <a:bodyPr/>
          <a:lstStyle/>
          <a:p>
            <a:r>
              <a:rPr lang="fr-FR"/>
              <a:t>Cliquez et modifiez le titre</a:t>
            </a:r>
            <a:endParaRPr lang="en-US" dirty="0"/>
          </a:p>
        </p:txBody>
      </p:sp>
    </p:spTree>
    <p:extLst>
      <p:ext uri="{BB962C8B-B14F-4D97-AF65-F5344CB8AC3E}">
        <p14:creationId xmlns:p14="http://schemas.microsoft.com/office/powerpoint/2010/main" val="1072378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7919A6-33EB-49BD-A62F-1FA56B9F9712}" type="datetimeFigureOut">
              <a:rPr lang="en-US" smtClean="0"/>
              <a:t>12/5/17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a:p>
        </p:txBody>
      </p:sp>
      <p:sp>
        <p:nvSpPr>
          <p:cNvPr id="6" name="Title 5"/>
          <p:cNvSpPr>
            <a:spLocks noGrp="1"/>
          </p:cNvSpPr>
          <p:nvPr>
            <p:ph type="title"/>
          </p:nvPr>
        </p:nvSpPr>
        <p:spPr/>
        <p:txBody>
          <a:bodyPr/>
          <a:lstStyle/>
          <a:p>
            <a:r>
              <a:rPr lang="fr-FR"/>
              <a:t>Cliquez et modifiez le titre</a:t>
            </a:r>
            <a:endParaRPr lang="en-US"/>
          </a:p>
        </p:txBody>
      </p:sp>
    </p:spTree>
    <p:extLst>
      <p:ext uri="{BB962C8B-B14F-4D97-AF65-F5344CB8AC3E}">
        <p14:creationId xmlns:p14="http://schemas.microsoft.com/office/powerpoint/2010/main" val="3681886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smtClean="0"/>
              <a:t>12/5/17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92262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fr-FR"/>
              <a:t>Cliquez et modifiez le titre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DA16AA21-1863-4931-97CB-99D0A168701B}" type="datetimeFigureOut">
              <a:rPr lang="en-US" smtClean="0"/>
              <a:t>12/5/17</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483897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fr-FR"/>
              <a:t>Cliquez et modifiez le titre</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Faire glisser l'image vers l'espace réservé ou cliquer sur l'icône pour l'ajouter</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772C379-9A7C-4C87-A116-CBE9F58B04C5}" type="datetimeFigureOut">
              <a:rPr lang="en-US" smtClean="0"/>
              <a:t>12/5/17</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1661512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2.png"/><Relationship Id="rId14" Type="http://schemas.microsoft.com/office/2007/relationships/hdphoto" Target="../media/hdphoto1.wdp"/><Relationship Id="rId15"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fr-FR"/>
              <a:t>Cliquez et modifiez le titre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smtClean="0"/>
              <a:t>12/5/17</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sz="5400" dirty="0">
                <a:latin typeface="Comic Sans MS" charset="0"/>
                <a:ea typeface="Comic Sans MS" charset="0"/>
                <a:cs typeface="Comic Sans MS" charset="0"/>
              </a:rPr>
              <a:t>S’initier aux lectures et aux écritures</a:t>
            </a:r>
          </a:p>
        </p:txBody>
      </p:sp>
      <p:sp>
        <p:nvSpPr>
          <p:cNvPr id="3" name="Sous-titre 2"/>
          <p:cNvSpPr>
            <a:spLocks noGrp="1"/>
          </p:cNvSpPr>
          <p:nvPr>
            <p:ph type="subTitle" idx="1"/>
          </p:nvPr>
        </p:nvSpPr>
        <p:spPr/>
        <p:txBody>
          <a:bodyPr>
            <a:normAutofit/>
          </a:bodyPr>
          <a:lstStyle/>
          <a:p>
            <a:endParaRPr lang="fr-FR" sz="2400" dirty="0">
              <a:latin typeface="Comic Sans MS" charset="0"/>
              <a:ea typeface="Comic Sans MS" charset="0"/>
              <a:cs typeface="Comic Sans MS" charset="0"/>
            </a:endParaRPr>
          </a:p>
        </p:txBody>
      </p:sp>
    </p:spTree>
    <p:extLst>
      <p:ext uri="{BB962C8B-B14F-4D97-AF65-F5344CB8AC3E}">
        <p14:creationId xmlns:p14="http://schemas.microsoft.com/office/powerpoint/2010/main" val="969515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pic>
        <p:nvPicPr>
          <p:cNvPr id="5" name="Espace réservé du conten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380615" y="484632"/>
            <a:ext cx="4304464" cy="6095584"/>
          </a:xfrm>
        </p:spPr>
      </p:pic>
    </p:spTree>
    <p:extLst>
      <p:ext uri="{BB962C8B-B14F-4D97-AF65-F5344CB8AC3E}">
        <p14:creationId xmlns:p14="http://schemas.microsoft.com/office/powerpoint/2010/main" val="451456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2C7AEC0F-F7BF-41E3-8A6D-D40E0E9587AC}"/>
              </a:ext>
            </a:extLst>
          </p:cNvPr>
          <p:cNvSpPr/>
          <p:nvPr/>
        </p:nvSpPr>
        <p:spPr>
          <a:xfrm>
            <a:off x="942535" y="197346"/>
            <a:ext cx="10649243" cy="6247864"/>
          </a:xfrm>
          <a:prstGeom prst="rect">
            <a:avLst/>
          </a:prstGeom>
        </p:spPr>
        <p:txBody>
          <a:bodyPr wrap="square">
            <a:spAutoFit/>
          </a:bodyPr>
          <a:lstStyle/>
          <a:p>
            <a:pPr marL="342900" indent="-342900" algn="just">
              <a:buFontTx/>
              <a:buChar char="-"/>
            </a:pPr>
            <a:r>
              <a:rPr lang="fr-FR" sz="2000" dirty="0"/>
              <a:t>Discuter pour faire émerger les représentations sur qu’est-ce que lire, écrire qu’est-ce qu’on écrit, à qui, pourquoi ? …</a:t>
            </a:r>
          </a:p>
          <a:p>
            <a:pPr algn="just"/>
            <a:endParaRPr lang="fr-FR" sz="2000" dirty="0"/>
          </a:p>
          <a:p>
            <a:pPr marL="342900" indent="-342900" algn="just">
              <a:buFontTx/>
              <a:buChar char="-"/>
            </a:pPr>
            <a:r>
              <a:rPr lang="fr-FR" sz="2000" dirty="0"/>
              <a:t>Noter ses lectures dans un cahier, un carnet de littérature soigné, décoré, calligraphié avec des passages recopiés.</a:t>
            </a:r>
          </a:p>
          <a:p>
            <a:pPr marL="342900" indent="-342900" algn="just">
              <a:buFontTx/>
              <a:buChar char="-"/>
            </a:pPr>
            <a:endParaRPr lang="fr-FR" sz="2000" dirty="0"/>
          </a:p>
          <a:p>
            <a:pPr marL="342900" indent="-342900" algn="just">
              <a:buFontTx/>
              <a:buChar char="-"/>
            </a:pPr>
            <a:r>
              <a:rPr lang="fr-FR" sz="2000" dirty="0"/>
              <a:t>Avoir du temps pour lire, pour écrire. On peut par exemple ouvrir un </a:t>
            </a:r>
            <a:r>
              <a:rPr lang="fr-FR" sz="2000" dirty="0" err="1"/>
              <a:t>scrip-torium</a:t>
            </a:r>
            <a:r>
              <a:rPr lang="fr-FR" sz="2000" dirty="0"/>
              <a:t> avec une table spéciale préparée pour écrire (nappe, sous-main, beaux outils scripteurs : </a:t>
            </a:r>
            <a:r>
              <a:rPr lang="fr-FR" sz="2000" dirty="0" err="1"/>
              <a:t>portes-plumes</a:t>
            </a:r>
            <a:r>
              <a:rPr lang="fr-FR" sz="2000" dirty="0"/>
              <a:t>, papiers spéciaux, etc.).</a:t>
            </a:r>
          </a:p>
          <a:p>
            <a:pPr marL="342900" indent="-342900" algn="just">
              <a:buFontTx/>
              <a:buChar char="-"/>
            </a:pPr>
            <a:endParaRPr lang="fr-FR" sz="2000" dirty="0"/>
          </a:p>
          <a:p>
            <a:pPr marL="342900" indent="-342900" algn="just">
              <a:buFontTx/>
              <a:buChar char="-"/>
            </a:pPr>
            <a:r>
              <a:rPr lang="fr-FR" sz="2000" dirty="0"/>
              <a:t>Faire une enquête sur les lectures pratiquées.</a:t>
            </a:r>
          </a:p>
          <a:p>
            <a:pPr marL="342900" indent="-342900" algn="just">
              <a:buFontTx/>
              <a:buChar char="-"/>
            </a:pPr>
            <a:endParaRPr lang="fr-FR" sz="2000" dirty="0"/>
          </a:p>
          <a:p>
            <a:pPr marL="342900" indent="-342900" algn="just">
              <a:buFontTx/>
              <a:buChar char="-"/>
            </a:pPr>
            <a:r>
              <a:rPr lang="fr-FR" sz="2000" dirty="0"/>
              <a:t>Connaître les lieux de lecture dans la ville : les découvrir, les identifier, les placer, les connaître, les fréquenter.</a:t>
            </a:r>
          </a:p>
          <a:p>
            <a:pPr marL="342900" indent="-342900" algn="just">
              <a:buFontTx/>
              <a:buChar char="-"/>
            </a:pPr>
            <a:endParaRPr lang="fr-FR" sz="2000" dirty="0"/>
          </a:p>
          <a:p>
            <a:pPr marL="342900" indent="-342900" algn="just">
              <a:buFontTx/>
              <a:buChar char="-"/>
            </a:pPr>
            <a:r>
              <a:rPr lang="fr-FR" sz="2000" dirty="0"/>
              <a:t>Classer des écrits quotidiens.</a:t>
            </a:r>
          </a:p>
          <a:p>
            <a:pPr marL="342900" indent="-342900" algn="just">
              <a:buFontTx/>
              <a:buChar char="-"/>
            </a:pPr>
            <a:endParaRPr lang="fr-FR" sz="2000" dirty="0"/>
          </a:p>
          <a:p>
            <a:pPr marL="342900" indent="-342900" algn="just">
              <a:buFontTx/>
              <a:buChar char="-"/>
            </a:pPr>
            <a:r>
              <a:rPr lang="fr-FR" sz="2000" dirty="0"/>
              <a:t>Découvrir l’organisation d’un livre : couverture (1° et 4°), sommaire, page de titre, table de matières.</a:t>
            </a:r>
          </a:p>
          <a:p>
            <a:pPr marL="342900" indent="-342900" algn="just">
              <a:buFontTx/>
              <a:buChar char="-"/>
            </a:pPr>
            <a:endParaRPr lang="fr-FR" sz="2000" dirty="0"/>
          </a:p>
        </p:txBody>
      </p:sp>
    </p:spTree>
    <p:extLst>
      <p:ext uri="{BB962C8B-B14F-4D97-AF65-F5344CB8AC3E}">
        <p14:creationId xmlns:p14="http://schemas.microsoft.com/office/powerpoint/2010/main" val="396979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6FA96173-91D8-40F9-AA3A-68678EDE34B8}"/>
              </a:ext>
            </a:extLst>
          </p:cNvPr>
          <p:cNvSpPr/>
          <p:nvPr/>
        </p:nvSpPr>
        <p:spPr>
          <a:xfrm>
            <a:off x="942535" y="422031"/>
            <a:ext cx="10522634" cy="5293757"/>
          </a:xfrm>
          <a:prstGeom prst="rect">
            <a:avLst/>
          </a:prstGeom>
        </p:spPr>
        <p:txBody>
          <a:bodyPr wrap="square">
            <a:spAutoFit/>
          </a:bodyPr>
          <a:lstStyle/>
          <a:p>
            <a:pPr marL="285750" indent="-285750" algn="just">
              <a:buFontTx/>
              <a:buChar char="-"/>
            </a:pPr>
            <a:r>
              <a:rPr lang="fr-FR" sz="2000" dirty="0"/>
              <a:t>Appréhender le circuit de production d’un ouvrage : conception, chaîne éditoriale, manuscrit et transformation, fabrication, diffusion par l’intermédiaire de recherches documentaires et aussi d’enquêtes, de visites de lieux, ou de venues de professionnels. </a:t>
            </a:r>
          </a:p>
          <a:p>
            <a:pPr marL="285750" indent="-285750" algn="just">
              <a:buFontTx/>
              <a:buChar char="-"/>
            </a:pPr>
            <a:endParaRPr lang="fr-FR" sz="2000" dirty="0"/>
          </a:p>
          <a:p>
            <a:pPr marL="285750" indent="-285750" algn="just">
              <a:buFontTx/>
              <a:buChar char="-"/>
            </a:pPr>
            <a:r>
              <a:rPr lang="fr-FR" sz="2000" dirty="0"/>
              <a:t>Apprendre à dissocier fictions et documentaires à partir d’histoires vraies ou imaginaires, de documents divers (ex : albums documentaires)</a:t>
            </a:r>
          </a:p>
          <a:p>
            <a:pPr marL="285750" indent="-285750" algn="just">
              <a:buFontTx/>
              <a:buChar char="-"/>
            </a:pPr>
            <a:endParaRPr lang="fr-FR" sz="2000" dirty="0"/>
          </a:p>
          <a:p>
            <a:pPr marL="285750" indent="-285750" algn="just">
              <a:buFontTx/>
              <a:buChar char="-"/>
            </a:pPr>
            <a:r>
              <a:rPr lang="fr-FR" sz="2000" dirty="0"/>
              <a:t>Lire et écrire des textes de tous les types narratifs, descriptifs, argumentatifs (revues, journaux), injonctifs (fiches techniques, modes d’emplois)</a:t>
            </a:r>
          </a:p>
          <a:p>
            <a:pPr marL="285750" indent="-285750" algn="just">
              <a:buFontTx/>
              <a:buChar char="-"/>
            </a:pPr>
            <a:endParaRPr lang="fr-FR" sz="2000" dirty="0"/>
          </a:p>
          <a:p>
            <a:pPr marL="285750" indent="-285750" algn="just">
              <a:buFontTx/>
              <a:buChar char="-"/>
            </a:pPr>
            <a:r>
              <a:rPr lang="fr-FR" sz="2000" dirty="0"/>
              <a:t>Explorer des journaux d’information : s’inscrire par exemple à la semaine de la presse, utiliser les outils de connaissance des médias par les élèves.</a:t>
            </a:r>
          </a:p>
          <a:p>
            <a:pPr marL="285750" indent="-285750" algn="just">
              <a:buFontTx/>
              <a:buChar char="-"/>
            </a:pPr>
            <a:endParaRPr lang="fr-FR" sz="2000" dirty="0"/>
          </a:p>
          <a:p>
            <a:pPr marL="285750" indent="-285750" algn="just">
              <a:buFontTx/>
              <a:buChar char="-"/>
            </a:pPr>
            <a:r>
              <a:rPr lang="fr-FR" sz="2000" dirty="0"/>
              <a:t>Organiser des lectures- échanges : les différents cycles peuvent se rencontrer pour échanger leurs lectures mutuellement.</a:t>
            </a:r>
          </a:p>
          <a:p>
            <a:pPr marL="285750" indent="-285750" algn="just">
              <a:buFontTx/>
              <a:buChar char="-"/>
            </a:pPr>
            <a:endParaRPr lang="fr-FR" dirty="0"/>
          </a:p>
        </p:txBody>
      </p:sp>
    </p:spTree>
    <p:extLst>
      <p:ext uri="{BB962C8B-B14F-4D97-AF65-F5344CB8AC3E}">
        <p14:creationId xmlns:p14="http://schemas.microsoft.com/office/powerpoint/2010/main" val="2599436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2BA721D0-16F1-416C-BF73-A81B6B246287}"/>
              </a:ext>
            </a:extLst>
          </p:cNvPr>
          <p:cNvSpPr/>
          <p:nvPr/>
        </p:nvSpPr>
        <p:spPr>
          <a:xfrm>
            <a:off x="787791" y="1028343"/>
            <a:ext cx="10719581" cy="4093428"/>
          </a:xfrm>
          <a:prstGeom prst="rect">
            <a:avLst/>
          </a:prstGeom>
        </p:spPr>
        <p:txBody>
          <a:bodyPr wrap="square">
            <a:spAutoFit/>
          </a:bodyPr>
          <a:lstStyle/>
          <a:p>
            <a:pPr algn="just"/>
            <a:r>
              <a:rPr lang="fr-FR" sz="2000" dirty="0"/>
              <a:t>- Echanger autour d’un livre : j’ai lu et j’ai aimé, je présente aux autres. Un comité de lecture peut être monté. Il réalise un dossier de présentation édité et facilement consultable dans la BCD, publié dans les supports habituels de l’école (journal, site…). Un club de lecture peut être mis sur pieds. Il pourra prendre en charge l’organisation de débats (le « Masque et la Plume » de l’école).</a:t>
            </a:r>
          </a:p>
          <a:p>
            <a:pPr marL="285750" indent="-285750" algn="just">
              <a:buFontTx/>
              <a:buChar char="-"/>
            </a:pPr>
            <a:endParaRPr lang="fr-FR" sz="2000" dirty="0"/>
          </a:p>
          <a:p>
            <a:pPr algn="just"/>
            <a:r>
              <a:rPr lang="fr-FR" sz="2000" dirty="0"/>
              <a:t>- Ecrire à partir de livres. On peut réécrire un album « à la manière de », imaginer la suite, ce qui s’est passé avant, faire vivre un personnage, etc. Créer une BD.</a:t>
            </a:r>
          </a:p>
          <a:p>
            <a:pPr marL="285750" indent="-285750" algn="just">
              <a:buFontTx/>
              <a:buChar char="-"/>
            </a:pPr>
            <a:endParaRPr lang="fr-FR" sz="2000" dirty="0"/>
          </a:p>
          <a:p>
            <a:pPr algn="just"/>
            <a:r>
              <a:rPr lang="fr-FR" sz="2000" dirty="0"/>
              <a:t>- Créer des jeux : par exemple des livres puzzles à reconstituer, écrire la carte d’identité d’un livre, d’un personnage, d’un lieu … issus d’une histoire. Ecrire des questions pour les jeux de pistes (v. +haut), ou des questions documentaires dont les réponses sont à trouver dans les ressources de la BCD.</a:t>
            </a:r>
          </a:p>
        </p:txBody>
      </p:sp>
    </p:spTree>
    <p:extLst>
      <p:ext uri="{BB962C8B-B14F-4D97-AF65-F5344CB8AC3E}">
        <p14:creationId xmlns:p14="http://schemas.microsoft.com/office/powerpoint/2010/main" val="13548278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ype de bois">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Type de bois</Template>
  <TotalTime>253</TotalTime>
  <Words>459</Words>
  <Application>Microsoft Macintosh PowerPoint</Application>
  <PresentationFormat>Grand écran</PresentationFormat>
  <Paragraphs>28</Paragraphs>
  <Slides>5</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5</vt:i4>
      </vt:variant>
    </vt:vector>
  </HeadingPairs>
  <TitlesOfParts>
    <vt:vector size="12" baseType="lpstr">
      <vt:lpstr>Calibri</vt:lpstr>
      <vt:lpstr>Comic Sans MS</vt:lpstr>
      <vt:lpstr>Rockwell</vt:lpstr>
      <vt:lpstr>Rockwell Condensed</vt:lpstr>
      <vt:lpstr>Rockwell Extra Bold</vt:lpstr>
      <vt:lpstr>Wingdings</vt:lpstr>
      <vt:lpstr>Type de bois</vt:lpstr>
      <vt:lpstr>S’initier aux lectures et aux écritures</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BCD</dc:title>
  <dc:creator>bazzani-roger maryse</dc:creator>
  <cp:lastModifiedBy>bazzani-roger maryse</cp:lastModifiedBy>
  <cp:revision>30</cp:revision>
  <dcterms:created xsi:type="dcterms:W3CDTF">2017-11-06T14:08:53Z</dcterms:created>
  <dcterms:modified xsi:type="dcterms:W3CDTF">2017-12-05T22:04:04Z</dcterms:modified>
</cp:coreProperties>
</file>