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59" r:id="rId4"/>
    <p:sldId id="282" r:id="rId5"/>
    <p:sldId id="281" r:id="rId6"/>
    <p:sldId id="260" r:id="rId7"/>
    <p:sldId id="284" r:id="rId8"/>
    <p:sldId id="285" r:id="rId9"/>
    <p:sldId id="287" r:id="rId10"/>
    <p:sldId id="291" r:id="rId11"/>
    <p:sldId id="288" r:id="rId12"/>
    <p:sldId id="302" r:id="rId13"/>
    <p:sldId id="289" r:id="rId14"/>
    <p:sldId id="305" r:id="rId15"/>
    <p:sldId id="306" r:id="rId16"/>
    <p:sldId id="304" r:id="rId17"/>
    <p:sldId id="292" r:id="rId18"/>
    <p:sldId id="293" r:id="rId19"/>
    <p:sldId id="294" r:id="rId20"/>
    <p:sldId id="295" r:id="rId21"/>
    <p:sldId id="296" r:id="rId22"/>
    <p:sldId id="290" r:id="rId23"/>
    <p:sldId id="303" r:id="rId24"/>
    <p:sldId id="258" r:id="rId25"/>
    <p:sldId id="299" r:id="rId26"/>
    <p:sldId id="267" r:id="rId27"/>
    <p:sldId id="261" r:id="rId28"/>
    <p:sldId id="268" r:id="rId29"/>
    <p:sldId id="265" r:id="rId30"/>
    <p:sldId id="266" r:id="rId31"/>
    <p:sldId id="271" r:id="rId32"/>
    <p:sldId id="270" r:id="rId33"/>
    <p:sldId id="272" r:id="rId34"/>
    <p:sldId id="273" r:id="rId35"/>
    <p:sldId id="274" r:id="rId36"/>
    <p:sldId id="277" r:id="rId37"/>
    <p:sldId id="279" r:id="rId38"/>
    <p:sldId id="280" r:id="rId39"/>
    <p:sldId id="262" r:id="rId40"/>
    <p:sldId id="263" r:id="rId41"/>
    <p:sldId id="264" r:id="rId42"/>
    <p:sldId id="301" r:id="rId43"/>
    <p:sldId id="276" r:id="rId44"/>
    <p:sldId id="297" r:id="rId45"/>
    <p:sldId id="298" r:id="rId46"/>
    <p:sldId id="300"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6425036-4AAF-4DE3-85BB-2ADC6726D953}">
          <p14:sldIdLst>
            <p14:sldId id="256"/>
            <p14:sldId id="283"/>
          </p14:sldIdLst>
        </p14:section>
        <p14:section name="Section sans titre" id="{D04B8BBC-5DF8-43D4-894F-11A384E62AD3}">
          <p14:sldIdLst>
            <p14:sldId id="259"/>
            <p14:sldId id="282"/>
            <p14:sldId id="281"/>
            <p14:sldId id="260"/>
            <p14:sldId id="284"/>
            <p14:sldId id="285"/>
            <p14:sldId id="287"/>
            <p14:sldId id="291"/>
            <p14:sldId id="288"/>
            <p14:sldId id="302"/>
            <p14:sldId id="289"/>
            <p14:sldId id="305"/>
            <p14:sldId id="306"/>
            <p14:sldId id="304"/>
            <p14:sldId id="292"/>
            <p14:sldId id="293"/>
            <p14:sldId id="294"/>
            <p14:sldId id="295"/>
            <p14:sldId id="296"/>
            <p14:sldId id="290"/>
            <p14:sldId id="303"/>
            <p14:sldId id="258"/>
            <p14:sldId id="299"/>
            <p14:sldId id="267"/>
            <p14:sldId id="261"/>
            <p14:sldId id="268"/>
            <p14:sldId id="265"/>
            <p14:sldId id="266"/>
            <p14:sldId id="271"/>
            <p14:sldId id="270"/>
            <p14:sldId id="272"/>
            <p14:sldId id="273"/>
            <p14:sldId id="274"/>
            <p14:sldId id="277"/>
            <p14:sldId id="279"/>
            <p14:sldId id="280"/>
            <p14:sldId id="262"/>
            <p14:sldId id="263"/>
            <p14:sldId id="264"/>
            <p14:sldId id="301"/>
            <p14:sldId id="276"/>
            <p14:sldId id="297"/>
            <p14:sldId id="298"/>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6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8F588C-6FA3-7823-3E3A-68D784D5577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B64D015-0B7E-9693-BEFB-23763E69C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7F7276A-BDC4-FBDA-52D2-28BDF2AF5173}"/>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5" name="Espace réservé du pied de page 4">
            <a:extLst>
              <a:ext uri="{FF2B5EF4-FFF2-40B4-BE49-F238E27FC236}">
                <a16:creationId xmlns:a16="http://schemas.microsoft.com/office/drawing/2014/main" id="{DBD0BF95-A4D1-7D01-6720-C21B900027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67012D-A47D-0683-4FA8-2792336A42AD}"/>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408701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05279-67B0-C927-9B7D-08F22D7BB37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196A515-F759-AB3A-E5F7-5D30E1255AA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F6B6D5-7781-405D-E9BD-6BD5089D0E57}"/>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5" name="Espace réservé du pied de page 4">
            <a:extLst>
              <a:ext uri="{FF2B5EF4-FFF2-40B4-BE49-F238E27FC236}">
                <a16:creationId xmlns:a16="http://schemas.microsoft.com/office/drawing/2014/main" id="{27224513-9D2F-EE9D-572E-63B38048C3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2362A5-45DA-9826-1E29-A80621513A03}"/>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240143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55D4DD3-523F-0668-2A40-A5BCD473932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BF4711D-775E-56D8-476F-C424F7340B7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54EE3C-165A-9709-6095-6C6C79C87C1F}"/>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5" name="Espace réservé du pied de page 4">
            <a:extLst>
              <a:ext uri="{FF2B5EF4-FFF2-40B4-BE49-F238E27FC236}">
                <a16:creationId xmlns:a16="http://schemas.microsoft.com/office/drawing/2014/main" id="{01A1E334-0CB3-C964-5DCE-0C7FF6CEB4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201261-338F-48FD-AED4-CF764F4B11E7}"/>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1941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F31FF-B1B1-2AF6-7074-5DA4A7DC3A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E7D46A8-D50B-8224-410B-1B41039157C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CAC8F30-EC00-5CB1-572E-28C989567EF6}"/>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5" name="Espace réservé du pied de page 4">
            <a:extLst>
              <a:ext uri="{FF2B5EF4-FFF2-40B4-BE49-F238E27FC236}">
                <a16:creationId xmlns:a16="http://schemas.microsoft.com/office/drawing/2014/main" id="{3DE04495-884A-CEF2-E16F-F1A4202030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F85A2D-B375-B7D5-8845-7973B27283BC}"/>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2999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C89A5-EF41-B83F-7507-55CAA65430A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17A9FF2-81A4-A7F3-B049-15E9D1A620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1910BD3-00BD-9C54-85EF-8655C9F1E5AF}"/>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5" name="Espace réservé du pied de page 4">
            <a:extLst>
              <a:ext uri="{FF2B5EF4-FFF2-40B4-BE49-F238E27FC236}">
                <a16:creationId xmlns:a16="http://schemas.microsoft.com/office/drawing/2014/main" id="{16924070-E885-52BC-5D4C-FA4CD0F6AC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B60F36-F598-3C2F-E250-044AE4A0147B}"/>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2774112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F228A-4E93-7625-BF96-28BF8D26FE4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E5F27-5574-3053-A5C9-6BA7A5344EA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9EFC5A9-919A-A773-4EB6-8ADFCB349A3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ED491A6-9C18-9B1B-2616-728F45C709D4}"/>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6" name="Espace réservé du pied de page 5">
            <a:extLst>
              <a:ext uri="{FF2B5EF4-FFF2-40B4-BE49-F238E27FC236}">
                <a16:creationId xmlns:a16="http://schemas.microsoft.com/office/drawing/2014/main" id="{8F260B7B-DA48-FFBC-1181-C349E404112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CE618B-9A18-94D6-C354-0C8200629A47}"/>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258786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72B04-2A25-4D2A-0162-E9AB496E951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2B2FBAE-508F-B79B-418D-69DDFB1A0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EF09D7A-902D-0464-8574-0CAAFDB3389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F7F59F5-D6C7-BB07-52FC-8216EDA699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A8F502D-AB4D-52CF-BB8B-0F0513D5206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ED2F48-9DA3-0A61-2B07-26CC17F7E926}"/>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8" name="Espace réservé du pied de page 7">
            <a:extLst>
              <a:ext uri="{FF2B5EF4-FFF2-40B4-BE49-F238E27FC236}">
                <a16:creationId xmlns:a16="http://schemas.microsoft.com/office/drawing/2014/main" id="{C1B0254B-52B9-92A7-D7D6-B9553810525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D0BA58F-9943-6085-D161-010382BEB552}"/>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6731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99FCB-F499-C374-B030-80788FDFD2F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1944936-D4BC-4026-62F4-D4E13C7A71D2}"/>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4" name="Espace réservé du pied de page 3">
            <a:extLst>
              <a:ext uri="{FF2B5EF4-FFF2-40B4-BE49-F238E27FC236}">
                <a16:creationId xmlns:a16="http://schemas.microsoft.com/office/drawing/2014/main" id="{24F53F28-994C-4A11-A726-E72B48333C2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01E45F3-E826-65A6-BE74-3A6A2EE7F29F}"/>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22663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E52BD2E-15AD-41B4-7063-F771704364B0}"/>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3" name="Espace réservé du pied de page 2">
            <a:extLst>
              <a:ext uri="{FF2B5EF4-FFF2-40B4-BE49-F238E27FC236}">
                <a16:creationId xmlns:a16="http://schemas.microsoft.com/office/drawing/2014/main" id="{D0237BD2-217A-BD35-58F5-5ACB22C6983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3195812-03B2-CA52-F1BC-05B16D95A6DE}"/>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3444213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57A81-3A8F-E9C8-C921-9B0D79A003D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E915C16-02DA-85E6-0D72-22BBC6CFA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7530C4D-65C4-4D23-5481-0A9C11B41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AE9A9C-8262-A3EB-0977-E92BFED0EFB1}"/>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6" name="Espace réservé du pied de page 5">
            <a:extLst>
              <a:ext uri="{FF2B5EF4-FFF2-40B4-BE49-F238E27FC236}">
                <a16:creationId xmlns:a16="http://schemas.microsoft.com/office/drawing/2014/main" id="{052EDBDA-414D-5901-00B6-F91EB34430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CC25A3-76C2-6F00-4E84-A47D538B9D53}"/>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343517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5E06B3-ED17-B8FB-65FF-3AAFEC28B2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642948B-61B9-25DE-5D97-CBE18BE4D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BBAC2D1-2580-8EB9-DBF7-B2A6EE9C8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3F24AC1-A88A-173A-E415-FA787E9FEC49}"/>
              </a:ext>
            </a:extLst>
          </p:cNvPr>
          <p:cNvSpPr>
            <a:spLocks noGrp="1"/>
          </p:cNvSpPr>
          <p:nvPr>
            <p:ph type="dt" sz="half" idx="10"/>
          </p:nvPr>
        </p:nvSpPr>
        <p:spPr/>
        <p:txBody>
          <a:bodyPr/>
          <a:lstStyle/>
          <a:p>
            <a:fld id="{B3894B58-858B-43E7-8B29-F91509895100}" type="datetimeFigureOut">
              <a:rPr lang="fr-FR" smtClean="0"/>
              <a:t>17/04/2024</a:t>
            </a:fld>
            <a:endParaRPr lang="fr-FR"/>
          </a:p>
        </p:txBody>
      </p:sp>
      <p:sp>
        <p:nvSpPr>
          <p:cNvPr id="6" name="Espace réservé du pied de page 5">
            <a:extLst>
              <a:ext uri="{FF2B5EF4-FFF2-40B4-BE49-F238E27FC236}">
                <a16:creationId xmlns:a16="http://schemas.microsoft.com/office/drawing/2014/main" id="{D446B95D-A8C7-3BA1-8FCD-32775FD018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C461A34-DCEE-5D03-4F17-7478199D96BE}"/>
              </a:ext>
            </a:extLst>
          </p:cNvPr>
          <p:cNvSpPr>
            <a:spLocks noGrp="1"/>
          </p:cNvSpPr>
          <p:nvPr>
            <p:ph type="sldNum" sz="quarter" idx="12"/>
          </p:nvPr>
        </p:nvSpPr>
        <p:spPr/>
        <p:txBody>
          <a:bodyPr/>
          <a:lstStyle/>
          <a:p>
            <a:fld id="{7B5E0FAD-80ED-498C-9988-57121DD7C271}" type="slidenum">
              <a:rPr lang="fr-FR" smtClean="0"/>
              <a:t>‹N°›</a:t>
            </a:fld>
            <a:endParaRPr lang="fr-FR"/>
          </a:p>
        </p:txBody>
      </p:sp>
    </p:spTree>
    <p:extLst>
      <p:ext uri="{BB962C8B-B14F-4D97-AF65-F5344CB8AC3E}">
        <p14:creationId xmlns:p14="http://schemas.microsoft.com/office/powerpoint/2010/main" val="265208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svgsilh.com/fr/e91e63/image/2750393.html"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 uri="{837473B0-CC2E-450A-ABE3-18F120FF3D39}">
                <a1611:picAttrSrcUrl xmlns:a1611="http://schemas.microsoft.com/office/drawing/2016/11/main" r:id="rId15"/>
              </a:ext>
            </a:extLst>
          </a:blip>
          <a:srcRect/>
          <a:stretch>
            <a:fillRect l="2000" t="5000" r="-1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47D649-0F07-7CFD-95A2-430825CF9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6A4BA19-22C6-A80E-A120-8EE4B7A98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CB605C-8370-C018-BFA5-A22C41A4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94B58-858B-43E7-8B29-F91509895100}" type="datetimeFigureOut">
              <a:rPr lang="fr-FR" smtClean="0"/>
              <a:t>17/04/2024</a:t>
            </a:fld>
            <a:endParaRPr lang="fr-FR"/>
          </a:p>
        </p:txBody>
      </p:sp>
      <p:sp>
        <p:nvSpPr>
          <p:cNvPr id="5" name="Espace réservé du pied de page 4">
            <a:extLst>
              <a:ext uri="{FF2B5EF4-FFF2-40B4-BE49-F238E27FC236}">
                <a16:creationId xmlns:a16="http://schemas.microsoft.com/office/drawing/2014/main" id="{89DF58E2-9F01-546E-FFC0-ABCA55655D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8821D1D-637A-7559-7E5B-2066F89B0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E0FAD-80ED-498C-9988-57121DD7C271}" type="slidenum">
              <a:rPr lang="fr-FR" smtClean="0"/>
              <a:t>‹N°›</a:t>
            </a:fld>
            <a:endParaRPr lang="fr-FR"/>
          </a:p>
        </p:txBody>
      </p:sp>
    </p:spTree>
    <p:extLst>
      <p:ext uri="{BB962C8B-B14F-4D97-AF65-F5344CB8AC3E}">
        <p14:creationId xmlns:p14="http://schemas.microsoft.com/office/powerpoint/2010/main" val="2689160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CDA749-273B-6087-6F0E-AE9754C3C97E}"/>
              </a:ext>
            </a:extLst>
          </p:cNvPr>
          <p:cNvSpPr>
            <a:spLocks noGrp="1"/>
          </p:cNvSpPr>
          <p:nvPr>
            <p:ph type="ctrTitle"/>
          </p:nvPr>
        </p:nvSpPr>
        <p:spPr>
          <a:xfrm>
            <a:off x="275303" y="2072740"/>
            <a:ext cx="11670891" cy="1366092"/>
          </a:xfrm>
        </p:spPr>
        <p:txBody>
          <a:bodyPr>
            <a:normAutofit fontScale="90000"/>
          </a:bodyPr>
          <a:lstStyle/>
          <a:p>
            <a:r>
              <a:rPr lang="fr-FR" i="1" dirty="0">
                <a:effectLst/>
                <a:latin typeface="Calibri" panose="020F0502020204030204" pitchFamily="34" charset="0"/>
              </a:rPr>
              <a:t>Comment  ancrer l'apprentissage d'une langue vivante dans </a:t>
            </a:r>
            <a:r>
              <a:rPr lang="fr-FR" i="1" dirty="0">
                <a:latin typeface="Calibri" panose="020F0502020204030204" pitchFamily="34" charset="0"/>
              </a:rPr>
              <a:t>son</a:t>
            </a:r>
            <a:r>
              <a:rPr lang="fr-FR" i="1" dirty="0">
                <a:effectLst/>
                <a:latin typeface="Calibri" panose="020F0502020204030204" pitchFamily="34" charset="0"/>
              </a:rPr>
              <a:t> volet culturel ?"</a:t>
            </a:r>
            <a:endParaRPr lang="fr-FR" dirty="0">
              <a:latin typeface="+mn-lt"/>
            </a:endParaRPr>
          </a:p>
        </p:txBody>
      </p:sp>
      <p:sp>
        <p:nvSpPr>
          <p:cNvPr id="3" name="Sous-titre 2">
            <a:extLst>
              <a:ext uri="{FF2B5EF4-FFF2-40B4-BE49-F238E27FC236}">
                <a16:creationId xmlns:a16="http://schemas.microsoft.com/office/drawing/2014/main" id="{6DD065F3-958A-A1F1-AF91-3AC64E1E672E}"/>
              </a:ext>
            </a:extLst>
          </p:cNvPr>
          <p:cNvSpPr>
            <a:spLocks noGrp="1"/>
          </p:cNvSpPr>
          <p:nvPr>
            <p:ph type="subTitle" idx="1"/>
          </p:nvPr>
        </p:nvSpPr>
        <p:spPr>
          <a:xfrm>
            <a:off x="1435512" y="4645653"/>
            <a:ext cx="9144000" cy="1655762"/>
          </a:xfrm>
        </p:spPr>
        <p:txBody>
          <a:bodyPr>
            <a:normAutofit lnSpcReduction="10000"/>
          </a:bodyPr>
          <a:lstStyle/>
          <a:p>
            <a:r>
              <a:rPr lang="fr-FR" dirty="0">
                <a:latin typeface="Nunito" pitchFamily="2" charset="0"/>
              </a:rPr>
              <a:t>ANIMATION PEDAGOGIQUE DE LA ZAO</a:t>
            </a:r>
          </a:p>
          <a:p>
            <a:r>
              <a:rPr lang="fr-FR" dirty="0">
                <a:latin typeface="Nunito" pitchFamily="2" charset="0"/>
              </a:rPr>
              <a:t>Année scolaire 2023/2024</a:t>
            </a:r>
          </a:p>
          <a:p>
            <a:endParaRPr lang="fr-FR" dirty="0">
              <a:latin typeface="Nunito" pitchFamily="2" charset="0"/>
            </a:endParaRPr>
          </a:p>
          <a:p>
            <a:pPr algn="l"/>
            <a:r>
              <a:rPr lang="fr-FR" sz="1600" dirty="0">
                <a:latin typeface="Nunito" pitchFamily="2" charset="0"/>
              </a:rPr>
              <a:t>Emmanuelle DOMPNIER, EMFE Nouakchott</a:t>
            </a:r>
          </a:p>
        </p:txBody>
      </p:sp>
      <p:pic>
        <p:nvPicPr>
          <p:cNvPr id="5" name="Image 4">
            <a:extLst>
              <a:ext uri="{FF2B5EF4-FFF2-40B4-BE49-F238E27FC236}">
                <a16:creationId xmlns:a16="http://schemas.microsoft.com/office/drawing/2014/main" id="{FB1C6BB2-E376-EB81-C08E-B1007A991D6F}"/>
              </a:ext>
            </a:extLst>
          </p:cNvPr>
          <p:cNvPicPr>
            <a:picLocks noChangeAspect="1"/>
          </p:cNvPicPr>
          <p:nvPr/>
        </p:nvPicPr>
        <p:blipFill>
          <a:blip r:embed="rId2"/>
          <a:stretch>
            <a:fillRect/>
          </a:stretch>
        </p:blipFill>
        <p:spPr>
          <a:xfrm>
            <a:off x="0" y="1"/>
            <a:ext cx="2871024" cy="1366092"/>
          </a:xfrm>
          <a:prstGeom prst="rect">
            <a:avLst/>
          </a:prstGeom>
        </p:spPr>
      </p:pic>
      <p:pic>
        <p:nvPicPr>
          <p:cNvPr id="7" name="Image 6">
            <a:extLst>
              <a:ext uri="{FF2B5EF4-FFF2-40B4-BE49-F238E27FC236}">
                <a16:creationId xmlns:a16="http://schemas.microsoft.com/office/drawing/2014/main" id="{4FA6A437-4D3A-979B-51AF-96B204ACBD66}"/>
              </a:ext>
            </a:extLst>
          </p:cNvPr>
          <p:cNvPicPr>
            <a:picLocks noChangeAspect="1"/>
          </p:cNvPicPr>
          <p:nvPr/>
        </p:nvPicPr>
        <p:blipFill rotWithShape="1">
          <a:blip r:embed="rId3"/>
          <a:srcRect l="1472" t="2275"/>
          <a:stretch/>
        </p:blipFill>
        <p:spPr>
          <a:xfrm>
            <a:off x="9519761" y="0"/>
            <a:ext cx="2672239" cy="1368127"/>
          </a:xfrm>
          <a:prstGeom prst="rect">
            <a:avLst/>
          </a:prstGeom>
        </p:spPr>
      </p:pic>
    </p:spTree>
    <p:extLst>
      <p:ext uri="{BB962C8B-B14F-4D97-AF65-F5344CB8AC3E}">
        <p14:creationId xmlns:p14="http://schemas.microsoft.com/office/powerpoint/2010/main" val="4043597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6" name="Image 5">
            <a:extLst>
              <a:ext uri="{FF2B5EF4-FFF2-40B4-BE49-F238E27FC236}">
                <a16:creationId xmlns:a16="http://schemas.microsoft.com/office/drawing/2014/main" id="{CBF05ED1-0379-00F1-2822-CDA7DCD3EFF3}"/>
              </a:ext>
            </a:extLst>
          </p:cNvPr>
          <p:cNvPicPr>
            <a:picLocks noChangeAspect="1"/>
          </p:cNvPicPr>
          <p:nvPr/>
        </p:nvPicPr>
        <p:blipFill>
          <a:blip r:embed="rId4"/>
          <a:stretch>
            <a:fillRect/>
          </a:stretch>
        </p:blipFill>
        <p:spPr>
          <a:xfrm>
            <a:off x="1793354" y="1159710"/>
            <a:ext cx="8605291" cy="5427574"/>
          </a:xfrm>
          <a:prstGeom prst="rect">
            <a:avLst/>
          </a:prstGeom>
        </p:spPr>
      </p:pic>
    </p:spTree>
    <p:extLst>
      <p:ext uri="{BB962C8B-B14F-4D97-AF65-F5344CB8AC3E}">
        <p14:creationId xmlns:p14="http://schemas.microsoft.com/office/powerpoint/2010/main" val="137841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7" name="Image 6">
            <a:extLst>
              <a:ext uri="{FF2B5EF4-FFF2-40B4-BE49-F238E27FC236}">
                <a16:creationId xmlns:a16="http://schemas.microsoft.com/office/drawing/2014/main" id="{C062980E-6BEA-4845-FE50-628C4B671873}"/>
              </a:ext>
            </a:extLst>
          </p:cNvPr>
          <p:cNvPicPr>
            <a:picLocks noChangeAspect="1"/>
          </p:cNvPicPr>
          <p:nvPr/>
        </p:nvPicPr>
        <p:blipFill>
          <a:blip r:embed="rId4"/>
          <a:stretch>
            <a:fillRect/>
          </a:stretch>
        </p:blipFill>
        <p:spPr>
          <a:xfrm>
            <a:off x="2718005" y="1081294"/>
            <a:ext cx="6843726" cy="4595355"/>
          </a:xfrm>
          <a:prstGeom prst="rect">
            <a:avLst/>
          </a:prstGeom>
        </p:spPr>
      </p:pic>
      <p:pic>
        <p:nvPicPr>
          <p:cNvPr id="6" name="Image 5">
            <a:extLst>
              <a:ext uri="{FF2B5EF4-FFF2-40B4-BE49-F238E27FC236}">
                <a16:creationId xmlns:a16="http://schemas.microsoft.com/office/drawing/2014/main" id="{47A7FD1B-45BB-B28D-806F-F3C65D678359}"/>
              </a:ext>
            </a:extLst>
          </p:cNvPr>
          <p:cNvPicPr>
            <a:picLocks noChangeAspect="1"/>
          </p:cNvPicPr>
          <p:nvPr/>
        </p:nvPicPr>
        <p:blipFill>
          <a:blip r:embed="rId5"/>
          <a:stretch>
            <a:fillRect/>
          </a:stretch>
        </p:blipFill>
        <p:spPr>
          <a:xfrm>
            <a:off x="9979308" y="1004371"/>
            <a:ext cx="1810003" cy="2505425"/>
          </a:xfrm>
          <a:prstGeom prst="rect">
            <a:avLst/>
          </a:prstGeom>
        </p:spPr>
      </p:pic>
      <p:pic>
        <p:nvPicPr>
          <p:cNvPr id="9" name="Image 8">
            <a:extLst>
              <a:ext uri="{FF2B5EF4-FFF2-40B4-BE49-F238E27FC236}">
                <a16:creationId xmlns:a16="http://schemas.microsoft.com/office/drawing/2014/main" id="{326BEC10-9E42-A04B-3F08-6570B9F1A8D9}"/>
              </a:ext>
            </a:extLst>
          </p:cNvPr>
          <p:cNvPicPr>
            <a:picLocks noChangeAspect="1"/>
          </p:cNvPicPr>
          <p:nvPr/>
        </p:nvPicPr>
        <p:blipFill>
          <a:blip r:embed="rId6"/>
          <a:stretch>
            <a:fillRect/>
          </a:stretch>
        </p:blipFill>
        <p:spPr>
          <a:xfrm>
            <a:off x="326896" y="1178455"/>
            <a:ext cx="2391109" cy="3334215"/>
          </a:xfrm>
          <a:prstGeom prst="rect">
            <a:avLst/>
          </a:prstGeom>
        </p:spPr>
      </p:pic>
      <p:pic>
        <p:nvPicPr>
          <p:cNvPr id="11" name="Image 10">
            <a:extLst>
              <a:ext uri="{FF2B5EF4-FFF2-40B4-BE49-F238E27FC236}">
                <a16:creationId xmlns:a16="http://schemas.microsoft.com/office/drawing/2014/main" id="{682EED84-25CC-6C21-9920-8107A2939808}"/>
              </a:ext>
            </a:extLst>
          </p:cNvPr>
          <p:cNvPicPr>
            <a:picLocks noChangeAspect="1"/>
          </p:cNvPicPr>
          <p:nvPr/>
        </p:nvPicPr>
        <p:blipFill>
          <a:blip r:embed="rId7"/>
          <a:stretch>
            <a:fillRect/>
          </a:stretch>
        </p:blipFill>
        <p:spPr>
          <a:xfrm>
            <a:off x="9561731" y="3891747"/>
            <a:ext cx="2552256" cy="2505426"/>
          </a:xfrm>
          <a:prstGeom prst="rect">
            <a:avLst/>
          </a:prstGeom>
        </p:spPr>
      </p:pic>
      <p:pic>
        <p:nvPicPr>
          <p:cNvPr id="13" name="Image 12">
            <a:extLst>
              <a:ext uri="{FF2B5EF4-FFF2-40B4-BE49-F238E27FC236}">
                <a16:creationId xmlns:a16="http://schemas.microsoft.com/office/drawing/2014/main" id="{F739D558-FAE2-2583-5AC8-E5E858D5C791}"/>
              </a:ext>
            </a:extLst>
          </p:cNvPr>
          <p:cNvPicPr>
            <a:picLocks noChangeAspect="1"/>
          </p:cNvPicPr>
          <p:nvPr/>
        </p:nvPicPr>
        <p:blipFill>
          <a:blip r:embed="rId8"/>
          <a:stretch>
            <a:fillRect/>
          </a:stretch>
        </p:blipFill>
        <p:spPr>
          <a:xfrm>
            <a:off x="224743" y="4968835"/>
            <a:ext cx="2838846" cy="1609950"/>
          </a:xfrm>
          <a:prstGeom prst="rect">
            <a:avLst/>
          </a:prstGeom>
        </p:spPr>
      </p:pic>
    </p:spTree>
    <p:extLst>
      <p:ext uri="{BB962C8B-B14F-4D97-AF65-F5344CB8AC3E}">
        <p14:creationId xmlns:p14="http://schemas.microsoft.com/office/powerpoint/2010/main" val="870908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6" name="Image 5">
            <a:extLst>
              <a:ext uri="{FF2B5EF4-FFF2-40B4-BE49-F238E27FC236}">
                <a16:creationId xmlns:a16="http://schemas.microsoft.com/office/drawing/2014/main" id="{876A713B-081C-DA33-78D7-AC438B0AD009}"/>
              </a:ext>
            </a:extLst>
          </p:cNvPr>
          <p:cNvPicPr>
            <a:picLocks noChangeAspect="1"/>
          </p:cNvPicPr>
          <p:nvPr/>
        </p:nvPicPr>
        <p:blipFill>
          <a:blip r:embed="rId4"/>
          <a:stretch>
            <a:fillRect/>
          </a:stretch>
        </p:blipFill>
        <p:spPr>
          <a:xfrm>
            <a:off x="388506" y="1175463"/>
            <a:ext cx="4483525" cy="1010372"/>
          </a:xfrm>
          <a:prstGeom prst="rect">
            <a:avLst/>
          </a:prstGeom>
        </p:spPr>
      </p:pic>
      <p:sp>
        <p:nvSpPr>
          <p:cNvPr id="8" name="ZoneTexte 7">
            <a:extLst>
              <a:ext uri="{FF2B5EF4-FFF2-40B4-BE49-F238E27FC236}">
                <a16:creationId xmlns:a16="http://schemas.microsoft.com/office/drawing/2014/main" id="{96DB3459-6241-F204-FE85-9CC0D234B64E}"/>
              </a:ext>
            </a:extLst>
          </p:cNvPr>
          <p:cNvSpPr txBox="1"/>
          <p:nvPr/>
        </p:nvSpPr>
        <p:spPr>
          <a:xfrm>
            <a:off x="5176839" y="985506"/>
            <a:ext cx="6626655" cy="1354217"/>
          </a:xfrm>
          <a:prstGeom prst="rect">
            <a:avLst/>
          </a:prstGeom>
          <a:noFill/>
        </p:spPr>
        <p:txBody>
          <a:bodyPr wrap="square" rtlCol="0">
            <a:spAutoFit/>
          </a:bodyPr>
          <a:lstStyle/>
          <a:p>
            <a:r>
              <a:rPr lang="fr-FR" sz="2800" b="1" dirty="0">
                <a:latin typeface="Nunito" pitchFamily="2" charset="0"/>
              </a:rPr>
              <a:t>LES IDOMES</a:t>
            </a:r>
          </a:p>
          <a:p>
            <a:pPr algn="just"/>
            <a:r>
              <a:rPr lang="fr-FR" dirty="0"/>
              <a:t>De manière générale, ce sont des expressions sont très difficiles à traduire mot-à-mot puisqu’elles tirent leur essence dans la culture, l’histoire et les spécificités d’un pays.</a:t>
            </a:r>
            <a:endParaRPr lang="fr-FR" b="1" dirty="0">
              <a:latin typeface="Nunito" pitchFamily="2" charset="0"/>
            </a:endParaRPr>
          </a:p>
        </p:txBody>
      </p:sp>
      <p:sp>
        <p:nvSpPr>
          <p:cNvPr id="9" name="ZoneTexte 8">
            <a:extLst>
              <a:ext uri="{FF2B5EF4-FFF2-40B4-BE49-F238E27FC236}">
                <a16:creationId xmlns:a16="http://schemas.microsoft.com/office/drawing/2014/main" id="{E86EB179-1AFD-9F23-DAD0-224697995992}"/>
              </a:ext>
            </a:extLst>
          </p:cNvPr>
          <p:cNvSpPr txBox="1"/>
          <p:nvPr/>
        </p:nvSpPr>
        <p:spPr>
          <a:xfrm>
            <a:off x="550606" y="2333064"/>
            <a:ext cx="10756491" cy="4678204"/>
          </a:xfrm>
          <a:prstGeom prst="rect">
            <a:avLst/>
          </a:prstGeom>
          <a:noFill/>
        </p:spPr>
        <p:txBody>
          <a:bodyPr wrap="square" rtlCol="0">
            <a:spAutoFit/>
          </a:bodyPr>
          <a:lstStyle/>
          <a:p>
            <a:pPr algn="just"/>
            <a:r>
              <a:rPr lang="en-US" sz="2800" dirty="0"/>
              <a:t>“</a:t>
            </a:r>
            <a:r>
              <a:rPr lang="en-US" sz="2800" b="1" dirty="0"/>
              <a:t>Stop beating around the bush</a:t>
            </a:r>
            <a:r>
              <a:rPr lang="en-US" sz="2800" dirty="0"/>
              <a:t>. Just tell me the truth.” :  Marcher sur des </a:t>
            </a:r>
            <a:r>
              <a:rPr lang="en-US" sz="2800" dirty="0" err="1"/>
              <a:t>oeufs</a:t>
            </a:r>
            <a:r>
              <a:rPr lang="en-US" sz="2800" dirty="0"/>
              <a:t> </a:t>
            </a:r>
            <a:r>
              <a:rPr lang="en-US" sz="2800" dirty="0" err="1"/>
              <a:t>ou</a:t>
            </a:r>
            <a:r>
              <a:rPr lang="en-US" sz="2800" dirty="0"/>
              <a:t> </a:t>
            </a:r>
            <a:r>
              <a:rPr lang="en-US" sz="2800" dirty="0" err="1"/>
              <a:t>tourner</a:t>
            </a:r>
            <a:r>
              <a:rPr lang="en-US" sz="2800" dirty="0"/>
              <a:t> </a:t>
            </a:r>
            <a:r>
              <a:rPr lang="en-US" sz="2800" dirty="0" err="1"/>
              <a:t>autour</a:t>
            </a:r>
            <a:r>
              <a:rPr lang="en-US" sz="2800" dirty="0"/>
              <a:t> du pot</a:t>
            </a:r>
          </a:p>
          <a:p>
            <a:pPr algn="just"/>
            <a:r>
              <a:rPr lang="en-US" sz="2800" dirty="0"/>
              <a:t>“I’m tired of smoking cigarettes. Tomorrow, </a:t>
            </a:r>
            <a:r>
              <a:rPr lang="en-US" sz="2800" b="1" dirty="0"/>
              <a:t>I’m going cold turkey </a:t>
            </a:r>
            <a:r>
              <a:rPr lang="en-US" sz="2800" dirty="0"/>
              <a:t>! : </a:t>
            </a:r>
            <a:r>
              <a:rPr lang="en-US" sz="2800" dirty="0" err="1"/>
              <a:t>Arrêter</a:t>
            </a:r>
            <a:r>
              <a:rPr lang="en-US" sz="2800" dirty="0"/>
              <a:t> du jour au </a:t>
            </a:r>
            <a:r>
              <a:rPr lang="en-US" sz="2800" dirty="0" err="1"/>
              <a:t>lendemain</a:t>
            </a:r>
            <a:endParaRPr lang="en-US" sz="2800" dirty="0"/>
          </a:p>
          <a:p>
            <a:pPr algn="just"/>
            <a:r>
              <a:rPr lang="en-US" sz="2800" dirty="0"/>
              <a:t>“I’m done with my homework. </a:t>
            </a:r>
            <a:r>
              <a:rPr lang="en-US" sz="2800" b="1" dirty="0"/>
              <a:t>It was a cakewalk.” </a:t>
            </a:r>
            <a:r>
              <a:rPr lang="en-US" sz="2800" dirty="0"/>
              <a:t>: Les </a:t>
            </a:r>
            <a:r>
              <a:rPr lang="en-US" sz="2800" dirty="0" err="1"/>
              <a:t>doigts</a:t>
            </a:r>
            <a:r>
              <a:rPr lang="en-US" sz="2800" dirty="0"/>
              <a:t> dans le </a:t>
            </a:r>
            <a:r>
              <a:rPr lang="en-US" sz="2800" dirty="0" err="1"/>
              <a:t>nez</a:t>
            </a:r>
            <a:endParaRPr lang="en-US" sz="2800" dirty="0"/>
          </a:p>
          <a:p>
            <a:pPr algn="just"/>
            <a:r>
              <a:rPr lang="en-US" sz="2800" b="1" dirty="0"/>
              <a:t>“I went the extra mile </a:t>
            </a:r>
            <a:r>
              <a:rPr lang="en-US" sz="2800" dirty="0"/>
              <a:t>and sent her the file in three different formats.” : Se </a:t>
            </a:r>
            <a:r>
              <a:rPr lang="en-US" sz="2800" dirty="0" err="1"/>
              <a:t>dépasser</a:t>
            </a:r>
            <a:endParaRPr lang="en-US" sz="2800" dirty="0"/>
          </a:p>
          <a:p>
            <a:pPr algn="just"/>
            <a:r>
              <a:rPr lang="en-US" sz="2800" dirty="0"/>
              <a:t>“When I’m finished with this case, </a:t>
            </a:r>
            <a:r>
              <a:rPr lang="en-US" sz="2800" b="1" dirty="0"/>
              <a:t>I’ll call it a day.” </a:t>
            </a:r>
            <a:r>
              <a:rPr lang="en-US" sz="2800" dirty="0"/>
              <a:t>: </a:t>
            </a:r>
            <a:r>
              <a:rPr lang="en-US" sz="2800" dirty="0" err="1"/>
              <a:t>ça</a:t>
            </a:r>
            <a:r>
              <a:rPr lang="en-US" sz="2800" dirty="0"/>
              <a:t> </a:t>
            </a:r>
            <a:r>
              <a:rPr lang="en-US" sz="2800" dirty="0" err="1"/>
              <a:t>suffit</a:t>
            </a:r>
            <a:r>
              <a:rPr lang="en-US" sz="2800" dirty="0"/>
              <a:t> pour </a:t>
            </a:r>
            <a:r>
              <a:rPr lang="en-US" sz="2800" dirty="0" err="1"/>
              <a:t>aujourd’hui</a:t>
            </a:r>
            <a:endParaRPr lang="en-US" sz="2800" dirty="0"/>
          </a:p>
          <a:p>
            <a:endParaRPr lang="fr-FR" dirty="0">
              <a:latin typeface="Nunito" pitchFamily="2" charset="0"/>
            </a:endParaRPr>
          </a:p>
        </p:txBody>
      </p:sp>
    </p:spTree>
    <p:extLst>
      <p:ext uri="{BB962C8B-B14F-4D97-AF65-F5344CB8AC3E}">
        <p14:creationId xmlns:p14="http://schemas.microsoft.com/office/powerpoint/2010/main" val="156103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 calcmode="lin" valueType="num">
                                      <p:cBhvr additive="base">
                                        <p:cTn id="1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6" name="Image 5">
            <a:extLst>
              <a:ext uri="{FF2B5EF4-FFF2-40B4-BE49-F238E27FC236}">
                <a16:creationId xmlns:a16="http://schemas.microsoft.com/office/drawing/2014/main" id="{CEE08494-46C5-8D79-43C2-102C4CBF00ED}"/>
              </a:ext>
            </a:extLst>
          </p:cNvPr>
          <p:cNvPicPr>
            <a:picLocks noChangeAspect="1"/>
          </p:cNvPicPr>
          <p:nvPr/>
        </p:nvPicPr>
        <p:blipFill>
          <a:blip r:embed="rId4"/>
          <a:stretch>
            <a:fillRect/>
          </a:stretch>
        </p:blipFill>
        <p:spPr>
          <a:xfrm>
            <a:off x="1632437" y="1084277"/>
            <a:ext cx="8855262" cy="5446154"/>
          </a:xfrm>
          <a:prstGeom prst="rect">
            <a:avLst/>
          </a:prstGeom>
        </p:spPr>
      </p:pic>
    </p:spTree>
    <p:extLst>
      <p:ext uri="{BB962C8B-B14F-4D97-AF65-F5344CB8AC3E}">
        <p14:creationId xmlns:p14="http://schemas.microsoft.com/office/powerpoint/2010/main" val="168042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7" name="Image 6">
            <a:extLst>
              <a:ext uri="{FF2B5EF4-FFF2-40B4-BE49-F238E27FC236}">
                <a16:creationId xmlns:a16="http://schemas.microsoft.com/office/drawing/2014/main" id="{DC912099-568C-CFDB-E79B-261A317812A3}"/>
              </a:ext>
            </a:extLst>
          </p:cNvPr>
          <p:cNvPicPr>
            <a:picLocks noChangeAspect="1"/>
          </p:cNvPicPr>
          <p:nvPr/>
        </p:nvPicPr>
        <p:blipFill>
          <a:blip r:embed="rId4"/>
          <a:stretch>
            <a:fillRect/>
          </a:stretch>
        </p:blipFill>
        <p:spPr>
          <a:xfrm>
            <a:off x="2219325" y="1637082"/>
            <a:ext cx="7396844" cy="4178315"/>
          </a:xfrm>
          <a:prstGeom prst="rect">
            <a:avLst/>
          </a:prstGeom>
        </p:spPr>
      </p:pic>
      <p:sp>
        <p:nvSpPr>
          <p:cNvPr id="11" name="ZoneTexte 10">
            <a:extLst>
              <a:ext uri="{FF2B5EF4-FFF2-40B4-BE49-F238E27FC236}">
                <a16:creationId xmlns:a16="http://schemas.microsoft.com/office/drawing/2014/main" id="{CA31A32A-6044-E29E-451E-591038DE79E3}"/>
              </a:ext>
            </a:extLst>
          </p:cNvPr>
          <p:cNvSpPr txBox="1"/>
          <p:nvPr/>
        </p:nvSpPr>
        <p:spPr>
          <a:xfrm>
            <a:off x="3267075" y="6141161"/>
            <a:ext cx="6096000" cy="369332"/>
          </a:xfrm>
          <a:prstGeom prst="rect">
            <a:avLst/>
          </a:prstGeom>
          <a:noFill/>
        </p:spPr>
        <p:txBody>
          <a:bodyPr wrap="square">
            <a:spAutoFit/>
          </a:bodyPr>
          <a:lstStyle/>
          <a:p>
            <a:r>
              <a:rPr lang="fr-FR" dirty="0"/>
              <a:t>https://www.youtube.com/watch?v=XlSEK813yBs</a:t>
            </a:r>
          </a:p>
        </p:txBody>
      </p:sp>
    </p:spTree>
    <p:extLst>
      <p:ext uri="{BB962C8B-B14F-4D97-AF65-F5344CB8AC3E}">
        <p14:creationId xmlns:p14="http://schemas.microsoft.com/office/powerpoint/2010/main" val="1466331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7" name="Image 6">
            <a:extLst>
              <a:ext uri="{FF2B5EF4-FFF2-40B4-BE49-F238E27FC236}">
                <a16:creationId xmlns:a16="http://schemas.microsoft.com/office/drawing/2014/main" id="{895A6357-8F74-2EAB-E11E-F2CF42D1B93F}"/>
              </a:ext>
            </a:extLst>
          </p:cNvPr>
          <p:cNvPicPr>
            <a:picLocks noChangeAspect="1"/>
          </p:cNvPicPr>
          <p:nvPr/>
        </p:nvPicPr>
        <p:blipFill>
          <a:blip r:embed="rId4"/>
          <a:stretch>
            <a:fillRect/>
          </a:stretch>
        </p:blipFill>
        <p:spPr>
          <a:xfrm>
            <a:off x="816218" y="1628482"/>
            <a:ext cx="4467849" cy="4191585"/>
          </a:xfrm>
          <a:prstGeom prst="rect">
            <a:avLst/>
          </a:prstGeom>
        </p:spPr>
      </p:pic>
      <p:pic>
        <p:nvPicPr>
          <p:cNvPr id="9" name="Image 8">
            <a:extLst>
              <a:ext uri="{FF2B5EF4-FFF2-40B4-BE49-F238E27FC236}">
                <a16:creationId xmlns:a16="http://schemas.microsoft.com/office/drawing/2014/main" id="{95A81E87-4B6F-C26B-9873-CD7E7B78E2E8}"/>
              </a:ext>
            </a:extLst>
          </p:cNvPr>
          <p:cNvPicPr>
            <a:picLocks noChangeAspect="1"/>
          </p:cNvPicPr>
          <p:nvPr/>
        </p:nvPicPr>
        <p:blipFill>
          <a:blip r:embed="rId5"/>
          <a:stretch>
            <a:fillRect/>
          </a:stretch>
        </p:blipFill>
        <p:spPr>
          <a:xfrm>
            <a:off x="6096000" y="1980967"/>
            <a:ext cx="5020376" cy="3334215"/>
          </a:xfrm>
          <a:prstGeom prst="rect">
            <a:avLst/>
          </a:prstGeom>
        </p:spPr>
      </p:pic>
      <p:sp>
        <p:nvSpPr>
          <p:cNvPr id="11" name="ZoneTexte 10">
            <a:extLst>
              <a:ext uri="{FF2B5EF4-FFF2-40B4-BE49-F238E27FC236}">
                <a16:creationId xmlns:a16="http://schemas.microsoft.com/office/drawing/2014/main" id="{4269F799-689D-BFE6-F569-68E3CAB5F29C}"/>
              </a:ext>
            </a:extLst>
          </p:cNvPr>
          <p:cNvSpPr txBox="1"/>
          <p:nvPr/>
        </p:nvSpPr>
        <p:spPr>
          <a:xfrm>
            <a:off x="609600" y="6027841"/>
            <a:ext cx="6096000" cy="369332"/>
          </a:xfrm>
          <a:prstGeom prst="rect">
            <a:avLst/>
          </a:prstGeom>
          <a:noFill/>
        </p:spPr>
        <p:txBody>
          <a:bodyPr wrap="square">
            <a:spAutoFit/>
          </a:bodyPr>
          <a:lstStyle/>
          <a:p>
            <a:r>
              <a:rPr lang="fr-FR" dirty="0"/>
              <a:t>https://www.youtube.com/watch?v=XAx46zIMPCY</a:t>
            </a:r>
          </a:p>
        </p:txBody>
      </p:sp>
    </p:spTree>
    <p:extLst>
      <p:ext uri="{BB962C8B-B14F-4D97-AF65-F5344CB8AC3E}">
        <p14:creationId xmlns:p14="http://schemas.microsoft.com/office/powerpoint/2010/main" val="61984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7" name="Image 6">
            <a:extLst>
              <a:ext uri="{FF2B5EF4-FFF2-40B4-BE49-F238E27FC236}">
                <a16:creationId xmlns:a16="http://schemas.microsoft.com/office/drawing/2014/main" id="{5B51790D-2EAD-C089-BB92-493C7334ABE6}"/>
              </a:ext>
            </a:extLst>
          </p:cNvPr>
          <p:cNvPicPr>
            <a:picLocks noChangeAspect="1"/>
          </p:cNvPicPr>
          <p:nvPr/>
        </p:nvPicPr>
        <p:blipFill>
          <a:blip r:embed="rId4"/>
          <a:stretch>
            <a:fillRect/>
          </a:stretch>
        </p:blipFill>
        <p:spPr>
          <a:xfrm>
            <a:off x="573118" y="1835237"/>
            <a:ext cx="3238952" cy="2514951"/>
          </a:xfrm>
          <a:prstGeom prst="rect">
            <a:avLst/>
          </a:prstGeom>
        </p:spPr>
      </p:pic>
      <p:pic>
        <p:nvPicPr>
          <p:cNvPr id="9" name="Image 8">
            <a:extLst>
              <a:ext uri="{FF2B5EF4-FFF2-40B4-BE49-F238E27FC236}">
                <a16:creationId xmlns:a16="http://schemas.microsoft.com/office/drawing/2014/main" id="{797141E6-540F-AF10-2C11-169AC2EB466E}"/>
              </a:ext>
            </a:extLst>
          </p:cNvPr>
          <p:cNvPicPr>
            <a:picLocks noChangeAspect="1"/>
          </p:cNvPicPr>
          <p:nvPr/>
        </p:nvPicPr>
        <p:blipFill>
          <a:blip r:embed="rId5"/>
          <a:stretch>
            <a:fillRect/>
          </a:stretch>
        </p:blipFill>
        <p:spPr>
          <a:xfrm>
            <a:off x="573118" y="984746"/>
            <a:ext cx="4483119" cy="776748"/>
          </a:xfrm>
          <a:prstGeom prst="rect">
            <a:avLst/>
          </a:prstGeom>
        </p:spPr>
      </p:pic>
      <p:pic>
        <p:nvPicPr>
          <p:cNvPr id="11" name="Image 10">
            <a:extLst>
              <a:ext uri="{FF2B5EF4-FFF2-40B4-BE49-F238E27FC236}">
                <a16:creationId xmlns:a16="http://schemas.microsoft.com/office/drawing/2014/main" id="{D1B6137F-DCD6-CB78-F034-A6851294AC9D}"/>
              </a:ext>
            </a:extLst>
          </p:cNvPr>
          <p:cNvPicPr>
            <a:picLocks noChangeAspect="1"/>
          </p:cNvPicPr>
          <p:nvPr/>
        </p:nvPicPr>
        <p:blipFill>
          <a:blip r:embed="rId6"/>
          <a:stretch>
            <a:fillRect/>
          </a:stretch>
        </p:blipFill>
        <p:spPr>
          <a:xfrm>
            <a:off x="4197541" y="2206895"/>
            <a:ext cx="3011102" cy="1771633"/>
          </a:xfrm>
          <a:prstGeom prst="rect">
            <a:avLst/>
          </a:prstGeom>
        </p:spPr>
      </p:pic>
      <p:pic>
        <p:nvPicPr>
          <p:cNvPr id="13" name="Image 12">
            <a:extLst>
              <a:ext uri="{FF2B5EF4-FFF2-40B4-BE49-F238E27FC236}">
                <a16:creationId xmlns:a16="http://schemas.microsoft.com/office/drawing/2014/main" id="{F8CE9514-CC4D-865C-7160-593005B76963}"/>
              </a:ext>
            </a:extLst>
          </p:cNvPr>
          <p:cNvPicPr>
            <a:picLocks noChangeAspect="1"/>
          </p:cNvPicPr>
          <p:nvPr/>
        </p:nvPicPr>
        <p:blipFill>
          <a:blip r:embed="rId7"/>
          <a:stretch>
            <a:fillRect/>
          </a:stretch>
        </p:blipFill>
        <p:spPr>
          <a:xfrm>
            <a:off x="4285153" y="4174241"/>
            <a:ext cx="2991267" cy="2524477"/>
          </a:xfrm>
          <a:prstGeom prst="rect">
            <a:avLst/>
          </a:prstGeom>
        </p:spPr>
      </p:pic>
      <p:pic>
        <p:nvPicPr>
          <p:cNvPr id="15" name="Image 14">
            <a:extLst>
              <a:ext uri="{FF2B5EF4-FFF2-40B4-BE49-F238E27FC236}">
                <a16:creationId xmlns:a16="http://schemas.microsoft.com/office/drawing/2014/main" id="{F36E9F20-CB67-A003-72F5-20653415406F}"/>
              </a:ext>
            </a:extLst>
          </p:cNvPr>
          <p:cNvPicPr>
            <a:picLocks noChangeAspect="1"/>
          </p:cNvPicPr>
          <p:nvPr/>
        </p:nvPicPr>
        <p:blipFill>
          <a:blip r:embed="rId8"/>
          <a:stretch>
            <a:fillRect/>
          </a:stretch>
        </p:blipFill>
        <p:spPr>
          <a:xfrm>
            <a:off x="7748650" y="1384063"/>
            <a:ext cx="3804189" cy="2345048"/>
          </a:xfrm>
          <a:prstGeom prst="rect">
            <a:avLst/>
          </a:prstGeom>
        </p:spPr>
      </p:pic>
      <p:pic>
        <p:nvPicPr>
          <p:cNvPr id="17" name="Image 16">
            <a:extLst>
              <a:ext uri="{FF2B5EF4-FFF2-40B4-BE49-F238E27FC236}">
                <a16:creationId xmlns:a16="http://schemas.microsoft.com/office/drawing/2014/main" id="{4D034843-DBC4-262D-EF7E-35A5236365CE}"/>
              </a:ext>
            </a:extLst>
          </p:cNvPr>
          <p:cNvPicPr>
            <a:picLocks noChangeAspect="1"/>
          </p:cNvPicPr>
          <p:nvPr/>
        </p:nvPicPr>
        <p:blipFill>
          <a:blip r:embed="rId9"/>
          <a:stretch>
            <a:fillRect/>
          </a:stretch>
        </p:blipFill>
        <p:spPr>
          <a:xfrm>
            <a:off x="7866150" y="4038636"/>
            <a:ext cx="3686689" cy="2476846"/>
          </a:xfrm>
          <a:prstGeom prst="rect">
            <a:avLst/>
          </a:prstGeom>
        </p:spPr>
      </p:pic>
      <p:pic>
        <p:nvPicPr>
          <p:cNvPr id="19" name="Image 18">
            <a:extLst>
              <a:ext uri="{FF2B5EF4-FFF2-40B4-BE49-F238E27FC236}">
                <a16:creationId xmlns:a16="http://schemas.microsoft.com/office/drawing/2014/main" id="{BD83170A-6499-9310-D2EA-ED11D552352F}"/>
              </a:ext>
            </a:extLst>
          </p:cNvPr>
          <p:cNvPicPr>
            <a:picLocks noChangeAspect="1"/>
          </p:cNvPicPr>
          <p:nvPr/>
        </p:nvPicPr>
        <p:blipFill>
          <a:blip r:embed="rId10"/>
          <a:stretch>
            <a:fillRect/>
          </a:stretch>
        </p:blipFill>
        <p:spPr>
          <a:xfrm>
            <a:off x="573118" y="4503174"/>
            <a:ext cx="3390177" cy="2195544"/>
          </a:xfrm>
          <a:prstGeom prst="rect">
            <a:avLst/>
          </a:prstGeom>
        </p:spPr>
      </p:pic>
    </p:spTree>
    <p:extLst>
      <p:ext uri="{BB962C8B-B14F-4D97-AF65-F5344CB8AC3E}">
        <p14:creationId xmlns:p14="http://schemas.microsoft.com/office/powerpoint/2010/main" val="215923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7" name="Image 6">
            <a:extLst>
              <a:ext uri="{FF2B5EF4-FFF2-40B4-BE49-F238E27FC236}">
                <a16:creationId xmlns:a16="http://schemas.microsoft.com/office/drawing/2014/main" id="{65678718-0469-02DE-AC8B-D5F382799CE1}"/>
              </a:ext>
            </a:extLst>
          </p:cNvPr>
          <p:cNvPicPr>
            <a:picLocks noChangeAspect="1"/>
          </p:cNvPicPr>
          <p:nvPr/>
        </p:nvPicPr>
        <p:blipFill>
          <a:blip r:embed="rId4"/>
          <a:stretch>
            <a:fillRect/>
          </a:stretch>
        </p:blipFill>
        <p:spPr>
          <a:xfrm>
            <a:off x="428470" y="1169067"/>
            <a:ext cx="3375224" cy="4519865"/>
          </a:xfrm>
          <a:prstGeom prst="rect">
            <a:avLst/>
          </a:prstGeom>
        </p:spPr>
      </p:pic>
      <p:pic>
        <p:nvPicPr>
          <p:cNvPr id="9" name="Image 8">
            <a:extLst>
              <a:ext uri="{FF2B5EF4-FFF2-40B4-BE49-F238E27FC236}">
                <a16:creationId xmlns:a16="http://schemas.microsoft.com/office/drawing/2014/main" id="{7CF3820B-5A24-5691-E3AA-29762D4F555F}"/>
              </a:ext>
            </a:extLst>
          </p:cNvPr>
          <p:cNvPicPr>
            <a:picLocks noChangeAspect="1"/>
          </p:cNvPicPr>
          <p:nvPr/>
        </p:nvPicPr>
        <p:blipFill>
          <a:blip r:embed="rId5"/>
          <a:stretch>
            <a:fillRect/>
          </a:stretch>
        </p:blipFill>
        <p:spPr>
          <a:xfrm>
            <a:off x="4001730" y="2820495"/>
            <a:ext cx="2989006" cy="3817642"/>
          </a:xfrm>
          <a:prstGeom prst="rect">
            <a:avLst/>
          </a:prstGeom>
        </p:spPr>
      </p:pic>
      <p:pic>
        <p:nvPicPr>
          <p:cNvPr id="11" name="Image 10">
            <a:extLst>
              <a:ext uri="{FF2B5EF4-FFF2-40B4-BE49-F238E27FC236}">
                <a16:creationId xmlns:a16="http://schemas.microsoft.com/office/drawing/2014/main" id="{466122A3-6C48-A4DD-D02F-29AFAB53703F}"/>
              </a:ext>
            </a:extLst>
          </p:cNvPr>
          <p:cNvPicPr>
            <a:picLocks noChangeAspect="1"/>
          </p:cNvPicPr>
          <p:nvPr/>
        </p:nvPicPr>
        <p:blipFill>
          <a:blip r:embed="rId6"/>
          <a:stretch>
            <a:fillRect/>
          </a:stretch>
        </p:blipFill>
        <p:spPr>
          <a:xfrm>
            <a:off x="7390956" y="1517795"/>
            <a:ext cx="4372574" cy="3417998"/>
          </a:xfrm>
          <a:prstGeom prst="rect">
            <a:avLst/>
          </a:prstGeom>
        </p:spPr>
      </p:pic>
    </p:spTree>
    <p:extLst>
      <p:ext uri="{BB962C8B-B14F-4D97-AF65-F5344CB8AC3E}">
        <p14:creationId xmlns:p14="http://schemas.microsoft.com/office/powerpoint/2010/main" val="313555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6" name="Image 5">
            <a:extLst>
              <a:ext uri="{FF2B5EF4-FFF2-40B4-BE49-F238E27FC236}">
                <a16:creationId xmlns:a16="http://schemas.microsoft.com/office/drawing/2014/main" id="{97208C40-F033-CA4D-9392-A12F2FB16565}"/>
              </a:ext>
            </a:extLst>
          </p:cNvPr>
          <p:cNvPicPr>
            <a:picLocks noChangeAspect="1"/>
          </p:cNvPicPr>
          <p:nvPr/>
        </p:nvPicPr>
        <p:blipFill>
          <a:blip r:embed="rId4"/>
          <a:stretch>
            <a:fillRect/>
          </a:stretch>
        </p:blipFill>
        <p:spPr>
          <a:xfrm>
            <a:off x="4090219" y="1058772"/>
            <a:ext cx="3510118" cy="5633524"/>
          </a:xfrm>
          <a:prstGeom prst="rect">
            <a:avLst/>
          </a:prstGeom>
        </p:spPr>
      </p:pic>
    </p:spTree>
    <p:extLst>
      <p:ext uri="{BB962C8B-B14F-4D97-AF65-F5344CB8AC3E}">
        <p14:creationId xmlns:p14="http://schemas.microsoft.com/office/powerpoint/2010/main" val="1229230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10" name="Image 9">
            <a:extLst>
              <a:ext uri="{FF2B5EF4-FFF2-40B4-BE49-F238E27FC236}">
                <a16:creationId xmlns:a16="http://schemas.microsoft.com/office/drawing/2014/main" id="{B24E9321-0D96-8235-A2EA-17A798E23B26}"/>
              </a:ext>
            </a:extLst>
          </p:cNvPr>
          <p:cNvPicPr>
            <a:picLocks noChangeAspect="1"/>
          </p:cNvPicPr>
          <p:nvPr/>
        </p:nvPicPr>
        <p:blipFill>
          <a:blip r:embed="rId4"/>
          <a:stretch>
            <a:fillRect/>
          </a:stretch>
        </p:blipFill>
        <p:spPr>
          <a:xfrm>
            <a:off x="2973287" y="1294723"/>
            <a:ext cx="5856082" cy="2428760"/>
          </a:xfrm>
          <a:prstGeom prst="rect">
            <a:avLst/>
          </a:prstGeom>
        </p:spPr>
      </p:pic>
      <p:pic>
        <p:nvPicPr>
          <p:cNvPr id="7" name="Image 6">
            <a:extLst>
              <a:ext uri="{FF2B5EF4-FFF2-40B4-BE49-F238E27FC236}">
                <a16:creationId xmlns:a16="http://schemas.microsoft.com/office/drawing/2014/main" id="{EAB7EFAC-A37C-CF72-2F39-0B10254A2F5B}"/>
              </a:ext>
            </a:extLst>
          </p:cNvPr>
          <p:cNvPicPr>
            <a:picLocks noChangeAspect="1"/>
          </p:cNvPicPr>
          <p:nvPr/>
        </p:nvPicPr>
        <p:blipFill>
          <a:blip r:embed="rId5"/>
          <a:stretch>
            <a:fillRect/>
          </a:stretch>
        </p:blipFill>
        <p:spPr>
          <a:xfrm>
            <a:off x="2973286" y="3848166"/>
            <a:ext cx="5856081" cy="2993021"/>
          </a:xfrm>
          <a:prstGeom prst="rect">
            <a:avLst/>
          </a:prstGeom>
        </p:spPr>
      </p:pic>
    </p:spTree>
    <p:extLst>
      <p:ext uri="{BB962C8B-B14F-4D97-AF65-F5344CB8AC3E}">
        <p14:creationId xmlns:p14="http://schemas.microsoft.com/office/powerpoint/2010/main" val="179212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3672489" y="334755"/>
            <a:ext cx="5171769" cy="850491"/>
          </a:xfrm>
        </p:spPr>
        <p:txBody>
          <a:bodyPr>
            <a:noAutofit/>
          </a:bodyPr>
          <a:lstStyle/>
          <a:p>
            <a:r>
              <a:rPr lang="fr-FR" sz="4000" b="1" dirty="0">
                <a:latin typeface="Nunito" pitchFamily="2" charset="0"/>
              </a:rPr>
              <a:t>INTRODUCTION</a:t>
            </a:r>
            <a:br>
              <a:rPr lang="fr-FR" sz="2800" dirty="0"/>
            </a:br>
            <a:endParaRPr lang="fr-FR" sz="2800"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3" name="Rectangle 1">
            <a:extLst>
              <a:ext uri="{FF2B5EF4-FFF2-40B4-BE49-F238E27FC236}">
                <a16:creationId xmlns:a16="http://schemas.microsoft.com/office/drawing/2014/main" id="{F4A1A574-7A88-AA79-7659-8A3F695CE6D2}"/>
              </a:ext>
            </a:extLst>
          </p:cNvPr>
          <p:cNvSpPr>
            <a:spLocks noGrp="1" noChangeArrowheads="1"/>
          </p:cNvSpPr>
          <p:nvPr>
            <p:ph idx="1"/>
          </p:nvPr>
        </p:nvSpPr>
        <p:spPr bwMode="auto">
          <a:xfrm>
            <a:off x="258691" y="1507860"/>
            <a:ext cx="115347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r>
              <a:rPr lang="fr-FR" sz="3200" dirty="0">
                <a:latin typeface="Nunito" pitchFamily="2" charset="0"/>
              </a:rPr>
              <a:t>https://www.qwant.com/?client=ext-firefox-hp&amp;t=videos&amp;q=la+langue+est+un+regard+sur+le+monde&amp;o=0%3A0HzJl8JHrF0</a:t>
            </a:r>
            <a:endParaRPr kumimoji="0" lang="fr-FR" altLang="fr-FR" sz="3200" b="0" i="0" u="none" strike="noStrike" cap="none" normalizeH="0" baseline="0" dirty="0">
              <a:ln>
                <a:noFill/>
              </a:ln>
              <a:solidFill>
                <a:schemeClr val="tx1"/>
              </a:solidFill>
              <a:effectLst/>
              <a:latin typeface="Nunito" pitchFamily="2" charset="0"/>
            </a:endParaRPr>
          </a:p>
        </p:txBody>
      </p:sp>
      <p:pic>
        <p:nvPicPr>
          <p:cNvPr id="7" name="Image 6">
            <a:extLst>
              <a:ext uri="{FF2B5EF4-FFF2-40B4-BE49-F238E27FC236}">
                <a16:creationId xmlns:a16="http://schemas.microsoft.com/office/drawing/2014/main" id="{D55BAD87-C56B-0A5A-21FA-7EFBA6FC6BC7}"/>
              </a:ext>
            </a:extLst>
          </p:cNvPr>
          <p:cNvPicPr>
            <a:picLocks noChangeAspect="1"/>
          </p:cNvPicPr>
          <p:nvPr/>
        </p:nvPicPr>
        <p:blipFill>
          <a:blip r:embed="rId4"/>
          <a:stretch>
            <a:fillRect/>
          </a:stretch>
        </p:blipFill>
        <p:spPr>
          <a:xfrm>
            <a:off x="2600773" y="3189489"/>
            <a:ext cx="6605976" cy="3062771"/>
          </a:xfrm>
          <a:prstGeom prst="rect">
            <a:avLst/>
          </a:prstGeom>
        </p:spPr>
      </p:pic>
    </p:spTree>
    <p:extLst>
      <p:ext uri="{BB962C8B-B14F-4D97-AF65-F5344CB8AC3E}">
        <p14:creationId xmlns:p14="http://schemas.microsoft.com/office/powerpoint/2010/main" val="4285556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6" name="Image 5">
            <a:extLst>
              <a:ext uri="{FF2B5EF4-FFF2-40B4-BE49-F238E27FC236}">
                <a16:creationId xmlns:a16="http://schemas.microsoft.com/office/drawing/2014/main" id="{1C4CACB0-14B9-5254-FDE1-F847677AB4E0}"/>
              </a:ext>
            </a:extLst>
          </p:cNvPr>
          <p:cNvPicPr>
            <a:picLocks noChangeAspect="1"/>
          </p:cNvPicPr>
          <p:nvPr/>
        </p:nvPicPr>
        <p:blipFill>
          <a:blip r:embed="rId4"/>
          <a:stretch>
            <a:fillRect/>
          </a:stretch>
        </p:blipFill>
        <p:spPr>
          <a:xfrm>
            <a:off x="157902" y="2566219"/>
            <a:ext cx="5280784" cy="3492650"/>
          </a:xfrm>
          <a:prstGeom prst="rect">
            <a:avLst/>
          </a:prstGeom>
        </p:spPr>
      </p:pic>
      <p:pic>
        <p:nvPicPr>
          <p:cNvPr id="14" name="Image 13">
            <a:extLst>
              <a:ext uri="{FF2B5EF4-FFF2-40B4-BE49-F238E27FC236}">
                <a16:creationId xmlns:a16="http://schemas.microsoft.com/office/drawing/2014/main" id="{57782849-47AD-F51D-50DA-D5B38E4E50E1}"/>
              </a:ext>
            </a:extLst>
          </p:cNvPr>
          <p:cNvPicPr>
            <a:picLocks noChangeAspect="1"/>
          </p:cNvPicPr>
          <p:nvPr/>
        </p:nvPicPr>
        <p:blipFill>
          <a:blip r:embed="rId5"/>
          <a:stretch>
            <a:fillRect/>
          </a:stretch>
        </p:blipFill>
        <p:spPr>
          <a:xfrm>
            <a:off x="5531682" y="1311318"/>
            <a:ext cx="6375183" cy="5214290"/>
          </a:xfrm>
          <a:prstGeom prst="rect">
            <a:avLst/>
          </a:prstGeom>
        </p:spPr>
      </p:pic>
    </p:spTree>
    <p:extLst>
      <p:ext uri="{BB962C8B-B14F-4D97-AF65-F5344CB8AC3E}">
        <p14:creationId xmlns:p14="http://schemas.microsoft.com/office/powerpoint/2010/main" val="1952416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206478"/>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12" name="Image 11">
            <a:extLst>
              <a:ext uri="{FF2B5EF4-FFF2-40B4-BE49-F238E27FC236}">
                <a16:creationId xmlns:a16="http://schemas.microsoft.com/office/drawing/2014/main" id="{45A39A8F-AFD1-576F-CE72-69D427667E43}"/>
              </a:ext>
            </a:extLst>
          </p:cNvPr>
          <p:cNvPicPr>
            <a:picLocks noChangeAspect="1"/>
          </p:cNvPicPr>
          <p:nvPr/>
        </p:nvPicPr>
        <p:blipFill>
          <a:blip r:embed="rId4"/>
          <a:stretch>
            <a:fillRect/>
          </a:stretch>
        </p:blipFill>
        <p:spPr>
          <a:xfrm>
            <a:off x="1370889" y="886072"/>
            <a:ext cx="3137838" cy="1941009"/>
          </a:xfrm>
          <a:prstGeom prst="rect">
            <a:avLst/>
          </a:prstGeom>
        </p:spPr>
      </p:pic>
      <p:pic>
        <p:nvPicPr>
          <p:cNvPr id="7" name="Image 6">
            <a:extLst>
              <a:ext uri="{FF2B5EF4-FFF2-40B4-BE49-F238E27FC236}">
                <a16:creationId xmlns:a16="http://schemas.microsoft.com/office/drawing/2014/main" id="{C541E7E8-CEC5-82D0-D9C4-578BDA836F78}"/>
              </a:ext>
            </a:extLst>
          </p:cNvPr>
          <p:cNvPicPr>
            <a:picLocks noChangeAspect="1"/>
          </p:cNvPicPr>
          <p:nvPr/>
        </p:nvPicPr>
        <p:blipFill>
          <a:blip r:embed="rId5"/>
          <a:stretch>
            <a:fillRect/>
          </a:stretch>
        </p:blipFill>
        <p:spPr>
          <a:xfrm>
            <a:off x="1292231" y="2936405"/>
            <a:ext cx="3521338" cy="3841459"/>
          </a:xfrm>
          <a:prstGeom prst="rect">
            <a:avLst/>
          </a:prstGeom>
        </p:spPr>
      </p:pic>
      <p:pic>
        <p:nvPicPr>
          <p:cNvPr id="10" name="Image 9">
            <a:extLst>
              <a:ext uri="{FF2B5EF4-FFF2-40B4-BE49-F238E27FC236}">
                <a16:creationId xmlns:a16="http://schemas.microsoft.com/office/drawing/2014/main" id="{098E6E69-988A-5D61-E52F-6A12B4C2635B}"/>
              </a:ext>
            </a:extLst>
          </p:cNvPr>
          <p:cNvPicPr>
            <a:picLocks noChangeAspect="1"/>
          </p:cNvPicPr>
          <p:nvPr/>
        </p:nvPicPr>
        <p:blipFill>
          <a:blip r:embed="rId6"/>
          <a:stretch>
            <a:fillRect/>
          </a:stretch>
        </p:blipFill>
        <p:spPr>
          <a:xfrm>
            <a:off x="6933412" y="917791"/>
            <a:ext cx="2776083" cy="3298640"/>
          </a:xfrm>
          <a:prstGeom prst="rect">
            <a:avLst/>
          </a:prstGeom>
        </p:spPr>
      </p:pic>
      <p:pic>
        <p:nvPicPr>
          <p:cNvPr id="13" name="Image 12">
            <a:extLst>
              <a:ext uri="{FF2B5EF4-FFF2-40B4-BE49-F238E27FC236}">
                <a16:creationId xmlns:a16="http://schemas.microsoft.com/office/drawing/2014/main" id="{C6929233-91DC-A1AF-DDB8-7507018B1734}"/>
              </a:ext>
            </a:extLst>
          </p:cNvPr>
          <p:cNvPicPr>
            <a:picLocks noChangeAspect="1"/>
          </p:cNvPicPr>
          <p:nvPr/>
        </p:nvPicPr>
        <p:blipFill>
          <a:blip r:embed="rId7"/>
          <a:stretch>
            <a:fillRect/>
          </a:stretch>
        </p:blipFill>
        <p:spPr>
          <a:xfrm>
            <a:off x="6933412" y="4392911"/>
            <a:ext cx="4194564" cy="2258611"/>
          </a:xfrm>
          <a:prstGeom prst="rect">
            <a:avLst/>
          </a:prstGeom>
        </p:spPr>
      </p:pic>
    </p:spTree>
    <p:extLst>
      <p:ext uri="{BB962C8B-B14F-4D97-AF65-F5344CB8AC3E}">
        <p14:creationId xmlns:p14="http://schemas.microsoft.com/office/powerpoint/2010/main" val="385195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7" name="Image 6">
            <a:extLst>
              <a:ext uri="{FF2B5EF4-FFF2-40B4-BE49-F238E27FC236}">
                <a16:creationId xmlns:a16="http://schemas.microsoft.com/office/drawing/2014/main" id="{F9BA9044-6971-2175-8B1E-5DF94217BFF2}"/>
              </a:ext>
            </a:extLst>
          </p:cNvPr>
          <p:cNvPicPr>
            <a:picLocks noChangeAspect="1"/>
          </p:cNvPicPr>
          <p:nvPr/>
        </p:nvPicPr>
        <p:blipFill>
          <a:blip r:embed="rId4"/>
          <a:stretch>
            <a:fillRect/>
          </a:stretch>
        </p:blipFill>
        <p:spPr>
          <a:xfrm>
            <a:off x="1933534" y="1171136"/>
            <a:ext cx="8324931" cy="5393730"/>
          </a:xfrm>
          <a:prstGeom prst="rect">
            <a:avLst/>
          </a:prstGeom>
        </p:spPr>
      </p:pic>
    </p:spTree>
    <p:extLst>
      <p:ext uri="{BB962C8B-B14F-4D97-AF65-F5344CB8AC3E}">
        <p14:creationId xmlns:p14="http://schemas.microsoft.com/office/powerpoint/2010/main" val="2822024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3" name="Image 2">
            <a:extLst>
              <a:ext uri="{FF2B5EF4-FFF2-40B4-BE49-F238E27FC236}">
                <a16:creationId xmlns:a16="http://schemas.microsoft.com/office/drawing/2014/main" id="{8F3E758F-1680-A7BE-6B3B-BF97E898E2F5}"/>
              </a:ext>
            </a:extLst>
          </p:cNvPr>
          <p:cNvPicPr>
            <a:picLocks noChangeAspect="1"/>
          </p:cNvPicPr>
          <p:nvPr/>
        </p:nvPicPr>
        <p:blipFill>
          <a:blip r:embed="rId4"/>
          <a:stretch>
            <a:fillRect/>
          </a:stretch>
        </p:blipFill>
        <p:spPr>
          <a:xfrm>
            <a:off x="396317" y="3801046"/>
            <a:ext cx="2670371" cy="1288977"/>
          </a:xfrm>
          <a:prstGeom prst="rect">
            <a:avLst/>
          </a:prstGeom>
        </p:spPr>
      </p:pic>
      <p:pic>
        <p:nvPicPr>
          <p:cNvPr id="9" name="Image 8">
            <a:extLst>
              <a:ext uri="{FF2B5EF4-FFF2-40B4-BE49-F238E27FC236}">
                <a16:creationId xmlns:a16="http://schemas.microsoft.com/office/drawing/2014/main" id="{E4B40DD8-0B30-D121-97B0-3C8520CCB641}"/>
              </a:ext>
            </a:extLst>
          </p:cNvPr>
          <p:cNvPicPr>
            <a:picLocks noChangeAspect="1"/>
          </p:cNvPicPr>
          <p:nvPr/>
        </p:nvPicPr>
        <p:blipFill>
          <a:blip r:embed="rId5"/>
          <a:stretch>
            <a:fillRect/>
          </a:stretch>
        </p:blipFill>
        <p:spPr>
          <a:xfrm>
            <a:off x="323602" y="1194639"/>
            <a:ext cx="3825612" cy="727183"/>
          </a:xfrm>
          <a:prstGeom prst="rect">
            <a:avLst/>
          </a:prstGeom>
        </p:spPr>
      </p:pic>
      <p:pic>
        <p:nvPicPr>
          <p:cNvPr id="11" name="Image 10">
            <a:extLst>
              <a:ext uri="{FF2B5EF4-FFF2-40B4-BE49-F238E27FC236}">
                <a16:creationId xmlns:a16="http://schemas.microsoft.com/office/drawing/2014/main" id="{0465F3C2-CF3D-E7F1-FAF9-C02B7B8C3E79}"/>
              </a:ext>
            </a:extLst>
          </p:cNvPr>
          <p:cNvPicPr>
            <a:picLocks noChangeAspect="1"/>
          </p:cNvPicPr>
          <p:nvPr/>
        </p:nvPicPr>
        <p:blipFill>
          <a:blip r:embed="rId6"/>
          <a:stretch>
            <a:fillRect/>
          </a:stretch>
        </p:blipFill>
        <p:spPr>
          <a:xfrm>
            <a:off x="436936" y="2045130"/>
            <a:ext cx="2656932" cy="1548411"/>
          </a:xfrm>
          <a:prstGeom prst="rect">
            <a:avLst/>
          </a:prstGeom>
        </p:spPr>
      </p:pic>
      <p:sp>
        <p:nvSpPr>
          <p:cNvPr id="12" name="ZoneTexte 11">
            <a:extLst>
              <a:ext uri="{FF2B5EF4-FFF2-40B4-BE49-F238E27FC236}">
                <a16:creationId xmlns:a16="http://schemas.microsoft.com/office/drawing/2014/main" id="{CFF75BAD-56F9-33B5-E2CA-D1EB942EC2A9}"/>
              </a:ext>
            </a:extLst>
          </p:cNvPr>
          <p:cNvSpPr txBox="1"/>
          <p:nvPr/>
        </p:nvSpPr>
        <p:spPr>
          <a:xfrm>
            <a:off x="4630998" y="1433035"/>
            <a:ext cx="4414684" cy="523220"/>
          </a:xfrm>
          <a:prstGeom prst="rect">
            <a:avLst/>
          </a:prstGeom>
          <a:noFill/>
        </p:spPr>
        <p:txBody>
          <a:bodyPr wrap="square" rtlCol="0">
            <a:spAutoFit/>
          </a:bodyPr>
          <a:lstStyle/>
          <a:p>
            <a:r>
              <a:rPr lang="fr-FR" sz="2800" b="1" dirty="0">
                <a:latin typeface="Nunito" pitchFamily="2" charset="0"/>
              </a:rPr>
              <a:t>CLICHÉS et SYMBOLES</a:t>
            </a:r>
          </a:p>
        </p:txBody>
      </p:sp>
      <p:pic>
        <p:nvPicPr>
          <p:cNvPr id="14" name="Image 13">
            <a:extLst>
              <a:ext uri="{FF2B5EF4-FFF2-40B4-BE49-F238E27FC236}">
                <a16:creationId xmlns:a16="http://schemas.microsoft.com/office/drawing/2014/main" id="{7F318C0D-C7ED-53F2-9F24-964EF00963B7}"/>
              </a:ext>
            </a:extLst>
          </p:cNvPr>
          <p:cNvPicPr>
            <a:picLocks noChangeAspect="1"/>
          </p:cNvPicPr>
          <p:nvPr/>
        </p:nvPicPr>
        <p:blipFill>
          <a:blip r:embed="rId7"/>
          <a:stretch>
            <a:fillRect/>
          </a:stretch>
        </p:blipFill>
        <p:spPr>
          <a:xfrm>
            <a:off x="10144954" y="2801024"/>
            <a:ext cx="1801240" cy="2769071"/>
          </a:xfrm>
          <a:prstGeom prst="rect">
            <a:avLst/>
          </a:prstGeom>
        </p:spPr>
      </p:pic>
      <p:pic>
        <p:nvPicPr>
          <p:cNvPr id="16" name="Image 15">
            <a:extLst>
              <a:ext uri="{FF2B5EF4-FFF2-40B4-BE49-F238E27FC236}">
                <a16:creationId xmlns:a16="http://schemas.microsoft.com/office/drawing/2014/main" id="{D4FAB7EE-F37B-D55F-5FD9-49BEAE751AAA}"/>
              </a:ext>
            </a:extLst>
          </p:cNvPr>
          <p:cNvPicPr>
            <a:picLocks noChangeAspect="1"/>
          </p:cNvPicPr>
          <p:nvPr/>
        </p:nvPicPr>
        <p:blipFill>
          <a:blip r:embed="rId8"/>
          <a:stretch>
            <a:fillRect/>
          </a:stretch>
        </p:blipFill>
        <p:spPr>
          <a:xfrm>
            <a:off x="6411715" y="3006992"/>
            <a:ext cx="3491406" cy="2194164"/>
          </a:xfrm>
          <a:prstGeom prst="rect">
            <a:avLst/>
          </a:prstGeom>
        </p:spPr>
      </p:pic>
      <p:pic>
        <p:nvPicPr>
          <p:cNvPr id="18" name="Image 17">
            <a:extLst>
              <a:ext uri="{FF2B5EF4-FFF2-40B4-BE49-F238E27FC236}">
                <a16:creationId xmlns:a16="http://schemas.microsoft.com/office/drawing/2014/main" id="{6CAF7E4A-6EDE-776D-5E15-29284EDDE9D0}"/>
              </a:ext>
            </a:extLst>
          </p:cNvPr>
          <p:cNvPicPr>
            <a:picLocks noChangeAspect="1"/>
          </p:cNvPicPr>
          <p:nvPr/>
        </p:nvPicPr>
        <p:blipFill>
          <a:blip r:embed="rId9"/>
          <a:stretch>
            <a:fillRect/>
          </a:stretch>
        </p:blipFill>
        <p:spPr>
          <a:xfrm>
            <a:off x="3284608" y="2043539"/>
            <a:ext cx="2885274" cy="4121071"/>
          </a:xfrm>
          <a:prstGeom prst="rect">
            <a:avLst/>
          </a:prstGeom>
        </p:spPr>
      </p:pic>
    </p:spTree>
    <p:extLst>
      <p:ext uri="{BB962C8B-B14F-4D97-AF65-F5344CB8AC3E}">
        <p14:creationId xmlns:p14="http://schemas.microsoft.com/office/powerpoint/2010/main" val="2848815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632437" y="304800"/>
            <a:ext cx="9251873" cy="850491"/>
          </a:xfrm>
        </p:spPr>
        <p:txBody>
          <a:bodyPr>
            <a:normAutofit fontScale="90000"/>
          </a:bodyPr>
          <a:lstStyle/>
          <a:p>
            <a:r>
              <a:rPr lang="fr-FR" sz="3600" b="1" dirty="0">
                <a:latin typeface="Nunito" pitchFamily="2" charset="0"/>
              </a:rPr>
              <a:t>Le volet culturel présenté dans les programmes</a:t>
            </a:r>
            <a:br>
              <a:rPr lang="fr-FR" b="1" dirty="0"/>
            </a:br>
            <a:endParaRPr lang="fr-FR" b="1" dirty="0"/>
          </a:p>
        </p:txBody>
      </p:sp>
      <p:sp>
        <p:nvSpPr>
          <p:cNvPr id="17" name="Espace réservé du contenu 16">
            <a:extLst>
              <a:ext uri="{FF2B5EF4-FFF2-40B4-BE49-F238E27FC236}">
                <a16:creationId xmlns:a16="http://schemas.microsoft.com/office/drawing/2014/main" id="{F7014751-95B2-BCB4-8BDF-96A80D02DDAE}"/>
              </a:ext>
            </a:extLst>
          </p:cNvPr>
          <p:cNvSpPr>
            <a:spLocks noGrp="1"/>
          </p:cNvSpPr>
          <p:nvPr>
            <p:ph idx="1"/>
          </p:nvPr>
        </p:nvSpPr>
        <p:spPr>
          <a:xfrm>
            <a:off x="3201630" y="2556386"/>
            <a:ext cx="5962035" cy="1317523"/>
          </a:xfrm>
        </p:spPr>
        <p:txBody>
          <a:bodyPr>
            <a:normAutofit/>
          </a:bodyPr>
          <a:lstStyle/>
          <a:p>
            <a:pPr marL="0" indent="0" algn="just">
              <a:buNone/>
            </a:pPr>
            <a:r>
              <a:rPr lang="fr-FR" sz="5100" b="1" dirty="0">
                <a:latin typeface="Nunito" pitchFamily="2" charset="0"/>
              </a:rPr>
              <a:t>Les programmes</a:t>
            </a:r>
            <a:endParaRPr lang="fr-FR" sz="3400" b="1" dirty="0">
              <a:latin typeface="Nunito" pitchFamily="2" charset="0"/>
            </a:endParaRPr>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Tree>
    <p:extLst>
      <p:ext uri="{BB962C8B-B14F-4D97-AF65-F5344CB8AC3E}">
        <p14:creationId xmlns:p14="http://schemas.microsoft.com/office/powerpoint/2010/main" val="2774975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632437" y="304800"/>
            <a:ext cx="9251873" cy="850491"/>
          </a:xfrm>
        </p:spPr>
        <p:txBody>
          <a:bodyPr>
            <a:normAutofit fontScale="90000"/>
          </a:bodyPr>
          <a:lstStyle/>
          <a:p>
            <a:r>
              <a:rPr lang="fr-FR" sz="3600" b="1" dirty="0">
                <a:latin typeface="Nunito" pitchFamily="2" charset="0"/>
              </a:rPr>
              <a:t>Le volet culturel présenté dans les programmes</a:t>
            </a:r>
            <a:br>
              <a:rPr lang="fr-FR" b="1" dirty="0"/>
            </a:br>
            <a:endParaRPr lang="fr-FR" b="1" dirty="0"/>
          </a:p>
        </p:txBody>
      </p:sp>
      <p:sp>
        <p:nvSpPr>
          <p:cNvPr id="17" name="Espace réservé du contenu 16">
            <a:extLst>
              <a:ext uri="{FF2B5EF4-FFF2-40B4-BE49-F238E27FC236}">
                <a16:creationId xmlns:a16="http://schemas.microsoft.com/office/drawing/2014/main" id="{F7014751-95B2-BCB4-8BDF-96A80D02DDAE}"/>
              </a:ext>
            </a:extLst>
          </p:cNvPr>
          <p:cNvSpPr>
            <a:spLocks noGrp="1"/>
          </p:cNvSpPr>
          <p:nvPr>
            <p:ph idx="1"/>
          </p:nvPr>
        </p:nvSpPr>
        <p:spPr>
          <a:xfrm>
            <a:off x="301113" y="855406"/>
            <a:ext cx="11232126" cy="5732207"/>
          </a:xfrm>
        </p:spPr>
        <p:txBody>
          <a:bodyPr>
            <a:normAutofit fontScale="62500" lnSpcReduction="20000"/>
          </a:bodyPr>
          <a:lstStyle/>
          <a:p>
            <a:pPr marL="0" indent="0" algn="just">
              <a:buNone/>
            </a:pPr>
            <a:r>
              <a:rPr lang="fr-FR" sz="5100" dirty="0">
                <a:latin typeface="Nunito" pitchFamily="2" charset="0"/>
              </a:rPr>
              <a:t>CYCLE 2:</a:t>
            </a:r>
          </a:p>
          <a:p>
            <a:pPr marL="0" indent="0" algn="just">
              <a:buNone/>
            </a:pPr>
            <a:r>
              <a:rPr lang="fr-FR" sz="3400" dirty="0">
                <a:latin typeface="Nunito" pitchFamily="2" charset="0"/>
              </a:rPr>
              <a:t>Le socle commun de connaissances, de compétences et de culture offre dans le domaine </a:t>
            </a:r>
            <a:r>
              <a:rPr lang="fr-FR" sz="3400" i="1" dirty="0">
                <a:latin typeface="Nunito" pitchFamily="2" charset="0"/>
              </a:rPr>
              <a:t>« Les représentations du monde et l’activité humaine »</a:t>
            </a:r>
            <a:r>
              <a:rPr lang="fr-FR" sz="3400" dirty="0">
                <a:latin typeface="Nunito" pitchFamily="2" charset="0"/>
              </a:rPr>
              <a:t> une entrée particulièrement riche, qui permet aux élèves de commencer, dès le cycle 2, à observer et à aborder les faits culturels et à développer leur sensibilité à la différence et à la diversité culturelle. </a:t>
            </a:r>
          </a:p>
          <a:p>
            <a:pPr marL="0" indent="0" algn="just">
              <a:buNone/>
            </a:pPr>
            <a:endParaRPr lang="fr-FR" sz="3400" dirty="0">
              <a:latin typeface="Nunito" pitchFamily="2" charset="0"/>
            </a:endParaRPr>
          </a:p>
          <a:p>
            <a:pPr marL="0" indent="0" algn="just">
              <a:buNone/>
            </a:pPr>
            <a:r>
              <a:rPr lang="fr-FR" sz="3400" dirty="0">
                <a:latin typeface="Nunito" pitchFamily="2" charset="0"/>
              </a:rPr>
              <a:t>L’entrée dans la langue étrangère ou régionale se fait naturellement en parlant de soi et de son univers, réel et imaginaire. </a:t>
            </a:r>
          </a:p>
          <a:p>
            <a:pPr marL="0" indent="0" algn="just">
              <a:buNone/>
            </a:pPr>
            <a:endParaRPr lang="fr-FR" sz="3400" dirty="0">
              <a:latin typeface="Nunito" pitchFamily="2" charset="0"/>
            </a:endParaRPr>
          </a:p>
          <a:p>
            <a:pPr marL="0" indent="0" algn="just">
              <a:buNone/>
            </a:pPr>
            <a:r>
              <a:rPr lang="fr-FR" sz="3400" dirty="0">
                <a:latin typeface="Nunito" pitchFamily="2" charset="0"/>
              </a:rPr>
              <a:t>Trois thématiques sont ainsi proposées autour de </a:t>
            </a:r>
          </a:p>
          <a:p>
            <a:pPr marL="0" indent="0" algn="just">
              <a:buNone/>
            </a:pPr>
            <a:r>
              <a:rPr lang="fr-FR" sz="3400" b="1" dirty="0">
                <a:latin typeface="Nunito" pitchFamily="2" charset="0"/>
              </a:rPr>
              <a:t>l’enfant, </a:t>
            </a:r>
          </a:p>
          <a:p>
            <a:pPr marL="0" indent="0" algn="just">
              <a:buNone/>
            </a:pPr>
            <a:r>
              <a:rPr lang="fr-FR" sz="3400" b="1" dirty="0">
                <a:latin typeface="Nunito" pitchFamily="2" charset="0"/>
              </a:rPr>
              <a:t>la classe, </a:t>
            </a:r>
          </a:p>
          <a:p>
            <a:pPr marL="0" indent="0" algn="just">
              <a:buNone/>
            </a:pPr>
            <a:r>
              <a:rPr lang="fr-FR" sz="3400" b="1" dirty="0">
                <a:latin typeface="Nunito" pitchFamily="2" charset="0"/>
              </a:rPr>
              <a:t>l’univers enfantin </a:t>
            </a:r>
            <a:r>
              <a:rPr lang="fr-FR" sz="3400" dirty="0">
                <a:latin typeface="Nunito" pitchFamily="2" charset="0"/>
              </a:rPr>
              <a:t>: environnement quotidien et monde imaginaire, qui permettent de confronter l’élève à des genres et des situations de communication variés, en s’appuyant sur ce qu’il connaît.</a:t>
            </a:r>
          </a:p>
          <a:p>
            <a:pPr marL="0" indent="0" algn="just">
              <a:buNone/>
            </a:pPr>
            <a:r>
              <a:rPr lang="fr-FR" sz="3400" dirty="0">
                <a:latin typeface="Nunito" pitchFamily="2" charset="0"/>
              </a:rPr>
              <a:t>Les élèves découvrent les éléments culturels en contexte grâce aux possibilités offertes par </a:t>
            </a:r>
            <a:r>
              <a:rPr lang="fr-FR" sz="3400" b="1" dirty="0">
                <a:latin typeface="Nunito" pitchFamily="2" charset="0"/>
              </a:rPr>
              <a:t>la vie de classe</a:t>
            </a:r>
            <a:r>
              <a:rPr lang="fr-FR" sz="3400" dirty="0">
                <a:latin typeface="Nunito" pitchFamily="2" charset="0"/>
              </a:rPr>
              <a:t>, les activités ritualisées, </a:t>
            </a:r>
            <a:r>
              <a:rPr lang="fr-FR" sz="3400" b="1" dirty="0">
                <a:latin typeface="Nunito" pitchFamily="2" charset="0"/>
              </a:rPr>
              <a:t>les centres d’intérêt et les goûts de leur âge</a:t>
            </a:r>
            <a:r>
              <a:rPr lang="fr-FR" sz="3400" dirty="0">
                <a:latin typeface="Nunito" pitchFamily="2" charset="0"/>
              </a:rPr>
              <a:t>, les </a:t>
            </a:r>
            <a:r>
              <a:rPr lang="fr-FR" sz="3400" b="1" dirty="0">
                <a:latin typeface="Nunito" pitchFamily="2" charset="0"/>
              </a:rPr>
              <a:t>événements rythmant l’année scolaire </a:t>
            </a:r>
            <a:r>
              <a:rPr lang="fr-FR" sz="3400" dirty="0">
                <a:latin typeface="Nunito" pitchFamily="2" charset="0"/>
              </a:rPr>
              <a:t>et une ouverture sur l’environnement matériel et les </a:t>
            </a:r>
            <a:r>
              <a:rPr lang="fr-FR" sz="3400" b="1" dirty="0">
                <a:latin typeface="Nunito" pitchFamily="2" charset="0"/>
              </a:rPr>
              <a:t>grands repères culturels des élèves du même âge dans les pays ou régions étudiés.</a:t>
            </a:r>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Tree>
    <p:extLst>
      <p:ext uri="{BB962C8B-B14F-4D97-AF65-F5344CB8AC3E}">
        <p14:creationId xmlns:p14="http://schemas.microsoft.com/office/powerpoint/2010/main" val="85772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632437" y="304800"/>
            <a:ext cx="9251873" cy="850491"/>
          </a:xfrm>
        </p:spPr>
        <p:txBody>
          <a:bodyPr>
            <a:normAutofit fontScale="90000"/>
          </a:bodyPr>
          <a:lstStyle/>
          <a:p>
            <a:r>
              <a:rPr lang="fr-FR" sz="3600" b="1" dirty="0">
                <a:latin typeface="Nunito" pitchFamily="2" charset="0"/>
              </a:rPr>
              <a:t>Le volet culturel présenté dans les programmes</a:t>
            </a:r>
            <a:br>
              <a:rPr lang="fr-FR" b="1" dirty="0"/>
            </a:br>
            <a:endParaRPr lang="fr-FR" b="1" dirty="0"/>
          </a:p>
        </p:txBody>
      </p:sp>
      <p:sp>
        <p:nvSpPr>
          <p:cNvPr id="17" name="Espace réservé du contenu 16">
            <a:extLst>
              <a:ext uri="{FF2B5EF4-FFF2-40B4-BE49-F238E27FC236}">
                <a16:creationId xmlns:a16="http://schemas.microsoft.com/office/drawing/2014/main" id="{F7014751-95B2-BCB4-8BDF-96A80D02DDAE}"/>
              </a:ext>
            </a:extLst>
          </p:cNvPr>
          <p:cNvSpPr>
            <a:spLocks noGrp="1"/>
          </p:cNvSpPr>
          <p:nvPr>
            <p:ph idx="1"/>
          </p:nvPr>
        </p:nvSpPr>
        <p:spPr>
          <a:xfrm>
            <a:off x="301113" y="1311685"/>
            <a:ext cx="11546758" cy="5275928"/>
          </a:xfrm>
        </p:spPr>
        <p:txBody>
          <a:bodyPr>
            <a:normAutofit/>
          </a:bodyPr>
          <a:lstStyle/>
          <a:p>
            <a:pPr marL="0" indent="0" algn="just">
              <a:buNone/>
            </a:pPr>
            <a:r>
              <a:rPr lang="fr-FR" dirty="0">
                <a:latin typeface="Nunito" pitchFamily="2" charset="0"/>
              </a:rPr>
              <a:t>CYCLE 3:</a:t>
            </a:r>
          </a:p>
          <a:p>
            <a:pPr marL="0" indent="0" algn="just">
              <a:buNone/>
            </a:pPr>
            <a:r>
              <a:rPr lang="fr-FR" dirty="0">
                <a:latin typeface="Nunito" pitchFamily="2" charset="0"/>
              </a:rPr>
              <a:t>Indissociable de l’apprentissage de la langue, l’élargissement des repères culturels favorise </a:t>
            </a:r>
            <a:r>
              <a:rPr lang="fr-FR" b="1" dirty="0">
                <a:latin typeface="Nunito" pitchFamily="2" charset="0"/>
              </a:rPr>
              <a:t>la prise de conscience de certaines différences, développe curiosité et envie de communiquer</a:t>
            </a:r>
            <a:r>
              <a:rPr lang="fr-FR" dirty="0">
                <a:latin typeface="Nunito" pitchFamily="2" charset="0"/>
              </a:rPr>
              <a:t>. Les contacts avec les écoles des pays ou des régions concernés, les ressources offertes par la messagerie électronique, l’exploitation de documents audiovisuels contribuent à découvrir des espaces de plus en plus larges et de plus en plus lointains et à développer </a:t>
            </a:r>
            <a:r>
              <a:rPr lang="fr-FR" b="1" dirty="0">
                <a:latin typeface="Nunito" pitchFamily="2" charset="0"/>
              </a:rPr>
              <a:t>le sens du relatif, l’esprit critique, l’altérité.</a:t>
            </a:r>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Tree>
    <p:extLst>
      <p:ext uri="{BB962C8B-B14F-4D97-AF65-F5344CB8AC3E}">
        <p14:creationId xmlns:p14="http://schemas.microsoft.com/office/powerpoint/2010/main" val="293772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6" name="Espace réservé du contenu 5">
            <a:extLst>
              <a:ext uri="{FF2B5EF4-FFF2-40B4-BE49-F238E27FC236}">
                <a16:creationId xmlns:a16="http://schemas.microsoft.com/office/drawing/2014/main" id="{AA55C201-0E4F-74E5-5E98-A856E74E7C1B}"/>
              </a:ext>
            </a:extLst>
          </p:cNvPr>
          <p:cNvPicPr>
            <a:picLocks noGrp="1" noChangeAspect="1"/>
          </p:cNvPicPr>
          <p:nvPr>
            <p:ph idx="1"/>
          </p:nvPr>
        </p:nvPicPr>
        <p:blipFill>
          <a:blip r:embed="rId2"/>
          <a:stretch>
            <a:fillRect/>
          </a:stretch>
        </p:blipFill>
        <p:spPr>
          <a:xfrm>
            <a:off x="1046363" y="1238863"/>
            <a:ext cx="9926435" cy="5220429"/>
          </a:xfrm>
        </p:spPr>
      </p:pic>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3"/>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4"/>
          <a:srcRect l="1472" t="2275"/>
          <a:stretch/>
        </p:blipFill>
        <p:spPr>
          <a:xfrm>
            <a:off x="10884310" y="1"/>
            <a:ext cx="1307690" cy="669508"/>
          </a:xfrm>
          <a:prstGeom prst="rect">
            <a:avLst/>
          </a:prstGeom>
        </p:spPr>
      </p:pic>
      <p:sp>
        <p:nvSpPr>
          <p:cNvPr id="7" name="ZoneTexte 6">
            <a:extLst>
              <a:ext uri="{FF2B5EF4-FFF2-40B4-BE49-F238E27FC236}">
                <a16:creationId xmlns:a16="http://schemas.microsoft.com/office/drawing/2014/main" id="{7E55F6D7-F564-9A3A-7B93-78BF1F994756}"/>
              </a:ext>
            </a:extLst>
          </p:cNvPr>
          <p:cNvSpPr txBox="1"/>
          <p:nvPr/>
        </p:nvSpPr>
        <p:spPr>
          <a:xfrm>
            <a:off x="2366730" y="508111"/>
            <a:ext cx="7285703" cy="523220"/>
          </a:xfrm>
          <a:prstGeom prst="rect">
            <a:avLst/>
          </a:prstGeom>
          <a:noFill/>
        </p:spPr>
        <p:txBody>
          <a:bodyPr wrap="square" rtlCol="0">
            <a:spAutoFit/>
          </a:bodyPr>
          <a:lstStyle/>
          <a:p>
            <a:r>
              <a:rPr lang="fr-FR" sz="2800" b="1" dirty="0">
                <a:latin typeface="Nunito" pitchFamily="2" charset="0"/>
              </a:rPr>
              <a:t>CONSTRUIRE UN PARCOURS CULTUREL</a:t>
            </a:r>
          </a:p>
        </p:txBody>
      </p:sp>
    </p:spTree>
    <p:extLst>
      <p:ext uri="{BB962C8B-B14F-4D97-AF65-F5344CB8AC3E}">
        <p14:creationId xmlns:p14="http://schemas.microsoft.com/office/powerpoint/2010/main" val="1606471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7" name="ZoneTexte 6">
            <a:extLst>
              <a:ext uri="{FF2B5EF4-FFF2-40B4-BE49-F238E27FC236}">
                <a16:creationId xmlns:a16="http://schemas.microsoft.com/office/drawing/2014/main" id="{7E55F6D7-F564-9A3A-7B93-78BF1F994756}"/>
              </a:ext>
            </a:extLst>
          </p:cNvPr>
          <p:cNvSpPr txBox="1"/>
          <p:nvPr/>
        </p:nvSpPr>
        <p:spPr>
          <a:xfrm>
            <a:off x="2366730" y="508111"/>
            <a:ext cx="7285703" cy="523220"/>
          </a:xfrm>
          <a:prstGeom prst="rect">
            <a:avLst/>
          </a:prstGeom>
          <a:noFill/>
        </p:spPr>
        <p:txBody>
          <a:bodyPr wrap="square" rtlCol="0">
            <a:spAutoFit/>
          </a:bodyPr>
          <a:lstStyle/>
          <a:p>
            <a:r>
              <a:rPr lang="fr-FR" sz="2800" b="1" dirty="0">
                <a:latin typeface="Nunito" pitchFamily="2" charset="0"/>
              </a:rPr>
              <a:t>CONSTRUIRE UN PARCOURS CULTUREL</a:t>
            </a:r>
          </a:p>
        </p:txBody>
      </p:sp>
      <p:pic>
        <p:nvPicPr>
          <p:cNvPr id="10" name="Espace réservé du contenu 9">
            <a:extLst>
              <a:ext uri="{FF2B5EF4-FFF2-40B4-BE49-F238E27FC236}">
                <a16:creationId xmlns:a16="http://schemas.microsoft.com/office/drawing/2014/main" id="{5B225D5D-7C7D-BAA9-0433-AA1DED2502F3}"/>
              </a:ext>
            </a:extLst>
          </p:cNvPr>
          <p:cNvPicPr>
            <a:picLocks noGrp="1" noChangeAspect="1"/>
          </p:cNvPicPr>
          <p:nvPr>
            <p:ph idx="1"/>
          </p:nvPr>
        </p:nvPicPr>
        <p:blipFill>
          <a:blip r:embed="rId4"/>
          <a:stretch>
            <a:fillRect/>
          </a:stretch>
        </p:blipFill>
        <p:spPr>
          <a:xfrm>
            <a:off x="432550" y="1564690"/>
            <a:ext cx="10975991" cy="3213787"/>
          </a:xfrm>
        </p:spPr>
      </p:pic>
    </p:spTree>
    <p:extLst>
      <p:ext uri="{BB962C8B-B14F-4D97-AF65-F5344CB8AC3E}">
        <p14:creationId xmlns:p14="http://schemas.microsoft.com/office/powerpoint/2010/main" val="1538630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3077497" y="244263"/>
            <a:ext cx="6577780" cy="850491"/>
          </a:xfrm>
        </p:spPr>
        <p:txBody>
          <a:bodyPr>
            <a:normAutofit fontScale="90000"/>
          </a:bodyPr>
          <a:lstStyle/>
          <a:p>
            <a:r>
              <a:rPr lang="fr-FR" b="1" dirty="0">
                <a:latin typeface="Nunito" pitchFamily="2" charset="0"/>
              </a:rPr>
              <a:t>Exemples de progressivité</a:t>
            </a:r>
            <a:br>
              <a:rPr lang="fr-FR" dirty="0"/>
            </a:br>
            <a:endParaRPr lang="fr-FR" dirty="0"/>
          </a:p>
        </p:txBody>
      </p:sp>
      <p:pic>
        <p:nvPicPr>
          <p:cNvPr id="6" name="Espace réservé du contenu 5">
            <a:extLst>
              <a:ext uri="{FF2B5EF4-FFF2-40B4-BE49-F238E27FC236}">
                <a16:creationId xmlns:a16="http://schemas.microsoft.com/office/drawing/2014/main" id="{53F7EC4E-7CBB-F81D-874F-CDAC5ED70D55}"/>
              </a:ext>
            </a:extLst>
          </p:cNvPr>
          <p:cNvPicPr>
            <a:picLocks noGrp="1" noChangeAspect="1"/>
          </p:cNvPicPr>
          <p:nvPr>
            <p:ph idx="1"/>
          </p:nvPr>
        </p:nvPicPr>
        <p:blipFill>
          <a:blip r:embed="rId2"/>
          <a:stretch>
            <a:fillRect/>
          </a:stretch>
        </p:blipFill>
        <p:spPr>
          <a:xfrm>
            <a:off x="824506" y="2558449"/>
            <a:ext cx="10059804" cy="3962953"/>
          </a:xfrm>
        </p:spPr>
      </p:pic>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3"/>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4"/>
          <a:srcRect l="1472" t="2275"/>
          <a:stretch/>
        </p:blipFill>
        <p:spPr>
          <a:xfrm>
            <a:off x="10884310" y="1"/>
            <a:ext cx="1307690" cy="669508"/>
          </a:xfrm>
          <a:prstGeom prst="rect">
            <a:avLst/>
          </a:prstGeom>
        </p:spPr>
      </p:pic>
      <p:sp>
        <p:nvSpPr>
          <p:cNvPr id="8" name="ZoneTexte 7">
            <a:extLst>
              <a:ext uri="{FF2B5EF4-FFF2-40B4-BE49-F238E27FC236}">
                <a16:creationId xmlns:a16="http://schemas.microsoft.com/office/drawing/2014/main" id="{ABBC120E-8AC7-FDC2-295B-28E73E3A3522}"/>
              </a:ext>
            </a:extLst>
          </p:cNvPr>
          <p:cNvSpPr txBox="1"/>
          <p:nvPr/>
        </p:nvSpPr>
        <p:spPr>
          <a:xfrm>
            <a:off x="599907" y="882768"/>
            <a:ext cx="10736685" cy="1569660"/>
          </a:xfrm>
          <a:prstGeom prst="rect">
            <a:avLst/>
          </a:prstGeom>
          <a:noFill/>
        </p:spPr>
        <p:txBody>
          <a:bodyPr wrap="square">
            <a:spAutoFit/>
          </a:bodyPr>
          <a:lstStyle/>
          <a:p>
            <a:r>
              <a:rPr lang="fr-FR" sz="2400" dirty="0">
                <a:latin typeface="Nunito" pitchFamily="2" charset="0"/>
              </a:rPr>
              <a:t>Il est possible d’établir une approche continue et cohérente des thématiques culturelles tout au long de la scolarité obligatoire, sans répétition ni redondance.</a:t>
            </a:r>
          </a:p>
          <a:p>
            <a:r>
              <a:rPr lang="fr-FR" sz="2400" b="1" u="sng" dirty="0">
                <a:latin typeface="Nunito" pitchFamily="2" charset="0"/>
              </a:rPr>
              <a:t>Ex: </a:t>
            </a:r>
            <a:r>
              <a:rPr lang="fr-FR" sz="2400" dirty="0">
                <a:latin typeface="Nunito" pitchFamily="2" charset="0"/>
              </a:rPr>
              <a:t>les fêtes calendaires</a:t>
            </a:r>
          </a:p>
        </p:txBody>
      </p:sp>
    </p:spTree>
    <p:extLst>
      <p:ext uri="{BB962C8B-B14F-4D97-AF65-F5344CB8AC3E}">
        <p14:creationId xmlns:p14="http://schemas.microsoft.com/office/powerpoint/2010/main" val="162069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3672489" y="334755"/>
            <a:ext cx="5171769" cy="850491"/>
          </a:xfrm>
        </p:spPr>
        <p:txBody>
          <a:bodyPr>
            <a:noAutofit/>
          </a:bodyPr>
          <a:lstStyle/>
          <a:p>
            <a:r>
              <a:rPr lang="fr-FR" sz="4000" b="1" dirty="0">
                <a:latin typeface="Nunito" pitchFamily="2" charset="0"/>
              </a:rPr>
              <a:t>INTRODUCTION</a:t>
            </a:r>
            <a:br>
              <a:rPr lang="fr-FR" sz="2800" dirty="0"/>
            </a:br>
            <a:endParaRPr lang="fr-FR" sz="2800"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3" name="Rectangle 1">
            <a:extLst>
              <a:ext uri="{FF2B5EF4-FFF2-40B4-BE49-F238E27FC236}">
                <a16:creationId xmlns:a16="http://schemas.microsoft.com/office/drawing/2014/main" id="{F4A1A574-7A88-AA79-7659-8A3F695CE6D2}"/>
              </a:ext>
            </a:extLst>
          </p:cNvPr>
          <p:cNvSpPr>
            <a:spLocks noGrp="1" noChangeArrowheads="1"/>
          </p:cNvSpPr>
          <p:nvPr>
            <p:ph idx="1"/>
          </p:nvPr>
        </p:nvSpPr>
        <p:spPr bwMode="auto">
          <a:xfrm>
            <a:off x="219362" y="1087793"/>
            <a:ext cx="9730883"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r>
              <a:rPr lang="fr-FR" sz="3200" dirty="0">
                <a:latin typeface="Nunito" pitchFamily="2" charset="0"/>
              </a:rPr>
              <a:t>Pour beaucoup de scientifiques, </a:t>
            </a:r>
            <a:r>
              <a:rPr lang="fr-FR" sz="3200" b="1" u="sng" dirty="0">
                <a:latin typeface="Nunito" pitchFamily="2" charset="0"/>
              </a:rPr>
              <a:t>la langue que nous parlons définit notre regard sur le monde, notre vision du monde</a:t>
            </a:r>
            <a:r>
              <a:rPr lang="fr-FR" sz="3200" dirty="0">
                <a:latin typeface="Nunito" pitchFamily="2" charset="0"/>
              </a:rPr>
              <a:t>. </a:t>
            </a:r>
          </a:p>
          <a:p>
            <a:pPr marL="0" marR="0" lvl="0" indent="0" algn="just" defTabSz="914400" rtl="0" eaLnBrk="0" fontAlgn="base" latinLnBrk="0" hangingPunct="0">
              <a:lnSpc>
                <a:spcPct val="100000"/>
              </a:lnSpc>
              <a:spcBef>
                <a:spcPct val="0"/>
              </a:spcBef>
              <a:spcAft>
                <a:spcPct val="0"/>
              </a:spcAft>
              <a:buClrTx/>
              <a:buSzTx/>
              <a:buNone/>
              <a:tabLst/>
            </a:pPr>
            <a:endParaRPr lang="fr-FR" sz="3200" dirty="0">
              <a:latin typeface="Nunito" pitchFamily="2" charset="0"/>
            </a:endParaRPr>
          </a:p>
          <a:p>
            <a:pPr marL="0" lvl="0" indent="0" algn="just" eaLnBrk="0" fontAlgn="base" hangingPunct="0">
              <a:lnSpc>
                <a:spcPct val="100000"/>
              </a:lnSpc>
              <a:spcBef>
                <a:spcPct val="0"/>
              </a:spcBef>
              <a:spcAft>
                <a:spcPct val="0"/>
              </a:spcAft>
              <a:buNone/>
            </a:pPr>
            <a:r>
              <a:rPr lang="fr-FR" sz="3200" dirty="0">
                <a:latin typeface="Nunito" pitchFamily="2" charset="0"/>
              </a:rPr>
              <a:t>C’est la langue elle-même qui façonne notre esprit, et qui nous permet de voir des détails que d’autres locuteurs ne perçoivent pas.</a:t>
            </a:r>
          </a:p>
          <a:p>
            <a:pPr marL="0" lvl="0" indent="0" algn="just" eaLnBrk="0" fontAlgn="base" hangingPunct="0">
              <a:lnSpc>
                <a:spcPct val="100000"/>
              </a:lnSpc>
              <a:spcBef>
                <a:spcPct val="0"/>
              </a:spcBef>
              <a:spcAft>
                <a:spcPct val="0"/>
              </a:spcAft>
              <a:buNone/>
            </a:pPr>
            <a:endParaRPr lang="fr-FR" sz="3200" dirty="0">
              <a:latin typeface="Nunito" pitchFamily="2" charset="0"/>
            </a:endParaRPr>
          </a:p>
          <a:p>
            <a:pPr marL="0" marR="0" lvl="0" indent="0" algn="just" defTabSz="914400" rtl="0" eaLnBrk="0" fontAlgn="base" latinLnBrk="0" hangingPunct="0">
              <a:lnSpc>
                <a:spcPct val="100000"/>
              </a:lnSpc>
              <a:spcBef>
                <a:spcPct val="0"/>
              </a:spcBef>
              <a:spcAft>
                <a:spcPct val="0"/>
              </a:spcAft>
              <a:buClrTx/>
              <a:buSzTx/>
              <a:buNone/>
              <a:tabLst/>
            </a:pPr>
            <a:r>
              <a:rPr lang="fr-FR" sz="3200" dirty="0">
                <a:latin typeface="Nunito" pitchFamily="2" charset="0"/>
              </a:rPr>
              <a:t> </a:t>
            </a:r>
            <a:r>
              <a:rPr lang="fr-FR" sz="3200" b="1" i="1" dirty="0" err="1">
                <a:solidFill>
                  <a:srgbClr val="00B050"/>
                </a:solidFill>
                <a:latin typeface="Nunito" pitchFamily="2" charset="0"/>
              </a:rPr>
              <a:t>Poronkusena</a:t>
            </a:r>
            <a:r>
              <a:rPr lang="fr-FR" sz="3200" i="1" dirty="0">
                <a:latin typeface="Nunito" pitchFamily="2" charset="0"/>
              </a:rPr>
              <a:t> est un mot finnois qui définit la distance qu’un renne est capable de parcourir avant de devoir se reposer</a:t>
            </a:r>
            <a:endParaRPr kumimoji="0" lang="fr-FR" altLang="fr-FR" sz="3200" b="0" i="0" u="none" strike="noStrike" cap="none" normalizeH="0" baseline="0" dirty="0">
              <a:ln>
                <a:noFill/>
              </a:ln>
              <a:solidFill>
                <a:schemeClr val="tx1"/>
              </a:solidFill>
              <a:effectLst/>
              <a:latin typeface="Nunito" pitchFamily="2" charset="0"/>
            </a:endParaRPr>
          </a:p>
        </p:txBody>
      </p:sp>
      <p:pic>
        <p:nvPicPr>
          <p:cNvPr id="7" name="Image 6">
            <a:extLst>
              <a:ext uri="{FF2B5EF4-FFF2-40B4-BE49-F238E27FC236}">
                <a16:creationId xmlns:a16="http://schemas.microsoft.com/office/drawing/2014/main" id="{E3513BCE-A038-D183-1EF6-FB16E90D9197}"/>
              </a:ext>
            </a:extLst>
          </p:cNvPr>
          <p:cNvPicPr>
            <a:picLocks noChangeAspect="1"/>
          </p:cNvPicPr>
          <p:nvPr/>
        </p:nvPicPr>
        <p:blipFill rotWithShape="1">
          <a:blip r:embed="rId4"/>
          <a:srcRect l="2967" b="2920"/>
          <a:stretch/>
        </p:blipFill>
        <p:spPr>
          <a:xfrm>
            <a:off x="10333703" y="4236911"/>
            <a:ext cx="1460502" cy="2478521"/>
          </a:xfrm>
          <a:prstGeom prst="rect">
            <a:avLst/>
          </a:prstGeom>
        </p:spPr>
      </p:pic>
    </p:spTree>
    <p:extLst>
      <p:ext uri="{BB962C8B-B14F-4D97-AF65-F5344CB8AC3E}">
        <p14:creationId xmlns:p14="http://schemas.microsoft.com/office/powerpoint/2010/main" val="183425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3" name="Espace réservé du contenu 12">
            <a:extLst>
              <a:ext uri="{FF2B5EF4-FFF2-40B4-BE49-F238E27FC236}">
                <a16:creationId xmlns:a16="http://schemas.microsoft.com/office/drawing/2014/main" id="{E18C680E-A11D-205F-5410-5E0D9CBD1EA0}"/>
              </a:ext>
            </a:extLst>
          </p:cNvPr>
          <p:cNvSpPr>
            <a:spLocks noGrp="1"/>
          </p:cNvSpPr>
          <p:nvPr>
            <p:ph idx="1"/>
          </p:nvPr>
        </p:nvSpPr>
        <p:spPr>
          <a:xfrm>
            <a:off x="5781367" y="1253331"/>
            <a:ext cx="5552768" cy="4351338"/>
          </a:xfrm>
        </p:spPr>
        <p:txBody>
          <a:bodyPr>
            <a:normAutofit lnSpcReduction="10000"/>
          </a:bodyPr>
          <a:lstStyle/>
          <a:p>
            <a:pPr marL="0" indent="0">
              <a:buNone/>
            </a:pPr>
            <a:r>
              <a:rPr lang="en-US" b="1" u="sng" dirty="0" err="1">
                <a:latin typeface="Nunito" pitchFamily="2" charset="0"/>
              </a:rPr>
              <a:t>Comptine</a:t>
            </a:r>
            <a:r>
              <a:rPr lang="en-US" b="1" u="sng" dirty="0">
                <a:latin typeface="Nunito" pitchFamily="2" charset="0"/>
              </a:rPr>
              <a:t> : </a:t>
            </a:r>
            <a:r>
              <a:rPr lang="en-US" dirty="0">
                <a:latin typeface="Nunito" pitchFamily="2" charset="0"/>
              </a:rPr>
              <a:t>PUMPKINS</a:t>
            </a:r>
          </a:p>
          <a:p>
            <a:pPr marL="0" indent="0">
              <a:buNone/>
            </a:pPr>
            <a:r>
              <a:rPr lang="en-US" dirty="0">
                <a:latin typeface="Nunito" pitchFamily="2" charset="0"/>
              </a:rPr>
              <a:t>Pumpkins by the house</a:t>
            </a:r>
          </a:p>
          <a:p>
            <a:pPr marL="0" indent="0">
              <a:buNone/>
            </a:pPr>
            <a:r>
              <a:rPr lang="en-US" dirty="0">
                <a:latin typeface="Nunito" pitchFamily="2" charset="0"/>
              </a:rPr>
              <a:t>Pumpkins by the cat</a:t>
            </a:r>
          </a:p>
          <a:p>
            <a:pPr marL="0" indent="0">
              <a:buNone/>
            </a:pPr>
            <a:r>
              <a:rPr lang="en-US" dirty="0">
                <a:latin typeface="Nunito" pitchFamily="2" charset="0"/>
              </a:rPr>
              <a:t>Pumpkins by the mouse</a:t>
            </a:r>
          </a:p>
          <a:p>
            <a:pPr marL="0" indent="0">
              <a:buNone/>
            </a:pPr>
            <a:r>
              <a:rPr lang="en-US" dirty="0">
                <a:latin typeface="Nunito" pitchFamily="2" charset="0"/>
              </a:rPr>
              <a:t>Pumpkins by the hat</a:t>
            </a:r>
          </a:p>
          <a:p>
            <a:pPr marL="0" indent="0">
              <a:buNone/>
            </a:pPr>
            <a:r>
              <a:rPr lang="en-US" dirty="0">
                <a:latin typeface="Nunito" pitchFamily="2" charset="0"/>
              </a:rPr>
              <a:t>Pumpkins by the table</a:t>
            </a:r>
          </a:p>
          <a:p>
            <a:pPr marL="0" indent="0">
              <a:buNone/>
            </a:pPr>
            <a:r>
              <a:rPr lang="en-US" dirty="0">
                <a:latin typeface="Nunito" pitchFamily="2" charset="0"/>
              </a:rPr>
              <a:t>Pumpkins by the chair</a:t>
            </a:r>
          </a:p>
          <a:p>
            <a:pPr marL="0" indent="0">
              <a:buNone/>
            </a:pPr>
            <a:r>
              <a:rPr lang="en-US" dirty="0">
                <a:latin typeface="Nunito" pitchFamily="2" charset="0"/>
              </a:rPr>
              <a:t>Pumpkins by the door</a:t>
            </a:r>
          </a:p>
          <a:p>
            <a:pPr marL="0" indent="0">
              <a:buNone/>
            </a:pPr>
            <a:r>
              <a:rPr lang="en-US" dirty="0">
                <a:latin typeface="Nunito" pitchFamily="2" charset="0"/>
              </a:rPr>
              <a:t>Pumpkins everywhere!</a:t>
            </a:r>
            <a:endParaRPr lang="fr-FR" dirty="0">
              <a:latin typeface="Nunito" pitchFamily="2" charset="0"/>
            </a:endParaRPr>
          </a:p>
        </p:txBody>
      </p:sp>
      <p:sp>
        <p:nvSpPr>
          <p:cNvPr id="15" name="ZoneTexte 14">
            <a:extLst>
              <a:ext uri="{FF2B5EF4-FFF2-40B4-BE49-F238E27FC236}">
                <a16:creationId xmlns:a16="http://schemas.microsoft.com/office/drawing/2014/main" id="{60B4206E-0A89-915B-2AAB-983C0654FA61}"/>
              </a:ext>
            </a:extLst>
          </p:cNvPr>
          <p:cNvSpPr txBox="1"/>
          <p:nvPr/>
        </p:nvSpPr>
        <p:spPr>
          <a:xfrm>
            <a:off x="545371" y="1766631"/>
            <a:ext cx="4508409" cy="523220"/>
          </a:xfrm>
          <a:prstGeom prst="rect">
            <a:avLst/>
          </a:prstGeom>
          <a:noFill/>
        </p:spPr>
        <p:txBody>
          <a:bodyPr wrap="square">
            <a:spAutoFit/>
          </a:bodyPr>
          <a:lstStyle/>
          <a:p>
            <a:r>
              <a:rPr lang="fr-FR" sz="2800" b="1" dirty="0">
                <a:latin typeface="Nunito" pitchFamily="2" charset="0"/>
              </a:rPr>
              <a:t>CYCLE 2 : HALLOWEEN</a:t>
            </a:r>
          </a:p>
        </p:txBody>
      </p:sp>
      <p:pic>
        <p:nvPicPr>
          <p:cNvPr id="20" name="Image 19">
            <a:extLst>
              <a:ext uri="{FF2B5EF4-FFF2-40B4-BE49-F238E27FC236}">
                <a16:creationId xmlns:a16="http://schemas.microsoft.com/office/drawing/2014/main" id="{6379450C-BB6A-3ED8-EDFF-78C4A49AED29}"/>
              </a:ext>
            </a:extLst>
          </p:cNvPr>
          <p:cNvPicPr>
            <a:picLocks noChangeAspect="1"/>
          </p:cNvPicPr>
          <p:nvPr/>
        </p:nvPicPr>
        <p:blipFill>
          <a:blip r:embed="rId4"/>
          <a:stretch>
            <a:fillRect/>
          </a:stretch>
        </p:blipFill>
        <p:spPr>
          <a:xfrm>
            <a:off x="1036193" y="2743894"/>
            <a:ext cx="2686425" cy="3258005"/>
          </a:xfrm>
          <a:prstGeom prst="rect">
            <a:avLst/>
          </a:prstGeom>
        </p:spPr>
      </p:pic>
    </p:spTree>
    <p:extLst>
      <p:ext uri="{BB962C8B-B14F-4D97-AF65-F5344CB8AC3E}">
        <p14:creationId xmlns:p14="http://schemas.microsoft.com/office/powerpoint/2010/main" val="3513408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5" name="ZoneTexte 14">
            <a:extLst>
              <a:ext uri="{FF2B5EF4-FFF2-40B4-BE49-F238E27FC236}">
                <a16:creationId xmlns:a16="http://schemas.microsoft.com/office/drawing/2014/main" id="{60B4206E-0A89-915B-2AAB-983C0654FA61}"/>
              </a:ext>
            </a:extLst>
          </p:cNvPr>
          <p:cNvSpPr txBox="1"/>
          <p:nvPr/>
        </p:nvSpPr>
        <p:spPr>
          <a:xfrm>
            <a:off x="545371" y="1766631"/>
            <a:ext cx="4508409" cy="523220"/>
          </a:xfrm>
          <a:prstGeom prst="rect">
            <a:avLst/>
          </a:prstGeom>
          <a:noFill/>
        </p:spPr>
        <p:txBody>
          <a:bodyPr wrap="square">
            <a:spAutoFit/>
          </a:bodyPr>
          <a:lstStyle/>
          <a:p>
            <a:r>
              <a:rPr lang="fr-FR" sz="2800" b="1" dirty="0">
                <a:latin typeface="Nunito" pitchFamily="2" charset="0"/>
              </a:rPr>
              <a:t>CYCLE 2 : HALLOWEEN</a:t>
            </a:r>
          </a:p>
        </p:txBody>
      </p:sp>
      <p:pic>
        <p:nvPicPr>
          <p:cNvPr id="7" name="Espace réservé du contenu 5">
            <a:extLst>
              <a:ext uri="{FF2B5EF4-FFF2-40B4-BE49-F238E27FC236}">
                <a16:creationId xmlns:a16="http://schemas.microsoft.com/office/drawing/2014/main" id="{03EA8A87-A001-859E-52FE-8F6F500E51D2}"/>
              </a:ext>
            </a:extLst>
          </p:cNvPr>
          <p:cNvPicPr>
            <a:picLocks noChangeAspect="1"/>
          </p:cNvPicPr>
          <p:nvPr/>
        </p:nvPicPr>
        <p:blipFill>
          <a:blip r:embed="rId4"/>
          <a:stretch>
            <a:fillRect/>
          </a:stretch>
        </p:blipFill>
        <p:spPr>
          <a:xfrm>
            <a:off x="5008636" y="1052051"/>
            <a:ext cx="6941160" cy="5404936"/>
          </a:xfrm>
          <a:prstGeom prst="rect">
            <a:avLst/>
          </a:prstGeom>
        </p:spPr>
      </p:pic>
      <p:pic>
        <p:nvPicPr>
          <p:cNvPr id="14" name="Image 13">
            <a:extLst>
              <a:ext uri="{FF2B5EF4-FFF2-40B4-BE49-F238E27FC236}">
                <a16:creationId xmlns:a16="http://schemas.microsoft.com/office/drawing/2014/main" id="{245F273A-90D5-4E71-7199-0B6C0E49354C}"/>
              </a:ext>
            </a:extLst>
          </p:cNvPr>
          <p:cNvPicPr>
            <a:picLocks noChangeAspect="1"/>
          </p:cNvPicPr>
          <p:nvPr/>
        </p:nvPicPr>
        <p:blipFill>
          <a:blip r:embed="rId5"/>
          <a:stretch>
            <a:fillRect/>
          </a:stretch>
        </p:blipFill>
        <p:spPr>
          <a:xfrm>
            <a:off x="1026361" y="2675068"/>
            <a:ext cx="2686425" cy="3258005"/>
          </a:xfrm>
          <a:prstGeom prst="rect">
            <a:avLst/>
          </a:prstGeom>
        </p:spPr>
      </p:pic>
    </p:spTree>
    <p:extLst>
      <p:ext uri="{BB962C8B-B14F-4D97-AF65-F5344CB8AC3E}">
        <p14:creationId xmlns:p14="http://schemas.microsoft.com/office/powerpoint/2010/main" val="836896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pic>
        <p:nvPicPr>
          <p:cNvPr id="12" name="Espace réservé du contenu 11">
            <a:extLst>
              <a:ext uri="{FF2B5EF4-FFF2-40B4-BE49-F238E27FC236}">
                <a16:creationId xmlns:a16="http://schemas.microsoft.com/office/drawing/2014/main" id="{6D831E00-0E2B-E02E-4ED2-E5EC040A30E9}"/>
              </a:ext>
            </a:extLst>
          </p:cNvPr>
          <p:cNvPicPr>
            <a:picLocks noGrp="1" noChangeAspect="1"/>
          </p:cNvPicPr>
          <p:nvPr>
            <p:ph idx="1"/>
          </p:nvPr>
        </p:nvPicPr>
        <p:blipFill>
          <a:blip r:embed="rId4"/>
          <a:stretch>
            <a:fillRect/>
          </a:stretch>
        </p:blipFill>
        <p:spPr>
          <a:xfrm>
            <a:off x="582043" y="1920097"/>
            <a:ext cx="11027914" cy="4736343"/>
          </a:xfrm>
        </p:spPr>
      </p:pic>
      <p:sp>
        <p:nvSpPr>
          <p:cNvPr id="14" name="ZoneTexte 13">
            <a:extLst>
              <a:ext uri="{FF2B5EF4-FFF2-40B4-BE49-F238E27FC236}">
                <a16:creationId xmlns:a16="http://schemas.microsoft.com/office/drawing/2014/main" id="{01F16E4F-64AF-DC78-4FFF-204CE20EF994}"/>
              </a:ext>
            </a:extLst>
          </p:cNvPr>
          <p:cNvSpPr txBox="1"/>
          <p:nvPr/>
        </p:nvSpPr>
        <p:spPr>
          <a:xfrm>
            <a:off x="668594" y="1116742"/>
            <a:ext cx="5427406" cy="523220"/>
          </a:xfrm>
          <a:prstGeom prst="rect">
            <a:avLst/>
          </a:prstGeom>
          <a:noFill/>
        </p:spPr>
        <p:txBody>
          <a:bodyPr wrap="square">
            <a:spAutoFit/>
          </a:bodyPr>
          <a:lstStyle/>
          <a:p>
            <a:r>
              <a:rPr lang="fr-FR" sz="2800" b="1" dirty="0">
                <a:latin typeface="Nunito" pitchFamily="2" charset="0"/>
              </a:rPr>
              <a:t>CYCLE 2 : HALLOWEEN</a:t>
            </a:r>
          </a:p>
        </p:txBody>
      </p:sp>
    </p:spTree>
    <p:extLst>
      <p:ext uri="{BB962C8B-B14F-4D97-AF65-F5344CB8AC3E}">
        <p14:creationId xmlns:p14="http://schemas.microsoft.com/office/powerpoint/2010/main" val="4082977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5" name="ZoneTexte 14">
            <a:extLst>
              <a:ext uri="{FF2B5EF4-FFF2-40B4-BE49-F238E27FC236}">
                <a16:creationId xmlns:a16="http://schemas.microsoft.com/office/drawing/2014/main" id="{60B4206E-0A89-915B-2AAB-983C0654FA61}"/>
              </a:ext>
            </a:extLst>
          </p:cNvPr>
          <p:cNvSpPr txBox="1"/>
          <p:nvPr/>
        </p:nvSpPr>
        <p:spPr>
          <a:xfrm>
            <a:off x="358558" y="1513104"/>
            <a:ext cx="4508409" cy="523220"/>
          </a:xfrm>
          <a:prstGeom prst="rect">
            <a:avLst/>
          </a:prstGeom>
          <a:noFill/>
        </p:spPr>
        <p:txBody>
          <a:bodyPr wrap="square">
            <a:spAutoFit/>
          </a:bodyPr>
          <a:lstStyle/>
          <a:p>
            <a:r>
              <a:rPr lang="fr-FR" sz="2800" b="1" dirty="0">
                <a:latin typeface="Nunito" pitchFamily="2" charset="0"/>
              </a:rPr>
              <a:t>CYCLE 3 : </a:t>
            </a:r>
            <a:r>
              <a:rPr lang="fr-FR" sz="2800" b="1" dirty="0" err="1">
                <a:latin typeface="Nunito" pitchFamily="2" charset="0"/>
              </a:rPr>
              <a:t>Valentine’s</a:t>
            </a:r>
            <a:r>
              <a:rPr lang="fr-FR" sz="2800" b="1" dirty="0">
                <a:latin typeface="Nunito" pitchFamily="2" charset="0"/>
              </a:rPr>
              <a:t> </a:t>
            </a:r>
            <a:r>
              <a:rPr lang="fr-FR" sz="2800" b="1" dirty="0" err="1">
                <a:latin typeface="Nunito" pitchFamily="2" charset="0"/>
              </a:rPr>
              <a:t>day</a:t>
            </a:r>
            <a:endParaRPr lang="fr-FR" sz="2800" b="1" dirty="0">
              <a:latin typeface="Nunito" pitchFamily="2" charset="0"/>
            </a:endParaRPr>
          </a:p>
        </p:txBody>
      </p:sp>
      <p:pic>
        <p:nvPicPr>
          <p:cNvPr id="11" name="Image 10">
            <a:extLst>
              <a:ext uri="{FF2B5EF4-FFF2-40B4-BE49-F238E27FC236}">
                <a16:creationId xmlns:a16="http://schemas.microsoft.com/office/drawing/2014/main" id="{2DA1DE6A-448E-B6AC-B0F7-9B2CF372CAD8}"/>
              </a:ext>
            </a:extLst>
          </p:cNvPr>
          <p:cNvPicPr>
            <a:picLocks noChangeAspect="1"/>
          </p:cNvPicPr>
          <p:nvPr/>
        </p:nvPicPr>
        <p:blipFill>
          <a:blip r:embed="rId4"/>
          <a:stretch>
            <a:fillRect/>
          </a:stretch>
        </p:blipFill>
        <p:spPr>
          <a:xfrm>
            <a:off x="816218" y="2772680"/>
            <a:ext cx="2400635" cy="2467319"/>
          </a:xfrm>
          <a:prstGeom prst="rect">
            <a:avLst/>
          </a:prstGeom>
        </p:spPr>
      </p:pic>
      <p:pic>
        <p:nvPicPr>
          <p:cNvPr id="14" name="Image 13">
            <a:extLst>
              <a:ext uri="{FF2B5EF4-FFF2-40B4-BE49-F238E27FC236}">
                <a16:creationId xmlns:a16="http://schemas.microsoft.com/office/drawing/2014/main" id="{C7632FE1-F1FD-08DF-0FD3-112E1A18413F}"/>
              </a:ext>
            </a:extLst>
          </p:cNvPr>
          <p:cNvPicPr>
            <a:picLocks noChangeAspect="1"/>
          </p:cNvPicPr>
          <p:nvPr/>
        </p:nvPicPr>
        <p:blipFill>
          <a:blip r:embed="rId5"/>
          <a:stretch>
            <a:fillRect/>
          </a:stretch>
        </p:blipFill>
        <p:spPr>
          <a:xfrm>
            <a:off x="5568253" y="2405915"/>
            <a:ext cx="2648320" cy="3200847"/>
          </a:xfrm>
          <a:prstGeom prst="rect">
            <a:avLst/>
          </a:prstGeom>
        </p:spPr>
      </p:pic>
      <p:pic>
        <p:nvPicPr>
          <p:cNvPr id="17" name="Image 16">
            <a:extLst>
              <a:ext uri="{FF2B5EF4-FFF2-40B4-BE49-F238E27FC236}">
                <a16:creationId xmlns:a16="http://schemas.microsoft.com/office/drawing/2014/main" id="{9116383B-8000-E05F-0005-7758A7853302}"/>
              </a:ext>
            </a:extLst>
          </p:cNvPr>
          <p:cNvPicPr>
            <a:picLocks noChangeAspect="1"/>
          </p:cNvPicPr>
          <p:nvPr/>
        </p:nvPicPr>
        <p:blipFill>
          <a:blip r:embed="rId6"/>
          <a:stretch>
            <a:fillRect/>
          </a:stretch>
        </p:blipFill>
        <p:spPr>
          <a:xfrm>
            <a:off x="8485680" y="2405915"/>
            <a:ext cx="2476846" cy="3086531"/>
          </a:xfrm>
          <a:prstGeom prst="rect">
            <a:avLst/>
          </a:prstGeom>
        </p:spPr>
      </p:pic>
    </p:spTree>
    <p:extLst>
      <p:ext uri="{BB962C8B-B14F-4D97-AF65-F5344CB8AC3E}">
        <p14:creationId xmlns:p14="http://schemas.microsoft.com/office/powerpoint/2010/main" val="2280210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5" name="ZoneTexte 14">
            <a:extLst>
              <a:ext uri="{FF2B5EF4-FFF2-40B4-BE49-F238E27FC236}">
                <a16:creationId xmlns:a16="http://schemas.microsoft.com/office/drawing/2014/main" id="{60B4206E-0A89-915B-2AAB-983C0654FA61}"/>
              </a:ext>
            </a:extLst>
          </p:cNvPr>
          <p:cNvSpPr txBox="1"/>
          <p:nvPr/>
        </p:nvSpPr>
        <p:spPr>
          <a:xfrm>
            <a:off x="358558" y="1513104"/>
            <a:ext cx="4508409" cy="523220"/>
          </a:xfrm>
          <a:prstGeom prst="rect">
            <a:avLst/>
          </a:prstGeom>
          <a:noFill/>
        </p:spPr>
        <p:txBody>
          <a:bodyPr wrap="square">
            <a:spAutoFit/>
          </a:bodyPr>
          <a:lstStyle/>
          <a:p>
            <a:r>
              <a:rPr lang="fr-FR" sz="2800" b="1" dirty="0">
                <a:latin typeface="Nunito" pitchFamily="2" charset="0"/>
              </a:rPr>
              <a:t>CYCLE 3 : </a:t>
            </a:r>
            <a:r>
              <a:rPr lang="fr-FR" sz="2800" b="1" dirty="0" err="1">
                <a:latin typeface="Nunito" pitchFamily="2" charset="0"/>
              </a:rPr>
              <a:t>Valentine’s</a:t>
            </a:r>
            <a:r>
              <a:rPr lang="fr-FR" sz="2800" b="1" dirty="0">
                <a:latin typeface="Nunito" pitchFamily="2" charset="0"/>
              </a:rPr>
              <a:t> </a:t>
            </a:r>
            <a:r>
              <a:rPr lang="fr-FR" sz="2800" b="1" dirty="0" err="1">
                <a:latin typeface="Nunito" pitchFamily="2" charset="0"/>
              </a:rPr>
              <a:t>day</a:t>
            </a:r>
            <a:endParaRPr lang="fr-FR" sz="2800" b="1" dirty="0">
              <a:latin typeface="Nunito" pitchFamily="2" charset="0"/>
            </a:endParaRPr>
          </a:p>
        </p:txBody>
      </p:sp>
      <p:pic>
        <p:nvPicPr>
          <p:cNvPr id="8" name="Image 7">
            <a:extLst>
              <a:ext uri="{FF2B5EF4-FFF2-40B4-BE49-F238E27FC236}">
                <a16:creationId xmlns:a16="http://schemas.microsoft.com/office/drawing/2014/main" id="{129D48C2-9790-CF07-6BE1-704C49A473F5}"/>
              </a:ext>
            </a:extLst>
          </p:cNvPr>
          <p:cNvPicPr>
            <a:picLocks noChangeAspect="1"/>
          </p:cNvPicPr>
          <p:nvPr/>
        </p:nvPicPr>
        <p:blipFill>
          <a:blip r:embed="rId4"/>
          <a:stretch>
            <a:fillRect/>
          </a:stretch>
        </p:blipFill>
        <p:spPr>
          <a:xfrm>
            <a:off x="4766567" y="2036324"/>
            <a:ext cx="7179628" cy="4244689"/>
          </a:xfrm>
          <a:prstGeom prst="rect">
            <a:avLst/>
          </a:prstGeom>
        </p:spPr>
      </p:pic>
      <p:pic>
        <p:nvPicPr>
          <p:cNvPr id="11" name="Image 10">
            <a:extLst>
              <a:ext uri="{FF2B5EF4-FFF2-40B4-BE49-F238E27FC236}">
                <a16:creationId xmlns:a16="http://schemas.microsoft.com/office/drawing/2014/main" id="{2DA1DE6A-448E-B6AC-B0F7-9B2CF372CAD8}"/>
              </a:ext>
            </a:extLst>
          </p:cNvPr>
          <p:cNvPicPr>
            <a:picLocks noChangeAspect="1"/>
          </p:cNvPicPr>
          <p:nvPr/>
        </p:nvPicPr>
        <p:blipFill>
          <a:blip r:embed="rId5"/>
          <a:stretch>
            <a:fillRect/>
          </a:stretch>
        </p:blipFill>
        <p:spPr>
          <a:xfrm>
            <a:off x="816218" y="2772680"/>
            <a:ext cx="2400635" cy="2467319"/>
          </a:xfrm>
          <a:prstGeom prst="rect">
            <a:avLst/>
          </a:prstGeom>
        </p:spPr>
      </p:pic>
    </p:spTree>
    <p:extLst>
      <p:ext uri="{BB962C8B-B14F-4D97-AF65-F5344CB8AC3E}">
        <p14:creationId xmlns:p14="http://schemas.microsoft.com/office/powerpoint/2010/main" val="2901805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5" name="ZoneTexte 14">
            <a:extLst>
              <a:ext uri="{FF2B5EF4-FFF2-40B4-BE49-F238E27FC236}">
                <a16:creationId xmlns:a16="http://schemas.microsoft.com/office/drawing/2014/main" id="{60B4206E-0A89-915B-2AAB-983C0654FA61}"/>
              </a:ext>
            </a:extLst>
          </p:cNvPr>
          <p:cNvSpPr txBox="1"/>
          <p:nvPr/>
        </p:nvSpPr>
        <p:spPr>
          <a:xfrm>
            <a:off x="338893" y="842409"/>
            <a:ext cx="4508409" cy="523220"/>
          </a:xfrm>
          <a:prstGeom prst="rect">
            <a:avLst/>
          </a:prstGeom>
          <a:noFill/>
        </p:spPr>
        <p:txBody>
          <a:bodyPr wrap="square">
            <a:spAutoFit/>
          </a:bodyPr>
          <a:lstStyle/>
          <a:p>
            <a:r>
              <a:rPr lang="fr-FR" sz="2800" b="1" dirty="0">
                <a:latin typeface="Nunito" pitchFamily="2" charset="0"/>
              </a:rPr>
              <a:t>CYCLE 3 : </a:t>
            </a:r>
            <a:r>
              <a:rPr lang="fr-FR" sz="2800" b="1" dirty="0" err="1">
                <a:latin typeface="Nunito" pitchFamily="2" charset="0"/>
              </a:rPr>
              <a:t>Valentine’s</a:t>
            </a:r>
            <a:r>
              <a:rPr lang="fr-FR" sz="2800" b="1" dirty="0">
                <a:latin typeface="Nunito" pitchFamily="2" charset="0"/>
              </a:rPr>
              <a:t> </a:t>
            </a:r>
            <a:r>
              <a:rPr lang="fr-FR" sz="2800" b="1" dirty="0" err="1">
                <a:latin typeface="Nunito" pitchFamily="2" charset="0"/>
              </a:rPr>
              <a:t>day</a:t>
            </a:r>
            <a:endParaRPr lang="fr-FR" sz="2800" b="1" dirty="0">
              <a:latin typeface="Nunito" pitchFamily="2" charset="0"/>
            </a:endParaRPr>
          </a:p>
        </p:txBody>
      </p:sp>
      <p:pic>
        <p:nvPicPr>
          <p:cNvPr id="6" name="Image 5">
            <a:extLst>
              <a:ext uri="{FF2B5EF4-FFF2-40B4-BE49-F238E27FC236}">
                <a16:creationId xmlns:a16="http://schemas.microsoft.com/office/drawing/2014/main" id="{1DE12C22-6D28-D808-DCC5-4D92F84CBAB3}"/>
              </a:ext>
            </a:extLst>
          </p:cNvPr>
          <p:cNvPicPr>
            <a:picLocks noChangeAspect="1"/>
          </p:cNvPicPr>
          <p:nvPr/>
        </p:nvPicPr>
        <p:blipFill>
          <a:blip r:embed="rId4"/>
          <a:stretch>
            <a:fillRect/>
          </a:stretch>
        </p:blipFill>
        <p:spPr>
          <a:xfrm>
            <a:off x="5640665" y="2609052"/>
            <a:ext cx="1519837" cy="1991511"/>
          </a:xfrm>
          <a:prstGeom prst="rect">
            <a:avLst/>
          </a:prstGeom>
        </p:spPr>
      </p:pic>
      <p:pic>
        <p:nvPicPr>
          <p:cNvPr id="9" name="Image 8">
            <a:extLst>
              <a:ext uri="{FF2B5EF4-FFF2-40B4-BE49-F238E27FC236}">
                <a16:creationId xmlns:a16="http://schemas.microsoft.com/office/drawing/2014/main" id="{12102B85-C7D1-B9C0-E308-A2DD8793DDB2}"/>
              </a:ext>
            </a:extLst>
          </p:cNvPr>
          <p:cNvPicPr>
            <a:picLocks noChangeAspect="1"/>
          </p:cNvPicPr>
          <p:nvPr/>
        </p:nvPicPr>
        <p:blipFill>
          <a:blip r:embed="rId5"/>
          <a:stretch>
            <a:fillRect/>
          </a:stretch>
        </p:blipFill>
        <p:spPr>
          <a:xfrm>
            <a:off x="3651231" y="2677009"/>
            <a:ext cx="1895740" cy="1943371"/>
          </a:xfrm>
          <a:prstGeom prst="rect">
            <a:avLst/>
          </a:prstGeom>
        </p:spPr>
      </p:pic>
      <p:pic>
        <p:nvPicPr>
          <p:cNvPr id="13" name="Image 12">
            <a:extLst>
              <a:ext uri="{FF2B5EF4-FFF2-40B4-BE49-F238E27FC236}">
                <a16:creationId xmlns:a16="http://schemas.microsoft.com/office/drawing/2014/main" id="{57CA9B48-6A91-FE9C-45D7-6F786D4EDF45}"/>
              </a:ext>
            </a:extLst>
          </p:cNvPr>
          <p:cNvPicPr>
            <a:picLocks noChangeAspect="1"/>
          </p:cNvPicPr>
          <p:nvPr/>
        </p:nvPicPr>
        <p:blipFill>
          <a:blip r:embed="rId6"/>
          <a:stretch>
            <a:fillRect/>
          </a:stretch>
        </p:blipFill>
        <p:spPr>
          <a:xfrm>
            <a:off x="7347890" y="3473558"/>
            <a:ext cx="2288581" cy="2323655"/>
          </a:xfrm>
          <a:prstGeom prst="rect">
            <a:avLst/>
          </a:prstGeom>
        </p:spPr>
      </p:pic>
      <p:pic>
        <p:nvPicPr>
          <p:cNvPr id="16" name="Image 15">
            <a:extLst>
              <a:ext uri="{FF2B5EF4-FFF2-40B4-BE49-F238E27FC236}">
                <a16:creationId xmlns:a16="http://schemas.microsoft.com/office/drawing/2014/main" id="{2B6EDD22-C9C1-C14D-912B-FE178EABC9C0}"/>
              </a:ext>
            </a:extLst>
          </p:cNvPr>
          <p:cNvPicPr>
            <a:picLocks noChangeAspect="1"/>
          </p:cNvPicPr>
          <p:nvPr/>
        </p:nvPicPr>
        <p:blipFill>
          <a:blip r:embed="rId7"/>
          <a:stretch>
            <a:fillRect/>
          </a:stretch>
        </p:blipFill>
        <p:spPr>
          <a:xfrm>
            <a:off x="3453820" y="4639408"/>
            <a:ext cx="3834501" cy="1836525"/>
          </a:xfrm>
          <a:prstGeom prst="rect">
            <a:avLst/>
          </a:prstGeom>
        </p:spPr>
      </p:pic>
      <p:pic>
        <p:nvPicPr>
          <p:cNvPr id="18" name="Image 17">
            <a:extLst>
              <a:ext uri="{FF2B5EF4-FFF2-40B4-BE49-F238E27FC236}">
                <a16:creationId xmlns:a16="http://schemas.microsoft.com/office/drawing/2014/main" id="{A209D0C0-527B-7A0A-411A-B7064985FAC8}"/>
              </a:ext>
            </a:extLst>
          </p:cNvPr>
          <p:cNvPicPr>
            <a:picLocks noChangeAspect="1"/>
          </p:cNvPicPr>
          <p:nvPr/>
        </p:nvPicPr>
        <p:blipFill>
          <a:blip r:embed="rId8"/>
          <a:stretch>
            <a:fillRect/>
          </a:stretch>
        </p:blipFill>
        <p:spPr>
          <a:xfrm>
            <a:off x="7393981" y="1086501"/>
            <a:ext cx="2210557" cy="2323655"/>
          </a:xfrm>
          <a:prstGeom prst="rect">
            <a:avLst/>
          </a:prstGeom>
        </p:spPr>
      </p:pic>
      <p:pic>
        <p:nvPicPr>
          <p:cNvPr id="20" name="Image 19">
            <a:extLst>
              <a:ext uri="{FF2B5EF4-FFF2-40B4-BE49-F238E27FC236}">
                <a16:creationId xmlns:a16="http://schemas.microsoft.com/office/drawing/2014/main" id="{058C831D-AD12-26BF-7106-607CA4DB68FB}"/>
              </a:ext>
            </a:extLst>
          </p:cNvPr>
          <p:cNvPicPr>
            <a:picLocks noChangeAspect="1"/>
          </p:cNvPicPr>
          <p:nvPr/>
        </p:nvPicPr>
        <p:blipFill>
          <a:blip r:embed="rId9"/>
          <a:stretch>
            <a:fillRect/>
          </a:stretch>
        </p:blipFill>
        <p:spPr>
          <a:xfrm>
            <a:off x="9696040" y="3473558"/>
            <a:ext cx="2150249" cy="2323655"/>
          </a:xfrm>
          <a:prstGeom prst="rect">
            <a:avLst/>
          </a:prstGeom>
        </p:spPr>
      </p:pic>
      <p:pic>
        <p:nvPicPr>
          <p:cNvPr id="22" name="Image 21">
            <a:extLst>
              <a:ext uri="{FF2B5EF4-FFF2-40B4-BE49-F238E27FC236}">
                <a16:creationId xmlns:a16="http://schemas.microsoft.com/office/drawing/2014/main" id="{1B2F6F64-AB50-A31E-CB71-12619DAF77B9}"/>
              </a:ext>
            </a:extLst>
          </p:cNvPr>
          <p:cNvPicPr>
            <a:picLocks noChangeAspect="1"/>
          </p:cNvPicPr>
          <p:nvPr/>
        </p:nvPicPr>
        <p:blipFill>
          <a:blip r:embed="rId10"/>
          <a:stretch>
            <a:fillRect/>
          </a:stretch>
        </p:blipFill>
        <p:spPr>
          <a:xfrm>
            <a:off x="513205" y="1621843"/>
            <a:ext cx="2448267" cy="4639322"/>
          </a:xfrm>
          <a:prstGeom prst="rect">
            <a:avLst/>
          </a:prstGeom>
        </p:spPr>
      </p:pic>
      <p:pic>
        <p:nvPicPr>
          <p:cNvPr id="24" name="Image 23">
            <a:extLst>
              <a:ext uri="{FF2B5EF4-FFF2-40B4-BE49-F238E27FC236}">
                <a16:creationId xmlns:a16="http://schemas.microsoft.com/office/drawing/2014/main" id="{3D8A1CE7-38F6-7B8F-247B-7BD31C7F4288}"/>
              </a:ext>
            </a:extLst>
          </p:cNvPr>
          <p:cNvPicPr>
            <a:picLocks noChangeAspect="1"/>
          </p:cNvPicPr>
          <p:nvPr/>
        </p:nvPicPr>
        <p:blipFill>
          <a:blip r:embed="rId11"/>
          <a:stretch>
            <a:fillRect/>
          </a:stretch>
        </p:blipFill>
        <p:spPr>
          <a:xfrm>
            <a:off x="9696040" y="1112520"/>
            <a:ext cx="2050367" cy="2178115"/>
          </a:xfrm>
          <a:prstGeom prst="rect">
            <a:avLst/>
          </a:prstGeom>
        </p:spPr>
      </p:pic>
      <p:pic>
        <p:nvPicPr>
          <p:cNvPr id="26" name="Image 25">
            <a:extLst>
              <a:ext uri="{FF2B5EF4-FFF2-40B4-BE49-F238E27FC236}">
                <a16:creationId xmlns:a16="http://schemas.microsoft.com/office/drawing/2014/main" id="{116DB7F9-A8B6-69E4-F293-AFEFA9F18092}"/>
              </a:ext>
            </a:extLst>
          </p:cNvPr>
          <p:cNvPicPr>
            <a:picLocks noChangeAspect="1"/>
          </p:cNvPicPr>
          <p:nvPr/>
        </p:nvPicPr>
        <p:blipFill>
          <a:blip r:embed="rId12"/>
          <a:stretch>
            <a:fillRect/>
          </a:stretch>
        </p:blipFill>
        <p:spPr>
          <a:xfrm>
            <a:off x="4980991" y="827212"/>
            <a:ext cx="2210556" cy="1718612"/>
          </a:xfrm>
          <a:prstGeom prst="rect">
            <a:avLst/>
          </a:prstGeom>
        </p:spPr>
      </p:pic>
    </p:spTree>
    <p:extLst>
      <p:ext uri="{BB962C8B-B14F-4D97-AF65-F5344CB8AC3E}">
        <p14:creationId xmlns:p14="http://schemas.microsoft.com/office/powerpoint/2010/main" val="2624609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5" name="ZoneTexte 14">
            <a:extLst>
              <a:ext uri="{FF2B5EF4-FFF2-40B4-BE49-F238E27FC236}">
                <a16:creationId xmlns:a16="http://schemas.microsoft.com/office/drawing/2014/main" id="{60B4206E-0A89-915B-2AAB-983C0654FA61}"/>
              </a:ext>
            </a:extLst>
          </p:cNvPr>
          <p:cNvSpPr txBox="1"/>
          <p:nvPr/>
        </p:nvSpPr>
        <p:spPr>
          <a:xfrm>
            <a:off x="348726" y="1104019"/>
            <a:ext cx="6248720" cy="523220"/>
          </a:xfrm>
          <a:prstGeom prst="rect">
            <a:avLst/>
          </a:prstGeom>
          <a:noFill/>
        </p:spPr>
        <p:txBody>
          <a:bodyPr wrap="square">
            <a:spAutoFit/>
          </a:bodyPr>
          <a:lstStyle/>
          <a:p>
            <a:r>
              <a:rPr lang="fr-FR" sz="2800" b="1" dirty="0">
                <a:latin typeface="Nunito" pitchFamily="2" charset="0"/>
              </a:rPr>
              <a:t>CYCLE 4 : Martin Luther King, Jr Day</a:t>
            </a:r>
          </a:p>
        </p:txBody>
      </p:sp>
      <p:pic>
        <p:nvPicPr>
          <p:cNvPr id="6" name="Image 5">
            <a:extLst>
              <a:ext uri="{FF2B5EF4-FFF2-40B4-BE49-F238E27FC236}">
                <a16:creationId xmlns:a16="http://schemas.microsoft.com/office/drawing/2014/main" id="{AEBB7F98-D435-7023-2A35-1B93CF7454F8}"/>
              </a:ext>
            </a:extLst>
          </p:cNvPr>
          <p:cNvPicPr>
            <a:picLocks noChangeAspect="1"/>
          </p:cNvPicPr>
          <p:nvPr/>
        </p:nvPicPr>
        <p:blipFill>
          <a:blip r:embed="rId4"/>
          <a:stretch>
            <a:fillRect/>
          </a:stretch>
        </p:blipFill>
        <p:spPr>
          <a:xfrm>
            <a:off x="3864911" y="2311606"/>
            <a:ext cx="7776483" cy="3669292"/>
          </a:xfrm>
          <a:prstGeom prst="rect">
            <a:avLst/>
          </a:prstGeom>
        </p:spPr>
      </p:pic>
      <p:sp>
        <p:nvSpPr>
          <p:cNvPr id="9" name="ZoneTexte 8">
            <a:extLst>
              <a:ext uri="{FF2B5EF4-FFF2-40B4-BE49-F238E27FC236}">
                <a16:creationId xmlns:a16="http://schemas.microsoft.com/office/drawing/2014/main" id="{23902155-3051-246E-69AF-EDDCBCCAA905}"/>
              </a:ext>
            </a:extLst>
          </p:cNvPr>
          <p:cNvSpPr txBox="1"/>
          <p:nvPr/>
        </p:nvSpPr>
        <p:spPr>
          <a:xfrm>
            <a:off x="6597446" y="1207508"/>
            <a:ext cx="5043948" cy="377312"/>
          </a:xfrm>
          <a:prstGeom prst="rect">
            <a:avLst/>
          </a:prstGeom>
          <a:noFill/>
        </p:spPr>
        <p:txBody>
          <a:bodyPr wrap="square">
            <a:spAutoFit/>
          </a:bodyPr>
          <a:lstStyle/>
          <a:p>
            <a:r>
              <a:rPr lang="en-US" dirty="0"/>
              <a:t>observed on the third Monday of January each year.</a:t>
            </a:r>
            <a:endParaRPr lang="fr-FR" dirty="0"/>
          </a:p>
        </p:txBody>
      </p:sp>
      <p:pic>
        <p:nvPicPr>
          <p:cNvPr id="13" name="Image 12">
            <a:extLst>
              <a:ext uri="{FF2B5EF4-FFF2-40B4-BE49-F238E27FC236}">
                <a16:creationId xmlns:a16="http://schemas.microsoft.com/office/drawing/2014/main" id="{A84ED74B-F3FA-1ADC-05F5-2B3CCE571764}"/>
              </a:ext>
            </a:extLst>
          </p:cNvPr>
          <p:cNvPicPr>
            <a:picLocks noChangeAspect="1"/>
          </p:cNvPicPr>
          <p:nvPr/>
        </p:nvPicPr>
        <p:blipFill>
          <a:blip r:embed="rId5"/>
          <a:stretch>
            <a:fillRect/>
          </a:stretch>
        </p:blipFill>
        <p:spPr>
          <a:xfrm>
            <a:off x="192469" y="1954510"/>
            <a:ext cx="3331655" cy="4292866"/>
          </a:xfrm>
          <a:prstGeom prst="rect">
            <a:avLst/>
          </a:prstGeom>
        </p:spPr>
      </p:pic>
    </p:spTree>
    <p:extLst>
      <p:ext uri="{BB962C8B-B14F-4D97-AF65-F5344CB8AC3E}">
        <p14:creationId xmlns:p14="http://schemas.microsoft.com/office/powerpoint/2010/main" val="1300888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5" name="ZoneTexte 14">
            <a:extLst>
              <a:ext uri="{FF2B5EF4-FFF2-40B4-BE49-F238E27FC236}">
                <a16:creationId xmlns:a16="http://schemas.microsoft.com/office/drawing/2014/main" id="{60B4206E-0A89-915B-2AAB-983C0654FA61}"/>
              </a:ext>
            </a:extLst>
          </p:cNvPr>
          <p:cNvSpPr txBox="1"/>
          <p:nvPr/>
        </p:nvSpPr>
        <p:spPr>
          <a:xfrm>
            <a:off x="348726" y="1104019"/>
            <a:ext cx="6248720" cy="523220"/>
          </a:xfrm>
          <a:prstGeom prst="rect">
            <a:avLst/>
          </a:prstGeom>
          <a:noFill/>
        </p:spPr>
        <p:txBody>
          <a:bodyPr wrap="square">
            <a:spAutoFit/>
          </a:bodyPr>
          <a:lstStyle/>
          <a:p>
            <a:r>
              <a:rPr lang="fr-FR" sz="2800" b="1" dirty="0">
                <a:latin typeface="Nunito" pitchFamily="2" charset="0"/>
              </a:rPr>
              <a:t>CYCLE 4 : Martin Luther King, Jr Day</a:t>
            </a:r>
          </a:p>
        </p:txBody>
      </p:sp>
      <p:sp>
        <p:nvSpPr>
          <p:cNvPr id="9" name="ZoneTexte 8">
            <a:extLst>
              <a:ext uri="{FF2B5EF4-FFF2-40B4-BE49-F238E27FC236}">
                <a16:creationId xmlns:a16="http://schemas.microsoft.com/office/drawing/2014/main" id="{23902155-3051-246E-69AF-EDDCBCCAA905}"/>
              </a:ext>
            </a:extLst>
          </p:cNvPr>
          <p:cNvSpPr txBox="1"/>
          <p:nvPr/>
        </p:nvSpPr>
        <p:spPr>
          <a:xfrm>
            <a:off x="6597446" y="1207508"/>
            <a:ext cx="5043948" cy="377312"/>
          </a:xfrm>
          <a:prstGeom prst="rect">
            <a:avLst/>
          </a:prstGeom>
          <a:noFill/>
        </p:spPr>
        <p:txBody>
          <a:bodyPr wrap="square">
            <a:spAutoFit/>
          </a:bodyPr>
          <a:lstStyle/>
          <a:p>
            <a:r>
              <a:rPr lang="en-US" dirty="0"/>
              <a:t>observed on the third Monday of January each year.</a:t>
            </a:r>
            <a:endParaRPr lang="fr-FR" dirty="0"/>
          </a:p>
        </p:txBody>
      </p:sp>
      <p:pic>
        <p:nvPicPr>
          <p:cNvPr id="13" name="Image 12">
            <a:extLst>
              <a:ext uri="{FF2B5EF4-FFF2-40B4-BE49-F238E27FC236}">
                <a16:creationId xmlns:a16="http://schemas.microsoft.com/office/drawing/2014/main" id="{A84ED74B-F3FA-1ADC-05F5-2B3CCE571764}"/>
              </a:ext>
            </a:extLst>
          </p:cNvPr>
          <p:cNvPicPr>
            <a:picLocks noChangeAspect="1"/>
          </p:cNvPicPr>
          <p:nvPr/>
        </p:nvPicPr>
        <p:blipFill>
          <a:blip r:embed="rId4"/>
          <a:stretch>
            <a:fillRect/>
          </a:stretch>
        </p:blipFill>
        <p:spPr>
          <a:xfrm>
            <a:off x="192469" y="1954510"/>
            <a:ext cx="3331655" cy="4292866"/>
          </a:xfrm>
          <a:prstGeom prst="rect">
            <a:avLst/>
          </a:prstGeom>
        </p:spPr>
      </p:pic>
      <p:sp>
        <p:nvSpPr>
          <p:cNvPr id="7" name="ZoneTexte 6">
            <a:extLst>
              <a:ext uri="{FF2B5EF4-FFF2-40B4-BE49-F238E27FC236}">
                <a16:creationId xmlns:a16="http://schemas.microsoft.com/office/drawing/2014/main" id="{F70BA56C-10BC-5ACC-33F3-3854FD9DBEA4}"/>
              </a:ext>
            </a:extLst>
          </p:cNvPr>
          <p:cNvSpPr txBox="1"/>
          <p:nvPr/>
        </p:nvSpPr>
        <p:spPr>
          <a:xfrm>
            <a:off x="4001729" y="1800005"/>
            <a:ext cx="7865806" cy="369332"/>
          </a:xfrm>
          <a:prstGeom prst="rect">
            <a:avLst/>
          </a:prstGeom>
          <a:noFill/>
        </p:spPr>
        <p:txBody>
          <a:bodyPr wrap="square">
            <a:spAutoFit/>
          </a:bodyPr>
          <a:lstStyle/>
          <a:p>
            <a:r>
              <a:rPr lang="fr-FR" dirty="0"/>
              <a:t>https://kids.nationalgeographic.com/history/article/martin-luther-king-jr</a:t>
            </a:r>
          </a:p>
        </p:txBody>
      </p:sp>
      <p:sp>
        <p:nvSpPr>
          <p:cNvPr id="11" name="ZoneTexte 10">
            <a:extLst>
              <a:ext uri="{FF2B5EF4-FFF2-40B4-BE49-F238E27FC236}">
                <a16:creationId xmlns:a16="http://schemas.microsoft.com/office/drawing/2014/main" id="{B48CC2BD-24FE-2452-0DB7-BDCC94F090E2}"/>
              </a:ext>
            </a:extLst>
          </p:cNvPr>
          <p:cNvSpPr txBox="1"/>
          <p:nvPr/>
        </p:nvSpPr>
        <p:spPr>
          <a:xfrm>
            <a:off x="3824746" y="4249583"/>
            <a:ext cx="8042787" cy="646331"/>
          </a:xfrm>
          <a:prstGeom prst="rect">
            <a:avLst/>
          </a:prstGeom>
          <a:noFill/>
        </p:spPr>
        <p:txBody>
          <a:bodyPr wrap="square">
            <a:spAutoFit/>
          </a:bodyPr>
          <a:lstStyle/>
          <a:p>
            <a:r>
              <a:rPr lang="fr-FR" dirty="0"/>
              <a:t>https://www.nba.com/watch/video/celebrating-mlk-2?plsrc=nba&amp;collection=mlk-day-2024</a:t>
            </a:r>
          </a:p>
        </p:txBody>
      </p:sp>
      <p:pic>
        <p:nvPicPr>
          <p:cNvPr id="17" name="Image 16">
            <a:extLst>
              <a:ext uri="{FF2B5EF4-FFF2-40B4-BE49-F238E27FC236}">
                <a16:creationId xmlns:a16="http://schemas.microsoft.com/office/drawing/2014/main" id="{C25D44C2-0C48-A5D5-1615-D7E1E54240B4}"/>
              </a:ext>
            </a:extLst>
          </p:cNvPr>
          <p:cNvPicPr>
            <a:picLocks noChangeAspect="1"/>
          </p:cNvPicPr>
          <p:nvPr/>
        </p:nvPicPr>
        <p:blipFill>
          <a:blip r:embed="rId5"/>
          <a:stretch>
            <a:fillRect/>
          </a:stretch>
        </p:blipFill>
        <p:spPr>
          <a:xfrm>
            <a:off x="9069325" y="4745404"/>
            <a:ext cx="2468830" cy="1923318"/>
          </a:xfrm>
          <a:prstGeom prst="rect">
            <a:avLst/>
          </a:prstGeom>
        </p:spPr>
      </p:pic>
      <p:pic>
        <p:nvPicPr>
          <p:cNvPr id="19" name="Image 18">
            <a:extLst>
              <a:ext uri="{FF2B5EF4-FFF2-40B4-BE49-F238E27FC236}">
                <a16:creationId xmlns:a16="http://schemas.microsoft.com/office/drawing/2014/main" id="{15A5477D-2538-097D-7E69-1CC0029D0849}"/>
              </a:ext>
            </a:extLst>
          </p:cNvPr>
          <p:cNvPicPr>
            <a:picLocks noChangeAspect="1"/>
          </p:cNvPicPr>
          <p:nvPr/>
        </p:nvPicPr>
        <p:blipFill>
          <a:blip r:embed="rId6"/>
          <a:stretch>
            <a:fillRect/>
          </a:stretch>
        </p:blipFill>
        <p:spPr>
          <a:xfrm>
            <a:off x="7730333" y="5245623"/>
            <a:ext cx="1038370" cy="809738"/>
          </a:xfrm>
          <a:prstGeom prst="rect">
            <a:avLst/>
          </a:prstGeom>
        </p:spPr>
      </p:pic>
      <p:pic>
        <p:nvPicPr>
          <p:cNvPr id="21" name="Image 20">
            <a:extLst>
              <a:ext uri="{FF2B5EF4-FFF2-40B4-BE49-F238E27FC236}">
                <a16:creationId xmlns:a16="http://schemas.microsoft.com/office/drawing/2014/main" id="{FE483474-0CBA-1B00-B036-72BD47314AB3}"/>
              </a:ext>
            </a:extLst>
          </p:cNvPr>
          <p:cNvPicPr>
            <a:picLocks noChangeAspect="1"/>
          </p:cNvPicPr>
          <p:nvPr/>
        </p:nvPicPr>
        <p:blipFill>
          <a:blip r:embed="rId7"/>
          <a:stretch>
            <a:fillRect/>
          </a:stretch>
        </p:blipFill>
        <p:spPr>
          <a:xfrm>
            <a:off x="4719860" y="2384522"/>
            <a:ext cx="4482753" cy="1923318"/>
          </a:xfrm>
          <a:prstGeom prst="rect">
            <a:avLst/>
          </a:prstGeom>
        </p:spPr>
      </p:pic>
    </p:spTree>
    <p:extLst>
      <p:ext uri="{BB962C8B-B14F-4D97-AF65-F5344CB8AC3E}">
        <p14:creationId xmlns:p14="http://schemas.microsoft.com/office/powerpoint/2010/main" val="1399203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53819" y="253528"/>
            <a:ext cx="8279884" cy="523220"/>
          </a:xfrm>
          <a:prstGeom prst="rect">
            <a:avLst/>
          </a:prstGeom>
          <a:noFill/>
        </p:spPr>
        <p:txBody>
          <a:bodyPr wrap="square">
            <a:spAutoFit/>
          </a:bodyPr>
          <a:lstStyle/>
          <a:p>
            <a:r>
              <a:rPr lang="fr-FR" sz="2800" b="1" dirty="0">
                <a:latin typeface="Nunito" pitchFamily="2" charset="0"/>
              </a:rPr>
              <a:t>Exemples de progressivité : fêtes calendaires</a:t>
            </a:r>
            <a:endParaRPr lang="fr-FR" sz="2800" dirty="0"/>
          </a:p>
        </p:txBody>
      </p:sp>
      <p:sp>
        <p:nvSpPr>
          <p:cNvPr id="15" name="ZoneTexte 14">
            <a:extLst>
              <a:ext uri="{FF2B5EF4-FFF2-40B4-BE49-F238E27FC236}">
                <a16:creationId xmlns:a16="http://schemas.microsoft.com/office/drawing/2014/main" id="{60B4206E-0A89-915B-2AAB-983C0654FA61}"/>
              </a:ext>
            </a:extLst>
          </p:cNvPr>
          <p:cNvSpPr txBox="1"/>
          <p:nvPr/>
        </p:nvSpPr>
        <p:spPr>
          <a:xfrm>
            <a:off x="348726" y="1104019"/>
            <a:ext cx="6248720" cy="523220"/>
          </a:xfrm>
          <a:prstGeom prst="rect">
            <a:avLst/>
          </a:prstGeom>
          <a:noFill/>
        </p:spPr>
        <p:txBody>
          <a:bodyPr wrap="square">
            <a:spAutoFit/>
          </a:bodyPr>
          <a:lstStyle/>
          <a:p>
            <a:r>
              <a:rPr lang="fr-FR" sz="2800" b="1" dirty="0">
                <a:latin typeface="Nunito" pitchFamily="2" charset="0"/>
              </a:rPr>
              <a:t>CYCLE 4 : Martin Luther King, Jr Day</a:t>
            </a:r>
          </a:p>
        </p:txBody>
      </p:sp>
      <p:sp>
        <p:nvSpPr>
          <p:cNvPr id="9" name="ZoneTexte 8">
            <a:extLst>
              <a:ext uri="{FF2B5EF4-FFF2-40B4-BE49-F238E27FC236}">
                <a16:creationId xmlns:a16="http://schemas.microsoft.com/office/drawing/2014/main" id="{23902155-3051-246E-69AF-EDDCBCCAA905}"/>
              </a:ext>
            </a:extLst>
          </p:cNvPr>
          <p:cNvSpPr txBox="1"/>
          <p:nvPr/>
        </p:nvSpPr>
        <p:spPr>
          <a:xfrm>
            <a:off x="6597446" y="1207508"/>
            <a:ext cx="5043948" cy="377312"/>
          </a:xfrm>
          <a:prstGeom prst="rect">
            <a:avLst/>
          </a:prstGeom>
          <a:noFill/>
        </p:spPr>
        <p:txBody>
          <a:bodyPr wrap="square">
            <a:spAutoFit/>
          </a:bodyPr>
          <a:lstStyle/>
          <a:p>
            <a:r>
              <a:rPr lang="en-US" dirty="0"/>
              <a:t>observed on the third Monday of January each year.</a:t>
            </a:r>
            <a:endParaRPr lang="fr-FR" dirty="0"/>
          </a:p>
        </p:txBody>
      </p:sp>
      <p:pic>
        <p:nvPicPr>
          <p:cNvPr id="13" name="Image 12">
            <a:extLst>
              <a:ext uri="{FF2B5EF4-FFF2-40B4-BE49-F238E27FC236}">
                <a16:creationId xmlns:a16="http://schemas.microsoft.com/office/drawing/2014/main" id="{A84ED74B-F3FA-1ADC-05F5-2B3CCE571764}"/>
              </a:ext>
            </a:extLst>
          </p:cNvPr>
          <p:cNvPicPr>
            <a:picLocks noChangeAspect="1"/>
          </p:cNvPicPr>
          <p:nvPr/>
        </p:nvPicPr>
        <p:blipFill>
          <a:blip r:embed="rId4"/>
          <a:stretch>
            <a:fillRect/>
          </a:stretch>
        </p:blipFill>
        <p:spPr>
          <a:xfrm>
            <a:off x="192469" y="1954510"/>
            <a:ext cx="3331655" cy="4292866"/>
          </a:xfrm>
          <a:prstGeom prst="rect">
            <a:avLst/>
          </a:prstGeom>
        </p:spPr>
      </p:pic>
      <p:pic>
        <p:nvPicPr>
          <p:cNvPr id="6" name="Image 5">
            <a:extLst>
              <a:ext uri="{FF2B5EF4-FFF2-40B4-BE49-F238E27FC236}">
                <a16:creationId xmlns:a16="http://schemas.microsoft.com/office/drawing/2014/main" id="{3C9C6A9A-BDC3-D153-7C1B-5DAC34C751E6}"/>
              </a:ext>
            </a:extLst>
          </p:cNvPr>
          <p:cNvPicPr>
            <a:picLocks noChangeAspect="1"/>
          </p:cNvPicPr>
          <p:nvPr/>
        </p:nvPicPr>
        <p:blipFill>
          <a:blip r:embed="rId5"/>
          <a:stretch>
            <a:fillRect/>
          </a:stretch>
        </p:blipFill>
        <p:spPr>
          <a:xfrm>
            <a:off x="3730677" y="2122819"/>
            <a:ext cx="8268854" cy="3743847"/>
          </a:xfrm>
          <a:prstGeom prst="rect">
            <a:avLst/>
          </a:prstGeom>
        </p:spPr>
      </p:pic>
    </p:spTree>
    <p:extLst>
      <p:ext uri="{BB962C8B-B14F-4D97-AF65-F5344CB8AC3E}">
        <p14:creationId xmlns:p14="http://schemas.microsoft.com/office/powerpoint/2010/main" val="2601144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4714568" y="334755"/>
            <a:ext cx="3436374" cy="334754"/>
          </a:xfrm>
        </p:spPr>
        <p:txBody>
          <a:bodyPr>
            <a:normAutofit fontScale="90000"/>
          </a:bodyPr>
          <a:lstStyle/>
          <a:p>
            <a:br>
              <a:rPr lang="fr-FR" dirty="0"/>
            </a:br>
            <a:r>
              <a:rPr lang="fr-FR" b="1" dirty="0">
                <a:latin typeface="Nunito" pitchFamily="2" charset="0"/>
              </a:rPr>
              <a:t>AU CYCLE 2</a:t>
            </a:r>
          </a:p>
        </p:txBody>
      </p:sp>
      <p:pic>
        <p:nvPicPr>
          <p:cNvPr id="6" name="Espace réservé du contenu 5">
            <a:extLst>
              <a:ext uri="{FF2B5EF4-FFF2-40B4-BE49-F238E27FC236}">
                <a16:creationId xmlns:a16="http://schemas.microsoft.com/office/drawing/2014/main" id="{762049C3-3775-0187-2701-67A064050FB4}"/>
              </a:ext>
            </a:extLst>
          </p:cNvPr>
          <p:cNvPicPr>
            <a:picLocks noGrp="1" noChangeAspect="1"/>
          </p:cNvPicPr>
          <p:nvPr>
            <p:ph idx="1"/>
          </p:nvPr>
        </p:nvPicPr>
        <p:blipFill>
          <a:blip r:embed="rId2"/>
          <a:stretch>
            <a:fillRect/>
          </a:stretch>
        </p:blipFill>
        <p:spPr>
          <a:xfrm>
            <a:off x="193470" y="1285341"/>
            <a:ext cx="11545888" cy="4050524"/>
          </a:xfrm>
        </p:spPr>
      </p:pic>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3"/>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4"/>
          <a:srcRect l="1472" t="2275"/>
          <a:stretch/>
        </p:blipFill>
        <p:spPr>
          <a:xfrm>
            <a:off x="10884310" y="1"/>
            <a:ext cx="1307690" cy="669508"/>
          </a:xfrm>
          <a:prstGeom prst="rect">
            <a:avLst/>
          </a:prstGeom>
        </p:spPr>
      </p:pic>
    </p:spTree>
    <p:extLst>
      <p:ext uri="{BB962C8B-B14F-4D97-AF65-F5344CB8AC3E}">
        <p14:creationId xmlns:p14="http://schemas.microsoft.com/office/powerpoint/2010/main" val="1788127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3672489" y="179615"/>
            <a:ext cx="5171769" cy="850491"/>
          </a:xfrm>
        </p:spPr>
        <p:txBody>
          <a:bodyPr>
            <a:noAutofit/>
          </a:bodyPr>
          <a:lstStyle/>
          <a:p>
            <a:r>
              <a:rPr lang="fr-FR" sz="4000" b="1" dirty="0">
                <a:latin typeface="Nunito" pitchFamily="2" charset="0"/>
              </a:rPr>
              <a:t>INTRODUCTION</a:t>
            </a:r>
            <a:br>
              <a:rPr lang="fr-FR" sz="2800" dirty="0"/>
            </a:br>
            <a:endParaRPr lang="fr-FR" sz="2800"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3" name="Rectangle 1">
            <a:extLst>
              <a:ext uri="{FF2B5EF4-FFF2-40B4-BE49-F238E27FC236}">
                <a16:creationId xmlns:a16="http://schemas.microsoft.com/office/drawing/2014/main" id="{F4A1A574-7A88-AA79-7659-8A3F695CE6D2}"/>
              </a:ext>
            </a:extLst>
          </p:cNvPr>
          <p:cNvSpPr>
            <a:spLocks noGrp="1" noChangeArrowheads="1"/>
          </p:cNvSpPr>
          <p:nvPr>
            <p:ph idx="1"/>
          </p:nvPr>
        </p:nvSpPr>
        <p:spPr bwMode="auto">
          <a:xfrm>
            <a:off x="149225" y="604861"/>
            <a:ext cx="11534775" cy="652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err="1">
                <a:ln>
                  <a:noFill/>
                </a:ln>
                <a:solidFill>
                  <a:schemeClr val="tx1"/>
                </a:solidFill>
                <a:effectLst/>
                <a:latin typeface="Arial" panose="020B0604020202020204" pitchFamily="34" charset="0"/>
              </a:rPr>
              <a:t>Culaccino</a:t>
            </a:r>
            <a:r>
              <a:rPr kumimoji="0" lang="fr-FR" altLang="fr-FR" sz="2000" b="1" i="0" u="none" strike="noStrike" cap="none" normalizeH="0" baseline="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0" i="0" u="none" strike="noStrike" cap="none" normalizeH="0" baseline="0" dirty="0">
                <a:ln>
                  <a:noFill/>
                </a:ln>
                <a:solidFill>
                  <a:schemeClr val="tx1"/>
                </a:solidFill>
                <a:effectLst/>
                <a:latin typeface="Arial" panose="020B0604020202020204" pitchFamily="34" charset="0"/>
              </a:rPr>
              <a:t>Mot utilisé en </a:t>
            </a:r>
            <a:r>
              <a:rPr kumimoji="0" lang="fr-FR" altLang="fr-FR" sz="2000" b="1" i="0" u="none" strike="noStrike" cap="none" normalizeH="0" baseline="0" dirty="0">
                <a:ln>
                  <a:noFill/>
                </a:ln>
                <a:solidFill>
                  <a:schemeClr val="tx1"/>
                </a:solidFill>
                <a:effectLst/>
                <a:latin typeface="Arial" panose="020B0604020202020204" pitchFamily="34" charset="0"/>
              </a:rPr>
              <a:t>Italie</a:t>
            </a:r>
            <a:r>
              <a:rPr kumimoji="0" lang="fr-FR" altLang="fr-FR" sz="2000" b="0" i="0" u="none" strike="noStrike" cap="none" normalizeH="0" baseline="0" dirty="0">
                <a:ln>
                  <a:noFill/>
                </a:ln>
                <a:solidFill>
                  <a:schemeClr val="tx1"/>
                </a:solidFill>
                <a:effectLst/>
                <a:latin typeface="Arial" panose="020B0604020202020204" pitchFamily="34" charset="0"/>
              </a:rPr>
              <a:t> pour parler de la marque laissée par un verre froid sur la table. </a:t>
            </a:r>
          </a:p>
          <a:p>
            <a:pPr marL="0" marR="0" lvl="0" indent="0" algn="just" defTabSz="914400" rtl="0" eaLnBrk="0" fontAlgn="base" latinLnBrk="0" hangingPunct="0">
              <a:lnSpc>
                <a:spcPct val="100000"/>
              </a:lnSpc>
              <a:spcBef>
                <a:spcPct val="0"/>
              </a:spcBef>
              <a:spcAft>
                <a:spcPct val="0"/>
              </a:spcAft>
              <a:buClrTx/>
              <a:buSzTx/>
              <a:buNone/>
              <a:tabLst/>
            </a:pPr>
            <a:endParaRPr kumimoji="0" lang="fr-FR" altLang="fr-FR"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err="1">
                <a:ln>
                  <a:noFill/>
                </a:ln>
                <a:solidFill>
                  <a:schemeClr val="tx1"/>
                </a:solidFill>
                <a:effectLst/>
                <a:latin typeface="Arial" panose="020B0604020202020204" pitchFamily="34" charset="0"/>
              </a:rPr>
              <a:t>Tartle</a:t>
            </a:r>
            <a:r>
              <a:rPr kumimoji="0" lang="fr-FR" altLang="fr-FR" sz="2000" b="1" i="0" u="none" strike="noStrike" cap="none" normalizeH="0" baseline="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0" i="0" u="none" strike="noStrike" cap="none" normalizeH="0" baseline="0" dirty="0">
                <a:ln>
                  <a:noFill/>
                </a:ln>
                <a:solidFill>
                  <a:schemeClr val="tx1"/>
                </a:solidFill>
                <a:effectLst/>
                <a:latin typeface="Arial" panose="020B0604020202020204" pitchFamily="34" charset="0"/>
              </a:rPr>
              <a:t>Expression utilisée en </a:t>
            </a:r>
            <a:r>
              <a:rPr kumimoji="0" lang="fr-FR" altLang="fr-FR" sz="2000" b="1" i="0" u="none" strike="noStrike" cap="none" normalizeH="0" baseline="0" dirty="0">
                <a:ln>
                  <a:noFill/>
                </a:ln>
                <a:solidFill>
                  <a:schemeClr val="tx1"/>
                </a:solidFill>
                <a:effectLst/>
                <a:latin typeface="Arial" panose="020B0604020202020204" pitchFamily="34" charset="0"/>
              </a:rPr>
              <a:t>Écosse</a:t>
            </a:r>
            <a:r>
              <a:rPr kumimoji="0" lang="fr-FR" altLang="fr-FR" sz="2000" b="0" i="0" u="none" strike="noStrike" cap="none" normalizeH="0" baseline="0" dirty="0">
                <a:ln>
                  <a:noFill/>
                </a:ln>
                <a:solidFill>
                  <a:schemeClr val="tx1"/>
                </a:solidFill>
                <a:effectLst/>
                <a:latin typeface="Arial" panose="020B0604020202020204" pitchFamily="34" charset="0"/>
              </a:rPr>
              <a:t> pour parler du moment où l’on vous présente une personne et </a:t>
            </a:r>
            <a:r>
              <a:rPr kumimoji="0" lang="fr-FR" altLang="fr-FR" sz="2000" b="0" i="0" u="none" strike="noStrike" cap="none" normalizeH="0" dirty="0">
                <a:ln>
                  <a:noFill/>
                </a:ln>
                <a:solidFill>
                  <a:schemeClr val="tx1"/>
                </a:solidFill>
                <a:effectLst/>
                <a:latin typeface="Arial" panose="020B0604020202020204" pitchFamily="34" charset="0"/>
              </a:rPr>
              <a:t> </a:t>
            </a:r>
            <a:r>
              <a:rPr kumimoji="0" lang="fr-FR" altLang="fr-FR" sz="2000" b="0" i="0" u="none" strike="noStrike" cap="none" normalizeH="0" baseline="0" dirty="0">
                <a:ln>
                  <a:noFill/>
                </a:ln>
                <a:solidFill>
                  <a:schemeClr val="tx1"/>
                </a:solidFill>
                <a:effectLst/>
                <a:latin typeface="Arial" panose="020B0604020202020204" pitchFamily="34" charset="0"/>
              </a:rPr>
              <a:t>vous ne rappelez plus son nom. </a:t>
            </a:r>
          </a:p>
          <a:p>
            <a:pPr marL="0" marR="0" lvl="0" indent="0" algn="just" defTabSz="914400" rtl="0" eaLnBrk="0" fontAlgn="base" latinLnBrk="0" hangingPunct="0">
              <a:lnSpc>
                <a:spcPct val="100000"/>
              </a:lnSpc>
              <a:spcBef>
                <a:spcPct val="0"/>
              </a:spcBef>
              <a:spcAft>
                <a:spcPct val="0"/>
              </a:spcAft>
              <a:buClrTx/>
              <a:buSzTx/>
              <a:buNone/>
              <a:tabLst/>
            </a:pPr>
            <a:endParaRPr kumimoji="0" lang="fr-FR" altLang="fr-FR"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err="1">
                <a:ln>
                  <a:noFill/>
                </a:ln>
                <a:solidFill>
                  <a:schemeClr val="tx1"/>
                </a:solidFill>
                <a:effectLst/>
                <a:latin typeface="Arial" panose="020B0604020202020204" pitchFamily="34" charset="0"/>
              </a:rPr>
              <a:t>Cafuné</a:t>
            </a:r>
            <a:r>
              <a:rPr kumimoji="0" lang="fr-FR" altLang="fr-FR" sz="2000" b="1" i="0" u="none" strike="noStrike" cap="none" normalizeH="0" baseline="0" dirty="0">
                <a:ln>
                  <a:noFill/>
                </a:ln>
                <a:solidFill>
                  <a:schemeClr val="tx1"/>
                </a:solidFill>
                <a:effectLst/>
                <a:latin typeface="Arial" panose="020B0604020202020204" pitchFamily="34" charset="0"/>
              </a:rPr>
              <a:t>.</a:t>
            </a:r>
            <a:r>
              <a:rPr kumimoji="0" lang="fr-FR" altLang="fr-FR" sz="2000" b="0" i="0" u="none" strike="noStrike" cap="none" normalizeH="0" baseline="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0" i="0" u="none" strike="noStrike" cap="none" normalizeH="0" baseline="0" dirty="0">
                <a:ln>
                  <a:noFill/>
                </a:ln>
                <a:solidFill>
                  <a:schemeClr val="tx1"/>
                </a:solidFill>
                <a:effectLst/>
                <a:latin typeface="Arial" panose="020B0604020202020204" pitchFamily="34" charset="0"/>
              </a:rPr>
              <a:t>Expression utilisée au </a:t>
            </a:r>
            <a:r>
              <a:rPr kumimoji="0" lang="fr-FR" altLang="fr-FR" sz="2000" b="1" i="0" u="none" strike="noStrike" cap="none" normalizeH="0" baseline="0" dirty="0">
                <a:ln>
                  <a:noFill/>
                </a:ln>
                <a:solidFill>
                  <a:schemeClr val="tx1"/>
                </a:solidFill>
                <a:effectLst/>
                <a:latin typeface="Arial" panose="020B0604020202020204" pitchFamily="34" charset="0"/>
              </a:rPr>
              <a:t>Brésil</a:t>
            </a:r>
            <a:r>
              <a:rPr kumimoji="0" lang="fr-FR" altLang="fr-FR" sz="2000" b="0" i="0" u="none" strike="noStrike" cap="none" normalizeH="0" baseline="0" dirty="0">
                <a:ln>
                  <a:noFill/>
                </a:ln>
                <a:solidFill>
                  <a:schemeClr val="tx1"/>
                </a:solidFill>
                <a:effectLst/>
                <a:latin typeface="Arial" panose="020B0604020202020204" pitchFamily="34" charset="0"/>
              </a:rPr>
              <a:t> lorsque vous coiffez quelqu’un avec les doigts. </a:t>
            </a:r>
          </a:p>
          <a:p>
            <a:pPr marL="0" marR="0" lvl="0" indent="0" algn="just" defTabSz="914400" rtl="0" eaLnBrk="0" fontAlgn="base" latinLnBrk="0" hangingPunct="0">
              <a:lnSpc>
                <a:spcPct val="100000"/>
              </a:lnSpc>
              <a:spcBef>
                <a:spcPct val="0"/>
              </a:spcBef>
              <a:spcAft>
                <a:spcPct val="0"/>
              </a:spcAft>
              <a:buClrTx/>
              <a:buSzTx/>
              <a:buNone/>
              <a:tabLst/>
            </a:pPr>
            <a:endParaRPr kumimoji="0" lang="fr-FR" altLang="fr-FR"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err="1">
                <a:ln>
                  <a:noFill/>
                </a:ln>
                <a:solidFill>
                  <a:schemeClr val="tx1"/>
                </a:solidFill>
                <a:effectLst/>
                <a:latin typeface="Arial" panose="020B0604020202020204" pitchFamily="34" charset="0"/>
              </a:rPr>
              <a:t>Tsundoku</a:t>
            </a:r>
            <a:r>
              <a:rPr kumimoji="0" lang="fr-FR" altLang="fr-FR" sz="2000" b="1" i="0" u="none" strike="noStrike" cap="none" normalizeH="0" baseline="0" dirty="0">
                <a:ln>
                  <a:noFill/>
                </a:ln>
                <a:solidFill>
                  <a:schemeClr val="tx1"/>
                </a:solidFill>
                <a:effectLst/>
                <a:latin typeface="Arial" panose="020B0604020202020204" pitchFamily="34" charset="0"/>
              </a:rPr>
              <a:t>.</a:t>
            </a:r>
            <a:r>
              <a:rPr kumimoji="0" lang="fr-FR" altLang="fr-FR" sz="2000" b="0" i="0" u="none" strike="noStrike" cap="none" normalizeH="0" baseline="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0" i="0" u="none" strike="noStrike" cap="none" normalizeH="0" baseline="0" dirty="0">
                <a:ln>
                  <a:noFill/>
                </a:ln>
                <a:solidFill>
                  <a:schemeClr val="tx1"/>
                </a:solidFill>
                <a:effectLst/>
                <a:latin typeface="Arial" panose="020B0604020202020204" pitchFamily="34" charset="0"/>
              </a:rPr>
              <a:t>Mot utilisé au </a:t>
            </a:r>
            <a:r>
              <a:rPr kumimoji="0" lang="fr-FR" altLang="fr-FR" sz="2000" b="1" i="0" u="none" strike="noStrike" cap="none" normalizeH="0" baseline="0" dirty="0">
                <a:ln>
                  <a:noFill/>
                </a:ln>
                <a:solidFill>
                  <a:schemeClr val="tx1"/>
                </a:solidFill>
                <a:effectLst/>
                <a:latin typeface="Arial" panose="020B0604020202020204" pitchFamily="34" charset="0"/>
              </a:rPr>
              <a:t>Japon</a:t>
            </a:r>
            <a:r>
              <a:rPr kumimoji="0" lang="fr-FR" altLang="fr-FR" sz="2000" b="0" i="0" u="none" strike="noStrike" cap="none" normalizeH="0" baseline="0" dirty="0">
                <a:ln>
                  <a:noFill/>
                </a:ln>
                <a:solidFill>
                  <a:schemeClr val="tx1"/>
                </a:solidFill>
                <a:effectLst/>
                <a:latin typeface="Arial" panose="020B0604020202020204" pitchFamily="34" charset="0"/>
              </a:rPr>
              <a:t> pour désigner l’action d’acheter un livre que vous n’avez pas lu et que vous empilez avec d’autres livres que vous n’avez pas lus non plus. </a:t>
            </a:r>
          </a:p>
          <a:p>
            <a:pPr marL="0" marR="0" lvl="0" indent="0" algn="just" defTabSz="914400" rtl="0" eaLnBrk="0" fontAlgn="base" latinLnBrk="0" hangingPunct="0">
              <a:lnSpc>
                <a:spcPct val="100000"/>
              </a:lnSpc>
              <a:spcBef>
                <a:spcPct val="0"/>
              </a:spcBef>
              <a:spcAft>
                <a:spcPct val="0"/>
              </a:spcAft>
              <a:buClrTx/>
              <a:buSzTx/>
              <a:buNone/>
              <a:tabLst/>
            </a:pPr>
            <a:endParaRPr kumimoji="0" lang="fr-FR" altLang="fr-FR"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err="1">
                <a:ln>
                  <a:noFill/>
                </a:ln>
                <a:solidFill>
                  <a:schemeClr val="tx1"/>
                </a:solidFill>
                <a:effectLst/>
                <a:latin typeface="Arial" panose="020B0604020202020204" pitchFamily="34" charset="0"/>
              </a:rPr>
              <a:t>Ohrwurm</a:t>
            </a:r>
            <a:r>
              <a:rPr kumimoji="0" lang="fr-FR" altLang="fr-FR" sz="2000" b="0" i="0" u="none" strike="noStrike" cap="none" normalizeH="0" baseline="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0" i="0" u="none" strike="noStrike" cap="none" normalizeH="0" baseline="0" dirty="0">
                <a:ln>
                  <a:noFill/>
                </a:ln>
                <a:solidFill>
                  <a:schemeClr val="tx1"/>
                </a:solidFill>
                <a:effectLst/>
                <a:latin typeface="Arial" panose="020B0604020202020204" pitchFamily="34" charset="0"/>
              </a:rPr>
              <a:t>Expression utilisée en </a:t>
            </a:r>
            <a:r>
              <a:rPr kumimoji="0" lang="fr-FR" altLang="fr-FR" sz="2000" b="1" i="0" u="none" strike="noStrike" cap="none" normalizeH="0" baseline="0" dirty="0">
                <a:ln>
                  <a:noFill/>
                </a:ln>
                <a:solidFill>
                  <a:schemeClr val="tx1"/>
                </a:solidFill>
                <a:effectLst/>
                <a:latin typeface="Arial" panose="020B0604020202020204" pitchFamily="34" charset="0"/>
              </a:rPr>
              <a:t>Allemagne</a:t>
            </a:r>
            <a:r>
              <a:rPr kumimoji="0" lang="fr-FR" altLang="fr-FR" sz="2000" b="0" i="0" u="none" strike="noStrike" cap="none" normalizeH="0" baseline="0" dirty="0">
                <a:ln>
                  <a:noFill/>
                </a:ln>
                <a:solidFill>
                  <a:schemeClr val="tx1"/>
                </a:solidFill>
                <a:effectLst/>
                <a:latin typeface="Arial" panose="020B0604020202020204" pitchFamily="34" charset="0"/>
              </a:rPr>
              <a:t> pour définir l’action de fredonner une chanson toute la journée  sans pouvoir vous arrêter de la chanter. </a:t>
            </a:r>
          </a:p>
          <a:p>
            <a:pPr marL="0" marR="0" lvl="0" indent="0" algn="just" defTabSz="914400" rtl="0" eaLnBrk="0" fontAlgn="base" latinLnBrk="0" hangingPunct="0">
              <a:lnSpc>
                <a:spcPct val="100000"/>
              </a:lnSpc>
              <a:spcBef>
                <a:spcPct val="0"/>
              </a:spcBef>
              <a:spcAft>
                <a:spcPct val="0"/>
              </a:spcAft>
              <a:buClrTx/>
              <a:buSzTx/>
              <a:buNone/>
              <a:tabLst/>
            </a:pPr>
            <a:endParaRPr kumimoji="0" lang="fr-FR" altLang="fr-FR"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a:ln>
                  <a:noFill/>
                </a:ln>
                <a:solidFill>
                  <a:schemeClr val="tx1"/>
                </a:solidFill>
                <a:effectLst/>
                <a:latin typeface="Arial" panose="020B0604020202020204" pitchFamily="34" charset="0"/>
              </a:rPr>
              <a:t>L’esprit d’escalier. </a:t>
            </a:r>
          </a:p>
          <a:p>
            <a:pPr marL="0" marR="0" lvl="0" indent="0" algn="just" defTabSz="914400" rtl="0" eaLnBrk="0" fontAlgn="base" latinLnBrk="0" hangingPunct="0">
              <a:lnSpc>
                <a:spcPct val="100000"/>
              </a:lnSpc>
              <a:spcBef>
                <a:spcPct val="0"/>
              </a:spcBef>
              <a:spcAft>
                <a:spcPct val="0"/>
              </a:spcAft>
              <a:buClrTx/>
              <a:buSzTx/>
              <a:buNone/>
              <a:tabLst/>
            </a:pPr>
            <a:r>
              <a:rPr kumimoji="0" lang="fr-FR" altLang="fr-FR" sz="2000" b="0" i="0" u="none" strike="noStrike" cap="none" normalizeH="0" baseline="0" dirty="0">
                <a:ln>
                  <a:noFill/>
                </a:ln>
                <a:solidFill>
                  <a:schemeClr val="tx1"/>
                </a:solidFill>
                <a:effectLst/>
                <a:latin typeface="Arial" panose="020B0604020202020204" pitchFamily="34" charset="0"/>
              </a:rPr>
              <a:t>Expression utilisée en </a:t>
            </a:r>
            <a:r>
              <a:rPr kumimoji="0" lang="fr-FR" altLang="fr-FR" sz="2000" b="1" i="0" u="none" strike="noStrike" cap="none" normalizeH="0" baseline="0" dirty="0">
                <a:ln>
                  <a:noFill/>
                </a:ln>
                <a:solidFill>
                  <a:schemeClr val="tx1"/>
                </a:solidFill>
                <a:effectLst/>
                <a:latin typeface="Arial" panose="020B0604020202020204" pitchFamily="34" charset="0"/>
              </a:rPr>
              <a:t>France</a:t>
            </a:r>
            <a:r>
              <a:rPr kumimoji="0" lang="fr-FR" altLang="fr-FR" sz="2000" b="0" i="0" u="none" strike="noStrike" cap="none" normalizeH="0" baseline="0" dirty="0">
                <a:ln>
                  <a:noFill/>
                </a:ln>
                <a:solidFill>
                  <a:schemeClr val="tx1"/>
                </a:solidFill>
                <a:effectLst/>
                <a:latin typeface="Arial" panose="020B0604020202020204" pitchFamily="34" charset="0"/>
              </a:rPr>
              <a:t> lorsque quelqu’un donne une réponse ingénieuse trop tard</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71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anim calcmode="lin" valueType="num">
                                      <p:cBhvr additive="base">
                                        <p:cTn id="3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 calcmode="lin" valueType="num">
                                      <p:cBhvr additive="base">
                                        <p:cTn id="3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4685070" y="529398"/>
            <a:ext cx="3377381" cy="776747"/>
          </a:xfrm>
        </p:spPr>
        <p:txBody>
          <a:bodyPr>
            <a:normAutofit fontScale="90000"/>
          </a:bodyPr>
          <a:lstStyle/>
          <a:p>
            <a:r>
              <a:rPr lang="fr-FR" b="1" dirty="0">
                <a:latin typeface="Nunito" pitchFamily="2" charset="0"/>
              </a:rPr>
              <a:t>AU CYCLE 3</a:t>
            </a:r>
            <a:br>
              <a:rPr lang="fr-FR" dirty="0"/>
            </a:br>
            <a:endParaRPr lang="fr-FR" dirty="0"/>
          </a:p>
        </p:txBody>
      </p:sp>
      <p:pic>
        <p:nvPicPr>
          <p:cNvPr id="6" name="Espace réservé du contenu 5">
            <a:extLst>
              <a:ext uri="{FF2B5EF4-FFF2-40B4-BE49-F238E27FC236}">
                <a16:creationId xmlns:a16="http://schemas.microsoft.com/office/drawing/2014/main" id="{2F176518-18E5-A427-FBCA-6753CBE965A1}"/>
              </a:ext>
            </a:extLst>
          </p:cNvPr>
          <p:cNvPicPr>
            <a:picLocks noGrp="1" noChangeAspect="1"/>
          </p:cNvPicPr>
          <p:nvPr>
            <p:ph idx="1"/>
          </p:nvPr>
        </p:nvPicPr>
        <p:blipFill>
          <a:blip r:embed="rId2"/>
          <a:stretch>
            <a:fillRect/>
          </a:stretch>
        </p:blipFill>
        <p:spPr>
          <a:xfrm>
            <a:off x="604071" y="1615571"/>
            <a:ext cx="10983858" cy="2819794"/>
          </a:xfrm>
        </p:spPr>
      </p:pic>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3"/>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4"/>
          <a:srcRect l="1472" t="2275"/>
          <a:stretch/>
        </p:blipFill>
        <p:spPr>
          <a:xfrm>
            <a:off x="10884310" y="1"/>
            <a:ext cx="1307690" cy="669508"/>
          </a:xfrm>
          <a:prstGeom prst="rect">
            <a:avLst/>
          </a:prstGeom>
        </p:spPr>
      </p:pic>
    </p:spTree>
    <p:extLst>
      <p:ext uri="{BB962C8B-B14F-4D97-AF65-F5344CB8AC3E}">
        <p14:creationId xmlns:p14="http://schemas.microsoft.com/office/powerpoint/2010/main" val="2366074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4413762" y="334755"/>
            <a:ext cx="3364476" cy="850491"/>
          </a:xfrm>
        </p:spPr>
        <p:txBody>
          <a:bodyPr>
            <a:normAutofit fontScale="90000"/>
          </a:bodyPr>
          <a:lstStyle/>
          <a:p>
            <a:br>
              <a:rPr lang="fr-FR" dirty="0"/>
            </a:br>
            <a:r>
              <a:rPr lang="fr-FR" b="1" dirty="0">
                <a:latin typeface="Nunito" pitchFamily="2" charset="0"/>
              </a:rPr>
              <a:t>AU CYCLE 4 </a:t>
            </a:r>
          </a:p>
        </p:txBody>
      </p:sp>
      <p:pic>
        <p:nvPicPr>
          <p:cNvPr id="6" name="Espace réservé du contenu 5">
            <a:extLst>
              <a:ext uri="{FF2B5EF4-FFF2-40B4-BE49-F238E27FC236}">
                <a16:creationId xmlns:a16="http://schemas.microsoft.com/office/drawing/2014/main" id="{1D63D686-7E0D-28B8-3CF6-976A52FDBD8F}"/>
              </a:ext>
            </a:extLst>
          </p:cNvPr>
          <p:cNvPicPr>
            <a:picLocks noGrp="1" noChangeAspect="1"/>
          </p:cNvPicPr>
          <p:nvPr>
            <p:ph idx="1"/>
          </p:nvPr>
        </p:nvPicPr>
        <p:blipFill>
          <a:blip r:embed="rId2"/>
          <a:stretch>
            <a:fillRect/>
          </a:stretch>
        </p:blipFill>
        <p:spPr>
          <a:xfrm>
            <a:off x="440226" y="1704734"/>
            <a:ext cx="10993384" cy="3448531"/>
          </a:xfrm>
        </p:spPr>
      </p:pic>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3"/>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4"/>
          <a:srcRect l="1472" t="2275"/>
          <a:stretch/>
        </p:blipFill>
        <p:spPr>
          <a:xfrm>
            <a:off x="10884310" y="1"/>
            <a:ext cx="1307690" cy="669508"/>
          </a:xfrm>
          <a:prstGeom prst="rect">
            <a:avLst/>
          </a:prstGeom>
        </p:spPr>
      </p:pic>
    </p:spTree>
    <p:extLst>
      <p:ext uri="{BB962C8B-B14F-4D97-AF65-F5344CB8AC3E}">
        <p14:creationId xmlns:p14="http://schemas.microsoft.com/office/powerpoint/2010/main" val="3050066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4970203" y="419124"/>
            <a:ext cx="2724658" cy="523220"/>
          </a:xfrm>
          <a:prstGeom prst="rect">
            <a:avLst/>
          </a:prstGeom>
          <a:noFill/>
        </p:spPr>
        <p:txBody>
          <a:bodyPr wrap="square">
            <a:spAutoFit/>
          </a:bodyPr>
          <a:lstStyle/>
          <a:p>
            <a:r>
              <a:rPr lang="fr-FR" sz="2800" b="1" dirty="0">
                <a:latin typeface="Nunito" pitchFamily="2" charset="0"/>
              </a:rPr>
              <a:t>Ressources </a:t>
            </a:r>
            <a:endParaRPr lang="fr-FR" sz="2800" dirty="0"/>
          </a:p>
        </p:txBody>
      </p:sp>
      <p:sp>
        <p:nvSpPr>
          <p:cNvPr id="9" name="ZoneTexte 8">
            <a:extLst>
              <a:ext uri="{FF2B5EF4-FFF2-40B4-BE49-F238E27FC236}">
                <a16:creationId xmlns:a16="http://schemas.microsoft.com/office/drawing/2014/main" id="{B1230F71-4E7B-E113-39E8-20D65A85567E}"/>
              </a:ext>
            </a:extLst>
          </p:cNvPr>
          <p:cNvSpPr txBox="1"/>
          <p:nvPr/>
        </p:nvSpPr>
        <p:spPr>
          <a:xfrm>
            <a:off x="2596273" y="4828938"/>
            <a:ext cx="7472517" cy="369332"/>
          </a:xfrm>
          <a:prstGeom prst="rect">
            <a:avLst/>
          </a:prstGeom>
          <a:noFill/>
        </p:spPr>
        <p:txBody>
          <a:bodyPr wrap="square">
            <a:spAutoFit/>
          </a:bodyPr>
          <a:lstStyle/>
          <a:p>
            <a:r>
              <a:rPr lang="fr-FR" dirty="0"/>
              <a:t>https://eduscol.education.fr/164/langues-vivantes-cycles-2-3-et-4</a:t>
            </a:r>
          </a:p>
        </p:txBody>
      </p:sp>
      <p:pic>
        <p:nvPicPr>
          <p:cNvPr id="13" name="Image 12">
            <a:extLst>
              <a:ext uri="{FF2B5EF4-FFF2-40B4-BE49-F238E27FC236}">
                <a16:creationId xmlns:a16="http://schemas.microsoft.com/office/drawing/2014/main" id="{C5D29AB7-28AF-88C7-B70F-716B3799904C}"/>
              </a:ext>
            </a:extLst>
          </p:cNvPr>
          <p:cNvPicPr>
            <a:picLocks noChangeAspect="1"/>
          </p:cNvPicPr>
          <p:nvPr/>
        </p:nvPicPr>
        <p:blipFill>
          <a:blip r:embed="rId4"/>
          <a:stretch>
            <a:fillRect/>
          </a:stretch>
        </p:blipFill>
        <p:spPr>
          <a:xfrm>
            <a:off x="2236838" y="1418216"/>
            <a:ext cx="7718323" cy="2970795"/>
          </a:xfrm>
          <a:prstGeom prst="rect">
            <a:avLst/>
          </a:prstGeom>
        </p:spPr>
      </p:pic>
    </p:spTree>
    <p:extLst>
      <p:ext uri="{BB962C8B-B14F-4D97-AF65-F5344CB8AC3E}">
        <p14:creationId xmlns:p14="http://schemas.microsoft.com/office/powerpoint/2010/main" val="911096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4970203" y="419124"/>
            <a:ext cx="2724658" cy="523220"/>
          </a:xfrm>
          <a:prstGeom prst="rect">
            <a:avLst/>
          </a:prstGeom>
          <a:noFill/>
        </p:spPr>
        <p:txBody>
          <a:bodyPr wrap="square">
            <a:spAutoFit/>
          </a:bodyPr>
          <a:lstStyle/>
          <a:p>
            <a:r>
              <a:rPr lang="fr-FR" sz="2800" b="1" dirty="0">
                <a:latin typeface="Nunito" pitchFamily="2" charset="0"/>
              </a:rPr>
              <a:t>Ressources </a:t>
            </a:r>
            <a:endParaRPr lang="fr-FR" sz="2800" dirty="0"/>
          </a:p>
        </p:txBody>
      </p:sp>
      <p:sp>
        <p:nvSpPr>
          <p:cNvPr id="7" name="ZoneTexte 6">
            <a:extLst>
              <a:ext uri="{FF2B5EF4-FFF2-40B4-BE49-F238E27FC236}">
                <a16:creationId xmlns:a16="http://schemas.microsoft.com/office/drawing/2014/main" id="{010F0DAF-278B-1E57-5BF9-46EE8D9088B7}"/>
              </a:ext>
            </a:extLst>
          </p:cNvPr>
          <p:cNvSpPr txBox="1"/>
          <p:nvPr/>
        </p:nvSpPr>
        <p:spPr>
          <a:xfrm>
            <a:off x="491610" y="1133057"/>
            <a:ext cx="3677265" cy="369332"/>
          </a:xfrm>
          <a:prstGeom prst="rect">
            <a:avLst/>
          </a:prstGeom>
          <a:noFill/>
        </p:spPr>
        <p:txBody>
          <a:bodyPr wrap="square">
            <a:spAutoFit/>
          </a:bodyPr>
          <a:lstStyle/>
          <a:p>
            <a:r>
              <a:rPr lang="fr-FR" dirty="0"/>
              <a:t>https://kids.nationalgeographic.com/</a:t>
            </a:r>
          </a:p>
        </p:txBody>
      </p:sp>
      <p:sp>
        <p:nvSpPr>
          <p:cNvPr id="11" name="ZoneTexte 10">
            <a:extLst>
              <a:ext uri="{FF2B5EF4-FFF2-40B4-BE49-F238E27FC236}">
                <a16:creationId xmlns:a16="http://schemas.microsoft.com/office/drawing/2014/main" id="{D75DB6DE-D499-519F-7EBE-92D78F74D019}"/>
              </a:ext>
            </a:extLst>
          </p:cNvPr>
          <p:cNvSpPr txBox="1"/>
          <p:nvPr/>
        </p:nvSpPr>
        <p:spPr>
          <a:xfrm>
            <a:off x="491610" y="3523272"/>
            <a:ext cx="4031227" cy="369332"/>
          </a:xfrm>
          <a:prstGeom prst="rect">
            <a:avLst/>
          </a:prstGeom>
          <a:noFill/>
        </p:spPr>
        <p:txBody>
          <a:bodyPr wrap="square">
            <a:spAutoFit/>
          </a:bodyPr>
          <a:lstStyle/>
          <a:p>
            <a:r>
              <a:rPr lang="fr-FR" dirty="0"/>
              <a:t>https://www.bbc.co.uk/learningenglish/</a:t>
            </a:r>
          </a:p>
        </p:txBody>
      </p:sp>
      <p:sp>
        <p:nvSpPr>
          <p:cNvPr id="23" name="ZoneTexte 22">
            <a:extLst>
              <a:ext uri="{FF2B5EF4-FFF2-40B4-BE49-F238E27FC236}">
                <a16:creationId xmlns:a16="http://schemas.microsoft.com/office/drawing/2014/main" id="{43F938D2-F927-9672-DA33-195ACFE5AEFF}"/>
              </a:ext>
            </a:extLst>
          </p:cNvPr>
          <p:cNvSpPr txBox="1"/>
          <p:nvPr/>
        </p:nvSpPr>
        <p:spPr>
          <a:xfrm>
            <a:off x="481778" y="4056807"/>
            <a:ext cx="11012129" cy="369332"/>
          </a:xfrm>
          <a:prstGeom prst="rect">
            <a:avLst/>
          </a:prstGeom>
          <a:noFill/>
        </p:spPr>
        <p:txBody>
          <a:bodyPr wrap="square">
            <a:spAutoFit/>
          </a:bodyPr>
          <a:lstStyle/>
          <a:p>
            <a:r>
              <a:rPr lang="fr-FR" dirty="0"/>
              <a:t>https://www.nba.com/watch/video/exposing-injustice?plsrc=nba&amp;collection=mlk-day-2024</a:t>
            </a:r>
          </a:p>
        </p:txBody>
      </p:sp>
      <p:sp>
        <p:nvSpPr>
          <p:cNvPr id="3" name="ZoneTexte 2">
            <a:extLst>
              <a:ext uri="{FF2B5EF4-FFF2-40B4-BE49-F238E27FC236}">
                <a16:creationId xmlns:a16="http://schemas.microsoft.com/office/drawing/2014/main" id="{F43590BB-2E5A-86E5-50A7-159EE9DEAD27}"/>
              </a:ext>
            </a:extLst>
          </p:cNvPr>
          <p:cNvSpPr txBox="1"/>
          <p:nvPr/>
        </p:nvSpPr>
        <p:spPr>
          <a:xfrm>
            <a:off x="491610" y="1602202"/>
            <a:ext cx="4827639" cy="369332"/>
          </a:xfrm>
          <a:prstGeom prst="rect">
            <a:avLst/>
          </a:prstGeom>
          <a:noFill/>
        </p:spPr>
        <p:txBody>
          <a:bodyPr wrap="square" rtlCol="0">
            <a:spAutoFit/>
          </a:bodyPr>
          <a:lstStyle/>
          <a:p>
            <a:r>
              <a:rPr lang="fr-FR" dirty="0" err="1"/>
              <a:t>karambolage</a:t>
            </a:r>
            <a:endParaRPr lang="fr-FR" dirty="0"/>
          </a:p>
        </p:txBody>
      </p:sp>
      <p:sp>
        <p:nvSpPr>
          <p:cNvPr id="8" name="ZoneTexte 7">
            <a:extLst>
              <a:ext uri="{FF2B5EF4-FFF2-40B4-BE49-F238E27FC236}">
                <a16:creationId xmlns:a16="http://schemas.microsoft.com/office/drawing/2014/main" id="{0F4EB493-203D-A0BA-ED91-078E55E5D4CD}"/>
              </a:ext>
            </a:extLst>
          </p:cNvPr>
          <p:cNvSpPr txBox="1"/>
          <p:nvPr/>
        </p:nvSpPr>
        <p:spPr>
          <a:xfrm>
            <a:off x="491610" y="2965397"/>
            <a:ext cx="9566789" cy="369332"/>
          </a:xfrm>
          <a:prstGeom prst="rect">
            <a:avLst/>
          </a:prstGeom>
          <a:noFill/>
        </p:spPr>
        <p:txBody>
          <a:bodyPr wrap="square">
            <a:spAutoFit/>
          </a:bodyPr>
          <a:lstStyle/>
          <a:p>
            <a:r>
              <a:rPr lang="fr-FR" dirty="0"/>
              <a:t>https://learnenglishkids.britishcouncil.org/read-write/magazine/april-fools-day</a:t>
            </a:r>
          </a:p>
        </p:txBody>
      </p:sp>
      <p:sp>
        <p:nvSpPr>
          <p:cNvPr id="15" name="ZoneTexte 14">
            <a:extLst>
              <a:ext uri="{FF2B5EF4-FFF2-40B4-BE49-F238E27FC236}">
                <a16:creationId xmlns:a16="http://schemas.microsoft.com/office/drawing/2014/main" id="{AE03AB7E-A201-B228-139E-D00F959AE120}"/>
              </a:ext>
            </a:extLst>
          </p:cNvPr>
          <p:cNvSpPr txBox="1"/>
          <p:nvPr/>
        </p:nvSpPr>
        <p:spPr>
          <a:xfrm>
            <a:off x="481778" y="2070265"/>
            <a:ext cx="6096000" cy="369332"/>
          </a:xfrm>
          <a:prstGeom prst="rect">
            <a:avLst/>
          </a:prstGeom>
          <a:noFill/>
        </p:spPr>
        <p:txBody>
          <a:bodyPr wrap="square">
            <a:spAutoFit/>
          </a:bodyPr>
          <a:lstStyle/>
          <a:p>
            <a:r>
              <a:rPr lang="fr-FR" dirty="0"/>
              <a:t>https://www.createkidsclub.com/no-bake-recipes-for-kids/</a:t>
            </a:r>
          </a:p>
        </p:txBody>
      </p:sp>
      <p:sp>
        <p:nvSpPr>
          <p:cNvPr id="17" name="ZoneTexte 16">
            <a:extLst>
              <a:ext uri="{FF2B5EF4-FFF2-40B4-BE49-F238E27FC236}">
                <a16:creationId xmlns:a16="http://schemas.microsoft.com/office/drawing/2014/main" id="{6E1C5D83-B0AD-15B3-5CDF-B63CCEA4FDA8}"/>
              </a:ext>
            </a:extLst>
          </p:cNvPr>
          <p:cNvSpPr txBox="1"/>
          <p:nvPr/>
        </p:nvSpPr>
        <p:spPr>
          <a:xfrm>
            <a:off x="491611" y="2525742"/>
            <a:ext cx="8858865" cy="369332"/>
          </a:xfrm>
          <a:prstGeom prst="rect">
            <a:avLst/>
          </a:prstGeom>
          <a:noFill/>
        </p:spPr>
        <p:txBody>
          <a:bodyPr wrap="square">
            <a:spAutoFit/>
          </a:bodyPr>
          <a:lstStyle/>
          <a:p>
            <a:r>
              <a:rPr lang="fr-FR" dirty="0"/>
              <a:t>https://learnenglishkids.britishcouncil.org/listen-watch/video-zone</a:t>
            </a:r>
          </a:p>
        </p:txBody>
      </p:sp>
      <p:sp>
        <p:nvSpPr>
          <p:cNvPr id="20" name="ZoneTexte 19">
            <a:extLst>
              <a:ext uri="{FF2B5EF4-FFF2-40B4-BE49-F238E27FC236}">
                <a16:creationId xmlns:a16="http://schemas.microsoft.com/office/drawing/2014/main" id="{EFD96AE7-7FB0-0F34-AD4F-F88E284C1776}"/>
              </a:ext>
            </a:extLst>
          </p:cNvPr>
          <p:cNvSpPr txBox="1"/>
          <p:nvPr/>
        </p:nvSpPr>
        <p:spPr>
          <a:xfrm>
            <a:off x="373620" y="5174166"/>
            <a:ext cx="6096000" cy="369332"/>
          </a:xfrm>
          <a:prstGeom prst="rect">
            <a:avLst/>
          </a:prstGeom>
          <a:noFill/>
        </p:spPr>
        <p:txBody>
          <a:bodyPr wrap="square">
            <a:spAutoFit/>
          </a:bodyPr>
          <a:lstStyle/>
          <a:p>
            <a:r>
              <a:rPr lang="fr-FR" dirty="0"/>
              <a:t>https://kids.britannica.com/kids/article/culture/399913</a:t>
            </a:r>
          </a:p>
        </p:txBody>
      </p:sp>
      <p:sp>
        <p:nvSpPr>
          <p:cNvPr id="22" name="ZoneTexte 21">
            <a:extLst>
              <a:ext uri="{FF2B5EF4-FFF2-40B4-BE49-F238E27FC236}">
                <a16:creationId xmlns:a16="http://schemas.microsoft.com/office/drawing/2014/main" id="{663E5869-7C72-3E34-0534-195926C32CB3}"/>
              </a:ext>
            </a:extLst>
          </p:cNvPr>
          <p:cNvSpPr txBox="1"/>
          <p:nvPr/>
        </p:nvSpPr>
        <p:spPr>
          <a:xfrm>
            <a:off x="481778" y="4641573"/>
            <a:ext cx="6096000" cy="369332"/>
          </a:xfrm>
          <a:prstGeom prst="rect">
            <a:avLst/>
          </a:prstGeom>
          <a:noFill/>
        </p:spPr>
        <p:txBody>
          <a:bodyPr wrap="square">
            <a:spAutoFit/>
          </a:bodyPr>
          <a:lstStyle/>
          <a:p>
            <a:r>
              <a:rPr lang="fr-FR" dirty="0"/>
              <a:t>http://projectbritain.com/</a:t>
            </a:r>
          </a:p>
        </p:txBody>
      </p:sp>
    </p:spTree>
    <p:extLst>
      <p:ext uri="{BB962C8B-B14F-4D97-AF65-F5344CB8AC3E}">
        <p14:creationId xmlns:p14="http://schemas.microsoft.com/office/powerpoint/2010/main" val="1229021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4812329" y="238778"/>
            <a:ext cx="2567342" cy="523220"/>
          </a:xfrm>
          <a:prstGeom prst="rect">
            <a:avLst/>
          </a:prstGeom>
          <a:noFill/>
        </p:spPr>
        <p:txBody>
          <a:bodyPr wrap="square">
            <a:spAutoFit/>
          </a:bodyPr>
          <a:lstStyle/>
          <a:p>
            <a:r>
              <a:rPr lang="fr-FR" sz="2800" b="1" dirty="0">
                <a:latin typeface="Nunito" pitchFamily="2" charset="0"/>
              </a:rPr>
              <a:t>Conclusion</a:t>
            </a:r>
            <a:endParaRPr lang="fr-FR" sz="2800" dirty="0"/>
          </a:p>
        </p:txBody>
      </p:sp>
      <p:pic>
        <p:nvPicPr>
          <p:cNvPr id="8" name="Image 7">
            <a:extLst>
              <a:ext uri="{FF2B5EF4-FFF2-40B4-BE49-F238E27FC236}">
                <a16:creationId xmlns:a16="http://schemas.microsoft.com/office/drawing/2014/main" id="{B90C0EF0-CE4C-C8F1-532D-8F3FA593EF24}"/>
              </a:ext>
            </a:extLst>
          </p:cNvPr>
          <p:cNvPicPr>
            <a:picLocks noChangeAspect="1"/>
          </p:cNvPicPr>
          <p:nvPr/>
        </p:nvPicPr>
        <p:blipFill>
          <a:blip r:embed="rId4"/>
          <a:stretch>
            <a:fillRect/>
          </a:stretch>
        </p:blipFill>
        <p:spPr>
          <a:xfrm>
            <a:off x="1165661" y="1362878"/>
            <a:ext cx="9354856" cy="3896269"/>
          </a:xfrm>
          <a:prstGeom prst="rect">
            <a:avLst/>
          </a:prstGeom>
        </p:spPr>
      </p:pic>
    </p:spTree>
    <p:extLst>
      <p:ext uri="{BB962C8B-B14F-4D97-AF65-F5344CB8AC3E}">
        <p14:creationId xmlns:p14="http://schemas.microsoft.com/office/powerpoint/2010/main" val="3708158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4812329" y="238778"/>
            <a:ext cx="2567342" cy="523220"/>
          </a:xfrm>
          <a:prstGeom prst="rect">
            <a:avLst/>
          </a:prstGeom>
          <a:noFill/>
        </p:spPr>
        <p:txBody>
          <a:bodyPr wrap="square">
            <a:spAutoFit/>
          </a:bodyPr>
          <a:lstStyle/>
          <a:p>
            <a:r>
              <a:rPr lang="fr-FR" sz="2800" b="1" dirty="0">
                <a:latin typeface="Nunito" pitchFamily="2" charset="0"/>
              </a:rPr>
              <a:t>Conclusion</a:t>
            </a:r>
            <a:endParaRPr lang="fr-FR" sz="2800" dirty="0"/>
          </a:p>
        </p:txBody>
      </p:sp>
      <p:pic>
        <p:nvPicPr>
          <p:cNvPr id="6" name="Image 5">
            <a:extLst>
              <a:ext uri="{FF2B5EF4-FFF2-40B4-BE49-F238E27FC236}">
                <a16:creationId xmlns:a16="http://schemas.microsoft.com/office/drawing/2014/main" id="{2F15D2CE-16E2-2611-5B54-5F5A309EA7D3}"/>
              </a:ext>
            </a:extLst>
          </p:cNvPr>
          <p:cNvPicPr>
            <a:picLocks noChangeAspect="1"/>
          </p:cNvPicPr>
          <p:nvPr/>
        </p:nvPicPr>
        <p:blipFill>
          <a:blip r:embed="rId4"/>
          <a:stretch>
            <a:fillRect/>
          </a:stretch>
        </p:blipFill>
        <p:spPr>
          <a:xfrm>
            <a:off x="1413346" y="1892116"/>
            <a:ext cx="9107171" cy="4096322"/>
          </a:xfrm>
          <a:prstGeom prst="rect">
            <a:avLst/>
          </a:prstGeom>
        </p:spPr>
      </p:pic>
    </p:spTree>
    <p:extLst>
      <p:ext uri="{BB962C8B-B14F-4D97-AF65-F5344CB8AC3E}">
        <p14:creationId xmlns:p14="http://schemas.microsoft.com/office/powerpoint/2010/main" val="3252299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1858297" y="201560"/>
            <a:ext cx="8662220" cy="850491"/>
          </a:xfrm>
        </p:spPr>
        <p:txBody>
          <a:bodyPr>
            <a:normAutofit fontScale="90000"/>
          </a:bodyPr>
          <a:lstStyle/>
          <a:p>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
        <p:nvSpPr>
          <p:cNvPr id="10" name="ZoneTexte 9">
            <a:extLst>
              <a:ext uri="{FF2B5EF4-FFF2-40B4-BE49-F238E27FC236}">
                <a16:creationId xmlns:a16="http://schemas.microsoft.com/office/drawing/2014/main" id="{99CFABB0-64EE-9F05-E6EC-A44DDAA833C4}"/>
              </a:ext>
            </a:extLst>
          </p:cNvPr>
          <p:cNvSpPr txBox="1"/>
          <p:nvPr/>
        </p:nvSpPr>
        <p:spPr>
          <a:xfrm>
            <a:off x="2069126" y="1989976"/>
            <a:ext cx="9011828" cy="3046988"/>
          </a:xfrm>
          <a:prstGeom prst="rect">
            <a:avLst/>
          </a:prstGeom>
          <a:noFill/>
        </p:spPr>
        <p:txBody>
          <a:bodyPr wrap="square">
            <a:spAutoFit/>
          </a:bodyPr>
          <a:lstStyle/>
          <a:p>
            <a:r>
              <a:rPr lang="fr-FR" sz="4800" b="1" dirty="0">
                <a:latin typeface="Nunito" pitchFamily="2" charset="0"/>
              </a:rPr>
              <a:t>Merci pour votre attention</a:t>
            </a:r>
          </a:p>
          <a:p>
            <a:endParaRPr lang="fr-FR" sz="4800" b="1" dirty="0">
              <a:latin typeface="Nunito" pitchFamily="2" charset="0"/>
            </a:endParaRPr>
          </a:p>
          <a:p>
            <a:endParaRPr lang="fr-FR" sz="4800" b="1" dirty="0">
              <a:latin typeface="Nunito" pitchFamily="2" charset="0"/>
            </a:endParaRPr>
          </a:p>
          <a:p>
            <a:r>
              <a:rPr lang="fr-FR" sz="4800" b="1" dirty="0">
                <a:latin typeface="Nunito" pitchFamily="2" charset="0"/>
              </a:rPr>
              <a:t>Avez - vous des questions ?</a:t>
            </a:r>
            <a:endParaRPr lang="fr-FR" sz="4800" dirty="0"/>
          </a:p>
        </p:txBody>
      </p:sp>
    </p:spTree>
    <p:extLst>
      <p:ext uri="{BB962C8B-B14F-4D97-AF65-F5344CB8AC3E}">
        <p14:creationId xmlns:p14="http://schemas.microsoft.com/office/powerpoint/2010/main" val="194172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3672489" y="334755"/>
            <a:ext cx="5171769" cy="850491"/>
          </a:xfrm>
        </p:spPr>
        <p:txBody>
          <a:bodyPr>
            <a:noAutofit/>
          </a:bodyPr>
          <a:lstStyle/>
          <a:p>
            <a:r>
              <a:rPr lang="fr-FR" sz="4000" b="1" dirty="0">
                <a:latin typeface="Nunito" pitchFamily="2" charset="0"/>
              </a:rPr>
              <a:t>INTRODUCTION</a:t>
            </a:r>
            <a:br>
              <a:rPr lang="fr-FR" sz="2800" dirty="0"/>
            </a:br>
            <a:endParaRPr lang="fr-FR" sz="2800" dirty="0"/>
          </a:p>
        </p:txBody>
      </p:sp>
      <p:sp>
        <p:nvSpPr>
          <p:cNvPr id="17" name="Espace réservé du contenu 16">
            <a:extLst>
              <a:ext uri="{FF2B5EF4-FFF2-40B4-BE49-F238E27FC236}">
                <a16:creationId xmlns:a16="http://schemas.microsoft.com/office/drawing/2014/main" id="{F7014751-95B2-BCB4-8BDF-96A80D02DDAE}"/>
              </a:ext>
            </a:extLst>
          </p:cNvPr>
          <p:cNvSpPr>
            <a:spLocks noGrp="1"/>
          </p:cNvSpPr>
          <p:nvPr>
            <p:ph idx="1"/>
          </p:nvPr>
        </p:nvSpPr>
        <p:spPr>
          <a:xfrm>
            <a:off x="322621" y="1085543"/>
            <a:ext cx="11546758" cy="5275928"/>
          </a:xfrm>
        </p:spPr>
        <p:txBody>
          <a:bodyPr>
            <a:normAutofit/>
          </a:bodyPr>
          <a:lstStyle/>
          <a:p>
            <a:pPr marL="0" indent="0" algn="just">
              <a:buNone/>
            </a:pPr>
            <a:endParaRPr lang="fr-FR" dirty="0"/>
          </a:p>
          <a:p>
            <a:pPr marL="0" indent="0" algn="just">
              <a:buNone/>
            </a:pPr>
            <a:r>
              <a:rPr lang="fr-FR" dirty="0"/>
              <a:t>Enseigner une langue vivante présuppose pour être efficace de </a:t>
            </a:r>
            <a:r>
              <a:rPr lang="fr-FR" b="1" dirty="0"/>
              <a:t>combiner la dimension linguistique et la dimension culturelle</a:t>
            </a:r>
            <a:r>
              <a:rPr lang="fr-FR" dirty="0"/>
              <a:t>. </a:t>
            </a:r>
          </a:p>
          <a:p>
            <a:pPr marL="0" indent="0" algn="just">
              <a:buNone/>
            </a:pPr>
            <a:endParaRPr lang="fr-FR" dirty="0"/>
          </a:p>
          <a:p>
            <a:pPr marL="0" indent="0" algn="just">
              <a:buNone/>
            </a:pPr>
            <a:endParaRPr lang="fr-FR" dirty="0"/>
          </a:p>
          <a:p>
            <a:pPr marL="0" indent="0" algn="just">
              <a:buNone/>
            </a:pPr>
            <a:r>
              <a:rPr lang="fr-FR" dirty="0"/>
              <a:t>Dès l'école et le collège, </a:t>
            </a:r>
            <a:r>
              <a:rPr lang="fr-FR" b="1" dirty="0"/>
              <a:t>la culture trouve sa place dans une approche communicative</a:t>
            </a:r>
            <a:r>
              <a:rPr lang="fr-FR" dirty="0"/>
              <a:t> qui intègre la notion de point de vue, de représentation, de vision du monde. En cela, l'apprentissage des langues vivantes joue un rôle essentiel dans la formation des esprits critiques et de futurs citoyens aptes à faire face au monde complexe d'aujourd'hui.</a:t>
            </a:r>
          </a:p>
          <a:p>
            <a:pPr marL="0" indent="0">
              <a:buNone/>
            </a:pP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Tree>
    <p:extLst>
      <p:ext uri="{BB962C8B-B14F-4D97-AF65-F5344CB8AC3E}">
        <p14:creationId xmlns:p14="http://schemas.microsoft.com/office/powerpoint/2010/main" val="3181437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718760" y="193725"/>
            <a:ext cx="7079226" cy="850491"/>
          </a:xfrm>
        </p:spPr>
        <p:txBody>
          <a:bodyPr>
            <a:normAutofit fontScale="90000"/>
          </a:bodyPr>
          <a:lstStyle/>
          <a:p>
            <a:r>
              <a:rPr lang="fr-FR" b="1" dirty="0"/>
              <a:t>Définition de « Ancrage culturel »</a:t>
            </a:r>
            <a:br>
              <a:rPr lang="fr-FR" dirty="0"/>
            </a:br>
            <a:endParaRPr lang="fr-FR" dirty="0"/>
          </a:p>
        </p:txBody>
      </p:sp>
      <p:sp>
        <p:nvSpPr>
          <p:cNvPr id="17" name="Espace réservé du contenu 16">
            <a:extLst>
              <a:ext uri="{FF2B5EF4-FFF2-40B4-BE49-F238E27FC236}">
                <a16:creationId xmlns:a16="http://schemas.microsoft.com/office/drawing/2014/main" id="{F7014751-95B2-BCB4-8BDF-96A80D02DDAE}"/>
              </a:ext>
            </a:extLst>
          </p:cNvPr>
          <p:cNvSpPr>
            <a:spLocks noGrp="1"/>
          </p:cNvSpPr>
          <p:nvPr>
            <p:ph idx="1"/>
          </p:nvPr>
        </p:nvSpPr>
        <p:spPr>
          <a:xfrm>
            <a:off x="301113" y="1311685"/>
            <a:ext cx="11546758" cy="5275928"/>
          </a:xfrm>
        </p:spPr>
        <p:txBody>
          <a:bodyPr>
            <a:normAutofit/>
          </a:bodyPr>
          <a:lstStyle/>
          <a:p>
            <a:pPr marL="0" indent="0">
              <a:buNone/>
            </a:pPr>
            <a:r>
              <a:rPr lang="fr-FR" b="1" dirty="0">
                <a:latin typeface="Nunito" pitchFamily="2" charset="0"/>
              </a:rPr>
              <a:t>Communication et culture </a:t>
            </a:r>
            <a:r>
              <a:rPr lang="fr-FR" dirty="0">
                <a:latin typeface="Nunito" pitchFamily="2" charset="0"/>
              </a:rPr>
              <a:t>sont deux aspects interdépendants de la langue, et l’approche communicative n’a de sens qu’à condition d’être étroitement liée à un contenu culturel réel.</a:t>
            </a:r>
          </a:p>
          <a:p>
            <a:pPr marL="0" indent="0">
              <a:buNone/>
            </a:pPr>
            <a:endParaRPr lang="fr-FR" dirty="0">
              <a:latin typeface="Nunito" pitchFamily="2" charset="0"/>
            </a:endParaRPr>
          </a:p>
          <a:p>
            <a:pPr marL="0" indent="0">
              <a:buNone/>
            </a:pPr>
            <a:r>
              <a:rPr lang="fr-FR" dirty="0">
                <a:latin typeface="Nunito" pitchFamily="2" charset="0"/>
              </a:rPr>
              <a:t>Dès lors, enseigner une langue vivante, quelle qu’elle soit, </a:t>
            </a:r>
            <a:r>
              <a:rPr lang="fr-FR" b="1" dirty="0">
                <a:latin typeface="Nunito" pitchFamily="2" charset="0"/>
              </a:rPr>
              <a:t>présuppose pour être efficace, de combiner ces deux dimensions qui sont si intimement liées que les considérer séparément contribue à nier ce qu’est véritablement une langue.</a:t>
            </a:r>
            <a:r>
              <a:rPr lang="fr-FR" dirty="0">
                <a:latin typeface="Nunito" pitchFamily="2" charset="0"/>
              </a:rPr>
              <a:t> La discipline langues vivantes est le lieu qui permet de développer l’ouverture aux autres cultures.</a:t>
            </a:r>
          </a:p>
          <a:p>
            <a:pPr marL="0" indent="0">
              <a:buNone/>
            </a:pPr>
            <a:endParaRPr lang="fr-FR" dirty="0">
              <a:latin typeface="Nunito" pitchFamily="2" charset="0"/>
            </a:endParaRPr>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spTree>
    <p:extLst>
      <p:ext uri="{BB962C8B-B14F-4D97-AF65-F5344CB8AC3E}">
        <p14:creationId xmlns:p14="http://schemas.microsoft.com/office/powerpoint/2010/main" val="223553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556387" y="351502"/>
            <a:ext cx="7079226" cy="850491"/>
          </a:xfrm>
        </p:spPr>
        <p:txBody>
          <a:bodyPr>
            <a:normAutofit fontScale="90000"/>
          </a:bodyPr>
          <a:lstStyle/>
          <a:p>
            <a:r>
              <a:rPr lang="fr-FR" b="1" dirty="0"/>
              <a:t>Définition de « Ancrage culturel »</a:t>
            </a:r>
            <a:br>
              <a:rPr lang="fr-FR" dirty="0"/>
            </a:br>
            <a:endParaRPr lang="fr-FR" dirty="0"/>
          </a:p>
        </p:txBody>
      </p:sp>
      <p:pic>
        <p:nvPicPr>
          <p:cNvPr id="6" name="Espace réservé du contenu 5">
            <a:extLst>
              <a:ext uri="{FF2B5EF4-FFF2-40B4-BE49-F238E27FC236}">
                <a16:creationId xmlns:a16="http://schemas.microsoft.com/office/drawing/2014/main" id="{148D86ED-EE8F-348E-CA28-4B5499F63C4F}"/>
              </a:ext>
            </a:extLst>
          </p:cNvPr>
          <p:cNvPicPr>
            <a:picLocks noGrp="1" noChangeAspect="1"/>
          </p:cNvPicPr>
          <p:nvPr>
            <p:ph idx="1"/>
          </p:nvPr>
        </p:nvPicPr>
        <p:blipFill>
          <a:blip r:embed="rId2"/>
          <a:stretch>
            <a:fillRect/>
          </a:stretch>
        </p:blipFill>
        <p:spPr>
          <a:xfrm>
            <a:off x="323056" y="1674990"/>
            <a:ext cx="11545888" cy="3802167"/>
          </a:xfrm>
        </p:spPr>
      </p:pic>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3"/>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4"/>
          <a:srcRect l="1472" t="2275"/>
          <a:stretch/>
        </p:blipFill>
        <p:spPr>
          <a:xfrm>
            <a:off x="10884310" y="1"/>
            <a:ext cx="1307690" cy="669508"/>
          </a:xfrm>
          <a:prstGeom prst="rect">
            <a:avLst/>
          </a:prstGeom>
        </p:spPr>
      </p:pic>
    </p:spTree>
    <p:extLst>
      <p:ext uri="{BB962C8B-B14F-4D97-AF65-F5344CB8AC3E}">
        <p14:creationId xmlns:p14="http://schemas.microsoft.com/office/powerpoint/2010/main" val="99093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576051" y="33129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7" name="Image 6">
            <a:extLst>
              <a:ext uri="{FF2B5EF4-FFF2-40B4-BE49-F238E27FC236}">
                <a16:creationId xmlns:a16="http://schemas.microsoft.com/office/drawing/2014/main" id="{F2F7682A-1C01-460B-1A8B-9FCD996017B6}"/>
              </a:ext>
            </a:extLst>
          </p:cNvPr>
          <p:cNvPicPr>
            <a:picLocks noChangeAspect="1"/>
          </p:cNvPicPr>
          <p:nvPr/>
        </p:nvPicPr>
        <p:blipFill>
          <a:blip r:embed="rId4"/>
          <a:stretch>
            <a:fillRect/>
          </a:stretch>
        </p:blipFill>
        <p:spPr>
          <a:xfrm>
            <a:off x="2307164" y="1823662"/>
            <a:ext cx="7079226" cy="3959316"/>
          </a:xfrm>
          <a:prstGeom prst="rect">
            <a:avLst/>
          </a:prstGeom>
        </p:spPr>
      </p:pic>
      <p:sp>
        <p:nvSpPr>
          <p:cNvPr id="10" name="Bulle narrative : rectangle 9">
            <a:extLst>
              <a:ext uri="{FF2B5EF4-FFF2-40B4-BE49-F238E27FC236}">
                <a16:creationId xmlns:a16="http://schemas.microsoft.com/office/drawing/2014/main" id="{5BB5608F-D883-27EB-8012-20815E42E348}"/>
              </a:ext>
            </a:extLst>
          </p:cNvPr>
          <p:cNvSpPr/>
          <p:nvPr/>
        </p:nvSpPr>
        <p:spPr>
          <a:xfrm>
            <a:off x="9655277" y="4572000"/>
            <a:ext cx="2349910" cy="1445342"/>
          </a:xfrm>
          <a:prstGeom prst="wedgeRectCallout">
            <a:avLst>
              <a:gd name="adj1" fmla="val -72716"/>
              <a:gd name="adj2" fmla="val -4498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Compréhension mutuelle</a:t>
            </a:r>
          </a:p>
          <a:p>
            <a:pPr algn="ctr"/>
            <a:r>
              <a:rPr lang="fr-FR" dirty="0"/>
              <a:t>Altérité</a:t>
            </a:r>
          </a:p>
          <a:p>
            <a:pPr algn="ctr"/>
            <a:r>
              <a:rPr lang="fr-FR" dirty="0"/>
              <a:t>Respect de l’autre</a:t>
            </a:r>
          </a:p>
        </p:txBody>
      </p:sp>
      <p:sp>
        <p:nvSpPr>
          <p:cNvPr id="11" name="Bulle narrative : rectangle 10">
            <a:extLst>
              <a:ext uri="{FF2B5EF4-FFF2-40B4-BE49-F238E27FC236}">
                <a16:creationId xmlns:a16="http://schemas.microsoft.com/office/drawing/2014/main" id="{9B7F60C6-A74D-AF89-585A-3A5CF7BECBDB}"/>
              </a:ext>
            </a:extLst>
          </p:cNvPr>
          <p:cNvSpPr/>
          <p:nvPr/>
        </p:nvSpPr>
        <p:spPr>
          <a:xfrm>
            <a:off x="9655277" y="1251612"/>
            <a:ext cx="2349910" cy="1445342"/>
          </a:xfrm>
          <a:prstGeom prst="wedgeRectCallout">
            <a:avLst>
              <a:gd name="adj1" fmla="val -75226"/>
              <a:gd name="adj2" fmla="val 3869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Quels thèmes ?</a:t>
            </a:r>
          </a:p>
          <a:p>
            <a:pPr algn="ctr"/>
            <a:r>
              <a:rPr lang="fr-FR" dirty="0"/>
              <a:t>Du quotidien à l’Histoire du pays</a:t>
            </a:r>
          </a:p>
          <a:p>
            <a:pPr algn="ctr"/>
            <a:r>
              <a:rPr lang="fr-FR" dirty="0"/>
              <a:t>Quelles guidances des programmes?</a:t>
            </a:r>
          </a:p>
        </p:txBody>
      </p:sp>
      <p:sp>
        <p:nvSpPr>
          <p:cNvPr id="12" name="Bulle narrative : rectangle 11">
            <a:extLst>
              <a:ext uri="{FF2B5EF4-FFF2-40B4-BE49-F238E27FC236}">
                <a16:creationId xmlns:a16="http://schemas.microsoft.com/office/drawing/2014/main" id="{755B58C5-CF7C-27B6-6A85-CBFB20118A9A}"/>
              </a:ext>
            </a:extLst>
          </p:cNvPr>
          <p:cNvSpPr/>
          <p:nvPr/>
        </p:nvSpPr>
        <p:spPr>
          <a:xfrm>
            <a:off x="99963" y="833523"/>
            <a:ext cx="2349910" cy="1445342"/>
          </a:xfrm>
          <a:prstGeom prst="wedgeRectCallout">
            <a:avLst>
              <a:gd name="adj1" fmla="val 48204"/>
              <a:gd name="adj2" fmla="val 9787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Eveil aux langues et</a:t>
            </a:r>
          </a:p>
          <a:p>
            <a:pPr algn="ctr"/>
            <a:r>
              <a:rPr lang="fr-FR" dirty="0"/>
              <a:t>Plurilinguisme</a:t>
            </a:r>
          </a:p>
          <a:p>
            <a:pPr algn="ctr"/>
            <a:r>
              <a:rPr lang="fr-FR" dirty="0"/>
              <a:t>Approche comparative des langues</a:t>
            </a:r>
          </a:p>
        </p:txBody>
      </p:sp>
      <p:sp>
        <p:nvSpPr>
          <p:cNvPr id="13" name="Bulle narrative : rectangle 12">
            <a:extLst>
              <a:ext uri="{FF2B5EF4-FFF2-40B4-BE49-F238E27FC236}">
                <a16:creationId xmlns:a16="http://schemas.microsoft.com/office/drawing/2014/main" id="{9A3E6BC9-3A8B-EBCC-5033-BAA9F5E3D8FB}"/>
              </a:ext>
            </a:extLst>
          </p:cNvPr>
          <p:cNvSpPr/>
          <p:nvPr/>
        </p:nvSpPr>
        <p:spPr>
          <a:xfrm>
            <a:off x="186813" y="5199269"/>
            <a:ext cx="2349910" cy="1445342"/>
          </a:xfrm>
          <a:prstGeom prst="wedgeRectCallout">
            <a:avLst>
              <a:gd name="adj1" fmla="val 65360"/>
              <a:gd name="adj2" fmla="val -3613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EMILE – </a:t>
            </a:r>
          </a:p>
          <a:p>
            <a:pPr algn="ctr"/>
            <a:r>
              <a:rPr lang="fr-FR" sz="1400" dirty="0"/>
              <a:t>Histoire, géographie, EPS, arts, littérature, sciences</a:t>
            </a:r>
          </a:p>
        </p:txBody>
      </p:sp>
    </p:spTree>
    <p:extLst>
      <p:ext uri="{BB962C8B-B14F-4D97-AF65-F5344CB8AC3E}">
        <p14:creationId xmlns:p14="http://schemas.microsoft.com/office/powerpoint/2010/main" val="333032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CD8AE-3DC6-8262-C43D-17F1270ACBB0}"/>
              </a:ext>
            </a:extLst>
          </p:cNvPr>
          <p:cNvSpPr>
            <a:spLocks noGrp="1"/>
          </p:cNvSpPr>
          <p:nvPr>
            <p:ph type="title"/>
          </p:nvPr>
        </p:nvSpPr>
        <p:spPr>
          <a:xfrm>
            <a:off x="2630269" y="460827"/>
            <a:ext cx="7079226" cy="850491"/>
          </a:xfrm>
        </p:spPr>
        <p:txBody>
          <a:bodyPr>
            <a:normAutofit fontScale="90000"/>
          </a:bodyPr>
          <a:lstStyle/>
          <a:p>
            <a:r>
              <a:rPr lang="fr-FR" b="1" dirty="0"/>
              <a:t>Définition de « Ancrage culturel »</a:t>
            </a:r>
            <a:br>
              <a:rPr lang="fr-FR" dirty="0"/>
            </a:br>
            <a:endParaRPr lang="fr-FR" dirty="0"/>
          </a:p>
        </p:txBody>
      </p:sp>
      <p:pic>
        <p:nvPicPr>
          <p:cNvPr id="4" name="Image 3">
            <a:extLst>
              <a:ext uri="{FF2B5EF4-FFF2-40B4-BE49-F238E27FC236}">
                <a16:creationId xmlns:a16="http://schemas.microsoft.com/office/drawing/2014/main" id="{D0E840D9-1CF4-247F-D98E-269D6B2CE91A}"/>
              </a:ext>
            </a:extLst>
          </p:cNvPr>
          <p:cNvPicPr>
            <a:picLocks noChangeAspect="1"/>
          </p:cNvPicPr>
          <p:nvPr/>
        </p:nvPicPr>
        <p:blipFill>
          <a:blip r:embed="rId2"/>
          <a:stretch>
            <a:fillRect/>
          </a:stretch>
        </p:blipFill>
        <p:spPr>
          <a:xfrm>
            <a:off x="0" y="1"/>
            <a:ext cx="1632437" cy="776747"/>
          </a:xfrm>
          <a:prstGeom prst="rect">
            <a:avLst/>
          </a:prstGeom>
        </p:spPr>
      </p:pic>
      <p:pic>
        <p:nvPicPr>
          <p:cNvPr id="5" name="Image 4">
            <a:extLst>
              <a:ext uri="{FF2B5EF4-FFF2-40B4-BE49-F238E27FC236}">
                <a16:creationId xmlns:a16="http://schemas.microsoft.com/office/drawing/2014/main" id="{67D8D73A-6A7E-216A-4231-0624ADB70B10}"/>
              </a:ext>
            </a:extLst>
          </p:cNvPr>
          <p:cNvPicPr>
            <a:picLocks noChangeAspect="1"/>
          </p:cNvPicPr>
          <p:nvPr/>
        </p:nvPicPr>
        <p:blipFill rotWithShape="1">
          <a:blip r:embed="rId3"/>
          <a:srcRect l="1472" t="2275"/>
          <a:stretch/>
        </p:blipFill>
        <p:spPr>
          <a:xfrm>
            <a:off x="10884310" y="1"/>
            <a:ext cx="1307690" cy="669508"/>
          </a:xfrm>
          <a:prstGeom prst="rect">
            <a:avLst/>
          </a:prstGeom>
        </p:spPr>
      </p:pic>
      <p:pic>
        <p:nvPicPr>
          <p:cNvPr id="6" name="Image 5">
            <a:extLst>
              <a:ext uri="{FF2B5EF4-FFF2-40B4-BE49-F238E27FC236}">
                <a16:creationId xmlns:a16="http://schemas.microsoft.com/office/drawing/2014/main" id="{00E41032-1EEA-54A8-8BC1-5992C74018AA}"/>
              </a:ext>
            </a:extLst>
          </p:cNvPr>
          <p:cNvPicPr>
            <a:picLocks noChangeAspect="1"/>
          </p:cNvPicPr>
          <p:nvPr/>
        </p:nvPicPr>
        <p:blipFill>
          <a:blip r:embed="rId4"/>
          <a:stretch>
            <a:fillRect/>
          </a:stretch>
        </p:blipFill>
        <p:spPr>
          <a:xfrm>
            <a:off x="1237835" y="1058401"/>
            <a:ext cx="8786292" cy="5477274"/>
          </a:xfrm>
          <a:prstGeom prst="rect">
            <a:avLst/>
          </a:prstGeom>
        </p:spPr>
      </p:pic>
    </p:spTree>
    <p:extLst>
      <p:ext uri="{BB962C8B-B14F-4D97-AF65-F5344CB8AC3E}">
        <p14:creationId xmlns:p14="http://schemas.microsoft.com/office/powerpoint/2010/main" val="222506704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1456</Words>
  <Application>Microsoft Office PowerPoint</Application>
  <PresentationFormat>Grand écran</PresentationFormat>
  <Paragraphs>169</Paragraphs>
  <Slides>46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46</vt:i4>
      </vt:variant>
    </vt:vector>
  </HeadingPairs>
  <TitlesOfParts>
    <vt:vector size="51" baseType="lpstr">
      <vt:lpstr>Arial</vt:lpstr>
      <vt:lpstr>Calibri</vt:lpstr>
      <vt:lpstr>Calibri Light</vt:lpstr>
      <vt:lpstr>Nunito</vt:lpstr>
      <vt:lpstr>Thème Office</vt:lpstr>
      <vt:lpstr>Comment  ancrer l'apprentissage d'une langue vivante dans son volet culturel ?"</vt:lpstr>
      <vt:lpstr>INTRODUCTION </vt:lpstr>
      <vt:lpstr>INTRODUCTION </vt:lpstr>
      <vt:lpstr>INTRODUCTION </vt:lpstr>
      <vt:lpstr>INTRODUCTION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Définition de « Ancrage culturel » </vt:lpstr>
      <vt:lpstr>Le volet culturel présenté dans les programmes </vt:lpstr>
      <vt:lpstr>Le volet culturel présenté dans les programmes </vt:lpstr>
      <vt:lpstr>Le volet culturel présenté dans les programmes </vt:lpstr>
      <vt:lpstr> </vt:lpstr>
      <vt:lpstr> </vt:lpstr>
      <vt:lpstr>Exemples de progressivité </vt:lpstr>
      <vt:lpstr> </vt:lpstr>
      <vt:lpstr> </vt:lpstr>
      <vt:lpstr> </vt:lpstr>
      <vt:lpstr> </vt:lpstr>
      <vt:lpstr> </vt:lpstr>
      <vt:lpstr> </vt:lpstr>
      <vt:lpstr> </vt:lpstr>
      <vt:lpstr> </vt:lpstr>
      <vt:lpstr> </vt:lpstr>
      <vt:lpstr> AU CYCLE 2</vt:lpstr>
      <vt:lpstr>AU CYCLE 3 </vt:lpstr>
      <vt:lpstr> AU CYCLE 4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DOMPNIER</dc:creator>
  <cp:lastModifiedBy>Emmanuelle DOMPNIER</cp:lastModifiedBy>
  <cp:revision>53</cp:revision>
  <dcterms:created xsi:type="dcterms:W3CDTF">2024-01-03T14:57:00Z</dcterms:created>
  <dcterms:modified xsi:type="dcterms:W3CDTF">2024-04-17T19:53:42Z</dcterms:modified>
</cp:coreProperties>
</file>