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5"/>
  </p:notesMasterIdLst>
  <p:sldIdLst>
    <p:sldId id="368" r:id="rId2"/>
    <p:sldId id="400" r:id="rId3"/>
    <p:sldId id="401" r:id="rId4"/>
    <p:sldId id="396" r:id="rId5"/>
    <p:sldId id="403" r:id="rId6"/>
    <p:sldId id="404" r:id="rId7"/>
    <p:sldId id="405" r:id="rId8"/>
    <p:sldId id="406" r:id="rId9"/>
    <p:sldId id="407" r:id="rId10"/>
    <p:sldId id="408" r:id="rId11"/>
    <p:sldId id="410" r:id="rId12"/>
    <p:sldId id="409" r:id="rId13"/>
    <p:sldId id="411" r:id="rId14"/>
    <p:sldId id="412" r:id="rId15"/>
    <p:sldId id="413" r:id="rId16"/>
    <p:sldId id="402" r:id="rId17"/>
    <p:sldId id="414" r:id="rId18"/>
    <p:sldId id="415" r:id="rId19"/>
    <p:sldId id="416" r:id="rId20"/>
    <p:sldId id="417" r:id="rId21"/>
    <p:sldId id="418" r:id="rId22"/>
    <p:sldId id="419" r:id="rId23"/>
    <p:sldId id="420" r:id="rId24"/>
  </p:sldIdLst>
  <p:sldSz cx="9144000" cy="5143500" type="screen16x9"/>
  <p:notesSz cx="6858000" cy="9144000"/>
  <p:embeddedFontLs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Nunito Light" pitchFamily="2" charset="0"/>
      <p:regular r:id="rId30"/>
      <p:bold r:id="rId31"/>
      <p:italic r:id="rId32"/>
      <p:boldItalic r:id="rId33"/>
    </p:embeddedFont>
    <p:embeddedFont>
      <p:font typeface="Nunito Medium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5033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28d4fcbc2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28d4fcbc2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3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ueil présentiel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186700"/>
            <a:ext cx="78486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500"/>
              <a:buFont typeface="Nunito"/>
              <a:buNone/>
              <a:defRPr b="1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None/>
              <a:defRPr sz="3400">
                <a:solidFill>
                  <a:srgbClr val="38761D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297575"/>
            <a:ext cx="508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Medium"/>
              <a:buNone/>
              <a:defRPr sz="13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texte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500"/>
              <a:buNone/>
              <a:defRPr>
                <a:solidFill>
                  <a:srgbClr val="38761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 rot="10800000">
            <a:off x="37625" y="4835700"/>
            <a:ext cx="91047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/>
          <p:nvPr/>
        </p:nvSpPr>
        <p:spPr>
          <a:xfrm>
            <a:off x="8089025" y="4835700"/>
            <a:ext cx="105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ZAO 2023-2024</a:t>
            </a:r>
            <a:endParaRPr sz="8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648" y="0"/>
            <a:ext cx="642350" cy="6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blanche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t="21251" b="15405"/>
          <a:stretch/>
        </p:blipFill>
        <p:spPr>
          <a:xfrm>
            <a:off x="8239888" y="0"/>
            <a:ext cx="90411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700"/>
              <a:buNone/>
              <a:defRPr sz="2700">
                <a:solidFill>
                  <a:srgbClr val="38761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t="21251" b="15405"/>
          <a:stretch/>
        </p:blipFill>
        <p:spPr>
          <a:xfrm>
            <a:off x="8239888" y="0"/>
            <a:ext cx="90411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ommaire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200"/>
              <a:buNone/>
              <a:defRPr sz="3200">
                <a:solidFill>
                  <a:srgbClr val="38761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t="21251" b="15405"/>
          <a:stretch/>
        </p:blipFill>
        <p:spPr>
          <a:xfrm>
            <a:off x="3868200" y="0"/>
            <a:ext cx="703800" cy="4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unito"/>
              <a:buNone/>
              <a:defRPr sz="2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odil.umontreal.ca/videos/presentation/video/enseigner-le-vocabulaire-au-prescolaire-ecole-g/" TargetMode="External"/><Relationship Id="rId2" Type="http://schemas.openxmlformats.org/officeDocument/2006/relationships/hyperlink" Target="https://ota62.site.ac-lille.fr/courses/lenseignement-du-vocabulaire-au-cycle-1/cours/ce-quil-faut-retenir-du-guide-pour-enseigner-le-vocabulaire-a-lecole-maternell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R3-AC2i4JQ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348869" y="1800256"/>
            <a:ext cx="7848600" cy="10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Stage de zone 2023/2024</a:t>
            </a:r>
            <a:br>
              <a:rPr lang="fr" dirty="0"/>
            </a:br>
            <a:br>
              <a:rPr lang="fr" dirty="0"/>
            </a:br>
            <a:r>
              <a:rPr lang="fr" dirty="0"/>
              <a:t>« En quoi la didactisation d’album peut-elle être un levier dans l’enseignement d’une langue étrangère au cycle 1 »</a:t>
            </a:r>
            <a:br>
              <a:rPr lang="fr" dirty="0"/>
            </a:br>
            <a:br>
              <a:rPr lang="fr" dirty="0"/>
            </a:br>
            <a:r>
              <a:rPr lang="fr" dirty="0"/>
              <a:t>21 mars– Partie synchrone 2</a:t>
            </a:r>
            <a:endParaRPr dirty="0"/>
          </a:p>
        </p:txBody>
      </p:sp>
      <p:sp>
        <p:nvSpPr>
          <p:cNvPr id="44" name="Google Shape;44;p8"/>
          <p:cNvSpPr txBox="1"/>
          <p:nvPr/>
        </p:nvSpPr>
        <p:spPr>
          <a:xfrm>
            <a:off x="2461303" y="4236297"/>
            <a:ext cx="3623732" cy="67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dirty="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Emmanuelle DOMPNIER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dirty="0">
                <a:solidFill>
                  <a:srgbClr val="999999"/>
                </a:solidFill>
                <a:latin typeface="Nunito Light"/>
                <a:ea typeface="Nunito Light"/>
                <a:cs typeface="Nunito Light"/>
                <a:sym typeface="Nunito Light"/>
              </a:rPr>
              <a:t>EMFE LFTM, Nouakchott, MAURITANIE</a:t>
            </a:r>
            <a:endParaRPr sz="1200" dirty="0">
              <a:solidFill>
                <a:srgbClr val="999999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163" y="2270381"/>
            <a:ext cx="3229475" cy="2775265"/>
          </a:xfrm>
          <a:prstGeom prst="rect">
            <a:avLst/>
          </a:prstGeom>
        </p:spPr>
      </p:pic>
      <p:pic>
        <p:nvPicPr>
          <p:cNvPr id="6" name="Google Shape;18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1093" y="2929053"/>
            <a:ext cx="1509298" cy="93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23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69DD6-2FEB-77D2-F43C-E5E77D99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95374-5380-B6CE-D298-9426D43F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L’école maternelle: « L’école de l’épanouissement et du langage »</a:t>
            </a:r>
            <a:r>
              <a:rPr lang="fr-FR" sz="2800" b="1" dirty="0"/>
              <a:t> </a:t>
            </a:r>
            <a:r>
              <a:rPr lang="fr-FR" sz="1100" b="1" dirty="0"/>
              <a:t>S</a:t>
            </a:r>
            <a:r>
              <a:rPr lang="pt-BR" sz="1100" dirty="0"/>
              <a:t>NOR : MENE1915456N Note de service n° 2019-084 du 28-5-2019 MENJ - DGESCO A1-1</a:t>
            </a:r>
            <a:br>
              <a:rPr lang="pt-BR" sz="11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7E9BD5-6261-ED80-9D19-40A300290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97280"/>
            <a:ext cx="8370014" cy="39940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u="sng" dirty="0"/>
              <a:t>Stimuler et structurer le langage oral</a:t>
            </a:r>
          </a:p>
          <a:p>
            <a:pPr marL="0" indent="0" algn="just">
              <a:buNone/>
            </a:pPr>
            <a:endParaRPr lang="fr-FR" b="1" u="sng" dirty="0"/>
          </a:p>
          <a:p>
            <a:pPr algn="just"/>
            <a:r>
              <a:rPr lang="fr-FR" dirty="0"/>
              <a:t>Pas d'acquisition sans mémorisation. </a:t>
            </a:r>
            <a:r>
              <a:rPr lang="fr-FR" b="1" dirty="0"/>
              <a:t>La mémoire </a:t>
            </a:r>
            <a:r>
              <a:rPr lang="fr-FR" dirty="0"/>
              <a:t>est à la fois le moteur, le ressort et le produit des apprentissages. </a:t>
            </a:r>
            <a:r>
              <a:rPr lang="fr-FR" b="1" dirty="0"/>
              <a:t>Travailler la mémoire lexicale </a:t>
            </a:r>
            <a:r>
              <a:rPr lang="fr-FR" dirty="0"/>
              <a:t>avec l'enfant nécessite que </a:t>
            </a:r>
            <a:r>
              <a:rPr lang="fr-FR" b="1" dirty="0"/>
              <a:t>le mot soit bien articulé, répété </a:t>
            </a:r>
            <a:r>
              <a:rPr lang="fr-FR" dirty="0"/>
              <a:t>souvent par l'enseignant et l'enfant, afin d'en favoriser l'appropriation, puis de le </a:t>
            </a:r>
            <a:r>
              <a:rPr lang="fr-FR" b="1" dirty="0"/>
              <a:t>réactiver régulièrement</a:t>
            </a:r>
            <a:r>
              <a:rPr lang="fr-FR" dirty="0"/>
              <a:t>, dans différentes situations qui permettront </a:t>
            </a:r>
            <a:r>
              <a:rPr lang="fr-FR" b="1" dirty="0"/>
              <a:t>son utilisation en contexte</a:t>
            </a:r>
            <a:r>
              <a:rPr lang="fr-FR" dirty="0"/>
              <a:t>. C'est à ce prix que la mémorisation sera </a:t>
            </a:r>
            <a:r>
              <a:rPr lang="fr-FR" b="1" dirty="0"/>
              <a:t>profonde, donc durable.</a:t>
            </a:r>
          </a:p>
          <a:p>
            <a:pPr algn="just"/>
            <a:endParaRPr lang="fr-FR" b="1" dirty="0"/>
          </a:p>
          <a:p>
            <a:pPr algn="just"/>
            <a:r>
              <a:rPr lang="fr-FR" dirty="0"/>
              <a:t>L'appropriation </a:t>
            </a:r>
            <a:r>
              <a:rPr lang="fr-FR" b="1" dirty="0"/>
              <a:t>des structures syntaxiques fait l'objet, au même titre que le lexique ci-dessus, d'une attention quotidienne et structurée</a:t>
            </a:r>
            <a:r>
              <a:rPr lang="fr-FR" dirty="0"/>
              <a:t>, avec des objectifs définis et précis.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Les élèves sont régulièrement mis en situation fonctionnelle de produire des phrases </a:t>
            </a:r>
            <a:r>
              <a:rPr lang="fr-FR" b="1" dirty="0"/>
              <a:t>simples, affirmatives ou négatives, qui relèvent de différents types : déclaratives, interrogatives, exclamatives, impératives. </a:t>
            </a:r>
          </a:p>
          <a:p>
            <a:pPr algn="just"/>
            <a:endParaRPr lang="fr-FR" b="1" dirty="0"/>
          </a:p>
          <a:p>
            <a:pPr algn="just"/>
            <a:r>
              <a:rPr lang="fr-FR" dirty="0"/>
              <a:t>Progressivement, les élèves sont entraînés à effectuer des enchaînements de phrases de </a:t>
            </a:r>
            <a:r>
              <a:rPr lang="fr-FR" b="1" dirty="0"/>
              <a:t>plus en plus complexes.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17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D7FF4-7AFC-78D9-ABD6-DC974F54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7CB78-1967-6507-6B41-AB3074DB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 dirty="0"/>
              <a:t>L’école maternelle: « L’école de l’épanouissement et du langage » </a:t>
            </a:r>
            <a:r>
              <a:rPr lang="fr-FR" sz="1100" b="1" dirty="0"/>
              <a:t>S</a:t>
            </a:r>
            <a:r>
              <a:rPr lang="pt-BR" sz="1100" dirty="0"/>
              <a:t>NOR : MENE1915456N Note de service n° 2019-084 du 28-5-2019 MENJ - DGESCO A1-1</a:t>
            </a:r>
            <a:br>
              <a:rPr lang="pt-BR" sz="28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43EC75-BF6A-1019-CAE2-06EC14941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962" y="1038757"/>
            <a:ext cx="8386073" cy="357713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u="sng" dirty="0"/>
              <a:t>Développer la compréhension de messages et de textes entendus</a:t>
            </a:r>
          </a:p>
          <a:p>
            <a:pPr marL="0" indent="0" algn="ctr">
              <a:buNone/>
            </a:pPr>
            <a:endParaRPr lang="fr-FR" b="1" dirty="0"/>
          </a:p>
          <a:p>
            <a:r>
              <a:rPr lang="fr-FR" dirty="0"/>
              <a:t>le livre tient une place prépondérante. La lecture à haute voix permet à l'élève « d'entendre du langage écrit », de développer </a:t>
            </a:r>
            <a:r>
              <a:rPr lang="fr-FR" b="1" dirty="0"/>
              <a:t>sa capacité à écouter, à se projeter, à se représenter une situation.</a:t>
            </a:r>
          </a:p>
          <a:p>
            <a:r>
              <a:rPr lang="fr-FR" dirty="0"/>
              <a:t>Les compétences de compréhension à l'oral et de traitement du langage écrit entretiennent une relation étroite. </a:t>
            </a:r>
            <a:r>
              <a:rPr lang="fr-FR" b="1" dirty="0"/>
              <a:t>La connaissance du vocabulaire, la maîtrise morphosyntaxique, les capacités de traitement de l'organisation textuelle, l'élaboration d'inférences mobilisées lors de la compréhension à l'oral </a:t>
            </a:r>
            <a:r>
              <a:rPr lang="fr-FR" dirty="0"/>
              <a:t>joueront un rôle fondamental dans la compréhension des élèves en lecture au cycle 2. </a:t>
            </a:r>
          </a:p>
          <a:p>
            <a:r>
              <a:rPr lang="fr-FR" dirty="0"/>
              <a:t>Un travail sur la compréhension est d'autant plus nécessaire dès l'école maternelle que cette activité langagière </a:t>
            </a:r>
            <a:r>
              <a:rPr lang="fr-FR" b="1" dirty="0"/>
              <a:t>est invisible </a:t>
            </a:r>
            <a:r>
              <a:rPr lang="fr-FR" dirty="0"/>
              <a:t>pour un enfant. </a:t>
            </a:r>
            <a:r>
              <a:rPr lang="fr-FR" dirty="0">
                <a:solidFill>
                  <a:srgbClr val="FF0000"/>
                </a:solidFill>
              </a:rPr>
              <a:t>Il ne suffit pas d'écouter pour comprendre. L'enseignant conduit un travail spécifique sur </a:t>
            </a:r>
            <a:r>
              <a:rPr lang="fr-FR" b="1" u="sng" dirty="0">
                <a:solidFill>
                  <a:srgbClr val="FF0000"/>
                </a:solidFill>
              </a:rPr>
              <a:t>la compréhension qui s'élabore dans les échanges </a:t>
            </a:r>
            <a:r>
              <a:rPr lang="fr-FR" dirty="0">
                <a:solidFill>
                  <a:srgbClr val="FF0000"/>
                </a:solidFill>
              </a:rPr>
              <a:t>autour du texte entendu. 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06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22503-2EFD-0CC4-8462-2B7D177D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1B0AA-2925-3703-8507-A9C7FE99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 dirty="0"/>
              <a:t>L’école maternelle: « L’école de l’épanouissement et du langage » </a:t>
            </a:r>
            <a:r>
              <a:rPr lang="fr-FR" sz="1100" b="1" dirty="0"/>
              <a:t>S</a:t>
            </a:r>
            <a:r>
              <a:rPr lang="pt-BR" sz="1100" dirty="0"/>
              <a:t>NOR : MENE1915456N Note de service n° 2019-084 du 28-5-2019 MENJ - DGESCO A1-1</a:t>
            </a:r>
            <a:br>
              <a:rPr lang="pt-BR" sz="28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9A50FF-801C-656C-1CA8-630E60470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962" y="1038757"/>
            <a:ext cx="8386073" cy="357713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u="sng" dirty="0"/>
              <a:t>Développer et entraîner la conscience phonologique</a:t>
            </a:r>
          </a:p>
          <a:p>
            <a:pPr marL="0" indent="0" algn="ctr">
              <a:buNone/>
            </a:pPr>
            <a:endParaRPr lang="fr-FR" b="1" dirty="0"/>
          </a:p>
          <a:p>
            <a:r>
              <a:rPr lang="fr-FR" dirty="0"/>
              <a:t>Le langage est fait </a:t>
            </a:r>
            <a:r>
              <a:rPr lang="fr-FR" b="1" dirty="0"/>
              <a:t>de mots, de phrases, d'intentions, de prosodie ; il apparait fluide</a:t>
            </a:r>
            <a:r>
              <a:rPr lang="fr-FR" dirty="0"/>
              <a:t>. L'enfant parle mais il ignore que ce langage peut se découper en plusieurs catégories - la phrase, le mot, la syllabe, le phonème.</a:t>
            </a:r>
          </a:p>
          <a:p>
            <a:r>
              <a:rPr lang="fr-FR" dirty="0"/>
              <a:t>Les compétences phonologiques (capacité à manipuler les unités de paroles) et la connaissance du nom des lettres sont essentielles à travailler car elles préparent </a:t>
            </a:r>
            <a:r>
              <a:rPr lang="fr-FR" b="1" dirty="0"/>
              <a:t>l'apprentissage ultérieur du code.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51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851A-A6A7-795D-22EF-2F0EB363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70604-D737-3BDC-5DE6-8CF8EF4E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Recommandations</a:t>
            </a:r>
            <a:r>
              <a:rPr lang="en-US" dirty="0"/>
              <a:t> </a:t>
            </a:r>
            <a:r>
              <a:rPr lang="en-US" dirty="0" err="1"/>
              <a:t>pédagogiques</a:t>
            </a:r>
            <a:br>
              <a:rPr lang="fr-FR" dirty="0"/>
            </a:br>
            <a:r>
              <a:rPr lang="en-US" dirty="0"/>
              <a:t>Les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vivantes</a:t>
            </a:r>
            <a:r>
              <a:rPr lang="en-US" dirty="0"/>
              <a:t> </a:t>
            </a:r>
            <a:r>
              <a:rPr lang="en-US" dirty="0" err="1"/>
              <a:t>étrangères</a:t>
            </a:r>
            <a:r>
              <a:rPr lang="en-US" dirty="0"/>
              <a:t> à </a:t>
            </a:r>
            <a:r>
              <a:rPr lang="en-US" dirty="0" err="1"/>
              <a:t>l'école</a:t>
            </a:r>
            <a:r>
              <a:rPr lang="en-US" dirty="0"/>
              <a:t> </a:t>
            </a:r>
            <a:r>
              <a:rPr lang="en-US" dirty="0" err="1"/>
              <a:t>maternelle</a:t>
            </a:r>
            <a:br>
              <a:rPr lang="en-US" dirty="0"/>
            </a:br>
            <a:r>
              <a:rPr lang="en-US" sz="1100" dirty="0"/>
              <a:t>NOR : MENE1915455N - Note de service n° 2019-086 du 28-5-2019</a:t>
            </a:r>
            <a:r>
              <a:rPr lang="fr-FR" sz="1100" dirty="0"/>
              <a:t> - </a:t>
            </a:r>
            <a:r>
              <a:rPr lang="en-US" sz="1100" dirty="0"/>
              <a:t>MENJ - DGESCO A1-1</a:t>
            </a:r>
            <a:br>
              <a:rPr lang="en-US" sz="2800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A47825-A0DC-5C5A-09AD-9B093ACA0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221638"/>
            <a:ext cx="8333438" cy="310164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b="1" u="sng" dirty="0"/>
              <a:t>VOS OBJECTIFS: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 </a:t>
            </a:r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b="1" dirty="0" err="1"/>
              <a:t>d'attitudes</a:t>
            </a:r>
            <a:r>
              <a:rPr lang="en-US" b="1" dirty="0"/>
              <a:t> positives </a:t>
            </a:r>
            <a:r>
              <a:rPr lang="en-US" dirty="0"/>
              <a:t>à </a:t>
            </a:r>
            <a:r>
              <a:rPr lang="en-US" dirty="0" err="1"/>
              <a:t>l'égard</a:t>
            </a:r>
            <a:r>
              <a:rPr lang="en-US" dirty="0"/>
              <a:t> de la </a:t>
            </a:r>
            <a:r>
              <a:rPr lang="en-US" dirty="0" err="1"/>
              <a:t>diversité</a:t>
            </a:r>
            <a:r>
              <a:rPr lang="en-US" dirty="0"/>
              <a:t> </a:t>
            </a:r>
            <a:r>
              <a:rPr lang="en-US" dirty="0" err="1"/>
              <a:t>linguistique</a:t>
            </a:r>
            <a:r>
              <a:rPr lang="en-US" dirty="0"/>
              <a:t> (</a:t>
            </a:r>
            <a:r>
              <a:rPr lang="en-US" dirty="0" err="1"/>
              <a:t>curiosité</a:t>
            </a:r>
            <a:r>
              <a:rPr lang="en-US" dirty="0"/>
              <a:t>, </a:t>
            </a:r>
            <a:r>
              <a:rPr lang="en-US" dirty="0" err="1"/>
              <a:t>accueil</a:t>
            </a:r>
            <a:r>
              <a:rPr lang="en-US" dirty="0"/>
              <a:t> de la </a:t>
            </a:r>
            <a:r>
              <a:rPr lang="en-US" dirty="0" err="1"/>
              <a:t>diversité</a:t>
            </a:r>
            <a:r>
              <a:rPr lang="en-US" dirty="0"/>
              <a:t>) ;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découverte</a:t>
            </a:r>
            <a:r>
              <a:rPr lang="en-US" dirty="0"/>
              <a:t> </a:t>
            </a:r>
            <a:r>
              <a:rPr lang="en-US" dirty="0" err="1"/>
              <a:t>d'éléments</a:t>
            </a:r>
            <a:r>
              <a:rPr lang="en-US" dirty="0"/>
              <a:t> </a:t>
            </a:r>
            <a:r>
              <a:rPr lang="en-US" b="1" dirty="0" err="1"/>
              <a:t>linguistiques</a:t>
            </a:r>
            <a:r>
              <a:rPr lang="en-US" dirty="0"/>
              <a:t> (</a:t>
            </a:r>
            <a:r>
              <a:rPr lang="en-US" dirty="0" err="1"/>
              <a:t>lexique</a:t>
            </a:r>
            <a:r>
              <a:rPr lang="en-US" dirty="0"/>
              <a:t> et structure) et </a:t>
            </a:r>
            <a:r>
              <a:rPr lang="en-US" dirty="0" err="1"/>
              <a:t>culturels</a:t>
            </a:r>
            <a:r>
              <a:rPr lang="en-US" dirty="0"/>
              <a:t> </a:t>
            </a:r>
            <a:r>
              <a:rPr lang="en-US" dirty="0" err="1"/>
              <a:t>adaptés</a:t>
            </a:r>
            <a:r>
              <a:rPr lang="en-US" dirty="0"/>
              <a:t> aux </a:t>
            </a:r>
            <a:r>
              <a:rPr lang="en-US" dirty="0" err="1"/>
              <a:t>élèves</a:t>
            </a:r>
            <a:r>
              <a:rPr lang="en-US" dirty="0"/>
              <a:t> ;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L'ouverture</a:t>
            </a:r>
            <a:r>
              <a:rPr lang="en-US" dirty="0"/>
              <a:t> aux </a:t>
            </a:r>
            <a:r>
              <a:rPr lang="en-US" b="1" dirty="0" err="1"/>
              <a:t>sonorités</a:t>
            </a:r>
            <a:r>
              <a:rPr lang="en-US" b="1" dirty="0"/>
              <a:t> des </a:t>
            </a:r>
            <a:r>
              <a:rPr lang="en-US" b="1" dirty="0" err="1"/>
              <a:t>langues</a:t>
            </a:r>
            <a:r>
              <a:rPr lang="en-US" b="1" dirty="0"/>
              <a:t> </a:t>
            </a:r>
            <a:r>
              <a:rPr lang="en-US" dirty="0"/>
              <a:t>et la mise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œuvre</a:t>
            </a:r>
            <a:r>
              <a:rPr lang="en-US" dirty="0"/>
              <a:t> de pratiques </a:t>
            </a:r>
            <a:r>
              <a:rPr lang="en-US" dirty="0" err="1"/>
              <a:t>soutenant</a:t>
            </a:r>
            <a:r>
              <a:rPr lang="en-US" dirty="0"/>
              <a:t> </a:t>
            </a:r>
            <a:r>
              <a:rPr lang="en-US" dirty="0" err="1"/>
              <a:t>l'apprentissage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LVE par la </a:t>
            </a:r>
            <a:r>
              <a:rPr lang="en-US" dirty="0" err="1"/>
              <a:t>mobilisation</a:t>
            </a:r>
            <a:r>
              <a:rPr lang="en-US" dirty="0"/>
              <a:t> de </a:t>
            </a:r>
            <a:r>
              <a:rPr lang="en-US" dirty="0" err="1"/>
              <a:t>stratégies</a:t>
            </a:r>
            <a:r>
              <a:rPr lang="en-US" dirty="0"/>
              <a:t> (</a:t>
            </a:r>
            <a:r>
              <a:rPr lang="en-US" dirty="0" err="1"/>
              <a:t>écoute</a:t>
            </a:r>
            <a:r>
              <a:rPr lang="en-US" dirty="0"/>
              <a:t>, perception des sons et des intonations, reproduction de </a:t>
            </a:r>
            <a:r>
              <a:rPr lang="en-US" dirty="0" err="1"/>
              <a:t>sonorités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apprenant</a:t>
            </a:r>
            <a:r>
              <a:rPr lang="en-US" dirty="0"/>
              <a:t> à </a:t>
            </a:r>
            <a:r>
              <a:rPr lang="en-US" dirty="0" err="1"/>
              <a:t>contrôler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organes</a:t>
            </a:r>
            <a:r>
              <a:rPr lang="en-US" dirty="0"/>
              <a:t> </a:t>
            </a:r>
            <a:r>
              <a:rPr lang="en-US" dirty="0" err="1"/>
              <a:t>phonatoires</a:t>
            </a:r>
            <a:r>
              <a:rPr lang="en-US" dirty="0"/>
              <a:t>, </a:t>
            </a:r>
            <a:r>
              <a:rPr lang="en-US" dirty="0" err="1"/>
              <a:t>remobilisation</a:t>
            </a:r>
            <a:r>
              <a:rPr lang="en-US" dirty="0"/>
              <a:t> et </a:t>
            </a:r>
            <a:r>
              <a:rPr lang="en-US" dirty="0" err="1"/>
              <a:t>réutilisation</a:t>
            </a:r>
            <a:r>
              <a:rPr lang="en-US" dirty="0"/>
              <a:t> </a:t>
            </a:r>
            <a:r>
              <a:rPr lang="en-US" dirty="0" err="1"/>
              <a:t>d'éléments</a:t>
            </a:r>
            <a:r>
              <a:rPr lang="en-US" dirty="0"/>
              <a:t> déjà </a:t>
            </a:r>
            <a:r>
              <a:rPr lang="en-US" dirty="0" err="1"/>
              <a:t>connus</a:t>
            </a:r>
            <a:r>
              <a:rPr lang="en-US" dirty="0"/>
              <a:t>) ;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L'émergence</a:t>
            </a:r>
            <a:r>
              <a:rPr lang="en-US" dirty="0"/>
              <a:t> </a:t>
            </a:r>
            <a:r>
              <a:rPr lang="en-US" b="1" dirty="0" err="1"/>
              <a:t>d'une</a:t>
            </a:r>
            <a:r>
              <a:rPr lang="en-US" b="1" dirty="0"/>
              <a:t> conscience des </a:t>
            </a:r>
            <a:r>
              <a:rPr lang="en-US" b="1" dirty="0" err="1"/>
              <a:t>langues</a:t>
            </a:r>
            <a:r>
              <a:rPr lang="en-US" b="1" dirty="0"/>
              <a:t> </a:t>
            </a:r>
            <a:r>
              <a:rPr lang="en-US" dirty="0"/>
              <a:t>(observer les </a:t>
            </a:r>
            <a:r>
              <a:rPr lang="en-US" dirty="0" err="1"/>
              <a:t>langues</a:t>
            </a:r>
            <a:r>
              <a:rPr lang="en-US" dirty="0"/>
              <a:t>, </a:t>
            </a:r>
            <a:r>
              <a:rPr lang="en-US" dirty="0" err="1"/>
              <a:t>percevoir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régularités</a:t>
            </a:r>
            <a:r>
              <a:rPr lang="en-US" dirty="0"/>
              <a:t>,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ressemblances</a:t>
            </a:r>
            <a:r>
              <a:rPr lang="en-US" dirty="0"/>
              <a:t> et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différences</a:t>
            </a:r>
            <a:r>
              <a:rPr lang="en-US" dirty="0"/>
              <a:t>).</a:t>
            </a: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87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95E2-1956-DDC8-A2C4-5EA41E0D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F14AF-C497-CF72-9B6B-736F0ACE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Recommandations</a:t>
            </a:r>
            <a:r>
              <a:rPr lang="en-US" dirty="0"/>
              <a:t> </a:t>
            </a:r>
            <a:r>
              <a:rPr lang="en-US" dirty="0" err="1"/>
              <a:t>pédagogiques</a:t>
            </a:r>
            <a:br>
              <a:rPr lang="fr-FR" dirty="0"/>
            </a:br>
            <a:r>
              <a:rPr lang="en-US" dirty="0"/>
              <a:t>Les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vivantes</a:t>
            </a:r>
            <a:r>
              <a:rPr lang="en-US" dirty="0"/>
              <a:t> </a:t>
            </a:r>
            <a:r>
              <a:rPr lang="en-US" dirty="0" err="1"/>
              <a:t>étrangères</a:t>
            </a:r>
            <a:r>
              <a:rPr lang="en-US" dirty="0"/>
              <a:t> à </a:t>
            </a:r>
            <a:r>
              <a:rPr lang="en-US" dirty="0" err="1"/>
              <a:t>l'école</a:t>
            </a:r>
            <a:r>
              <a:rPr lang="en-US" dirty="0"/>
              <a:t> </a:t>
            </a:r>
            <a:r>
              <a:rPr lang="en-US" dirty="0" err="1"/>
              <a:t>maternelle</a:t>
            </a:r>
            <a:br>
              <a:rPr lang="en-US" dirty="0"/>
            </a:br>
            <a:r>
              <a:rPr lang="en-US" sz="1100" dirty="0"/>
              <a:t>NOR : MENE1915455N - Note de service n° 2019-086 du 28-5-2019</a:t>
            </a:r>
            <a:r>
              <a:rPr lang="fr-FR" sz="1100" dirty="0"/>
              <a:t> - </a:t>
            </a:r>
            <a:r>
              <a:rPr lang="en-US" sz="1100" dirty="0"/>
              <a:t>MENJ - DGESCO A1-1</a:t>
            </a:r>
            <a:br>
              <a:rPr lang="en-US" sz="2800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FED5A-D3CA-4DCB-4AFF-7596025D5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214323"/>
            <a:ext cx="8333438" cy="3635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</a:rPr>
              <a:t>Mettre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œuvre</a:t>
            </a:r>
            <a:r>
              <a:rPr lang="en-US" b="1" dirty="0">
                <a:solidFill>
                  <a:srgbClr val="0070C0"/>
                </a:solidFill>
              </a:rPr>
              <a:t> au sein de la </a:t>
            </a:r>
            <a:r>
              <a:rPr lang="en-US" b="1" dirty="0" err="1">
                <a:solidFill>
                  <a:srgbClr val="0070C0"/>
                </a:solidFill>
              </a:rPr>
              <a:t>classe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une</a:t>
            </a:r>
            <a:r>
              <a:rPr lang="en-US" b="1" dirty="0">
                <a:solidFill>
                  <a:srgbClr val="0070C0"/>
                </a:solidFill>
              </a:rPr>
              <a:t> démarche </a:t>
            </a:r>
            <a:r>
              <a:rPr lang="en-US" b="1" dirty="0" err="1">
                <a:solidFill>
                  <a:srgbClr val="0070C0"/>
                </a:solidFill>
              </a:rPr>
              <a:t>pédagogique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respectueuse</a:t>
            </a:r>
            <a:r>
              <a:rPr lang="en-US" b="1" dirty="0">
                <a:solidFill>
                  <a:srgbClr val="0070C0"/>
                </a:solidFill>
              </a:rPr>
              <a:t> du </a:t>
            </a:r>
            <a:r>
              <a:rPr lang="en-US" b="1" dirty="0" err="1">
                <a:solidFill>
                  <a:srgbClr val="0070C0"/>
                </a:solidFill>
              </a:rPr>
              <a:t>développement</a:t>
            </a:r>
            <a:r>
              <a:rPr lang="en-US" b="1" dirty="0">
                <a:solidFill>
                  <a:srgbClr val="0070C0"/>
                </a:solidFill>
              </a:rPr>
              <a:t> du </a:t>
            </a:r>
            <a:r>
              <a:rPr lang="en-US" b="1" dirty="0" err="1">
                <a:solidFill>
                  <a:srgbClr val="0070C0"/>
                </a:solidFill>
              </a:rPr>
              <a:t>jeune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élève</a:t>
            </a:r>
            <a:endParaRPr lang="fr-FR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err="1"/>
              <a:t>Apprendre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jouant</a:t>
            </a:r>
            <a:endParaRPr lang="en-US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err="1"/>
              <a:t>Apprendre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réfléchissant</a:t>
            </a:r>
            <a:endParaRPr lang="en-US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err="1"/>
              <a:t>Apprendre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s'exerçant</a:t>
            </a:r>
            <a:endParaRPr lang="en-US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800" b="1" dirty="0" err="1"/>
              <a:t>Apprendre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mémorisant</a:t>
            </a:r>
            <a:r>
              <a:rPr lang="en-US" sz="1800" b="1" dirty="0"/>
              <a:t> et </a:t>
            </a:r>
            <a:r>
              <a:rPr lang="en-US" sz="1800" b="1" dirty="0" err="1"/>
              <a:t>en</a:t>
            </a:r>
            <a:r>
              <a:rPr lang="en-US" sz="1800" b="1" dirty="0"/>
              <a:t> se </a:t>
            </a:r>
            <a:r>
              <a:rPr lang="en-US" sz="1800" b="1" dirty="0" err="1"/>
              <a:t>remémorant</a:t>
            </a:r>
            <a:endParaRPr lang="en-US" sz="1800" b="1" dirty="0"/>
          </a:p>
          <a:p>
            <a:pPr marL="0" indent="0" algn="ctr">
              <a:buNone/>
            </a:pPr>
            <a:endParaRPr lang="en-US" b="1" u="sng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42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65D1-CA05-BA81-0942-ACCF736C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C0C76-2326-18E4-5AA0-0BDEA910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473" y="1848117"/>
            <a:ext cx="7022592" cy="572700"/>
          </a:xfrm>
        </p:spPr>
        <p:txBody>
          <a:bodyPr>
            <a:noAutofit/>
          </a:bodyPr>
          <a:lstStyle/>
          <a:p>
            <a:r>
              <a:rPr lang="fr-FR" sz="2800" dirty="0"/>
              <a:t>Approfondissement des connaissances sur </a:t>
            </a:r>
            <a:r>
              <a:rPr lang="fr-FR" sz="2800" b="1" dirty="0"/>
              <a:t>l’enseignement du vocabulaire</a:t>
            </a:r>
            <a:br>
              <a:rPr lang="fr-FR" sz="2800" b="1" dirty="0"/>
            </a:b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C2955A-1CDB-BB6D-6102-B749D6F24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5" y="1425949"/>
            <a:ext cx="1632852" cy="17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0B7C-6D2B-3032-E5F3-0C0EEB069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45BE2-6033-F4D6-FCB0-8A615BDA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3" y="37918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du vocabulaire, des préconisations inspirantes pour les enseignants de LV aussi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01D7C3-C1E9-7D15-1119-BACC2116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07843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fr-FR" dirty="0">
                <a:hlinkClick r:id="rId2"/>
              </a:rPr>
              <a:t>https://ota62.site.ac-lille.fr/courses/lenseignement-du-vocabulaire-au-cycle-1/cours/ce-quil-faut-retenir-du-guide-pour-enseigner-le-vocabulaire-a-lecole-maternelle/</a:t>
            </a: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dirty="0">
                <a:hlinkClick r:id="rId3"/>
              </a:rPr>
              <a:t>https://www.elodil.umontreal.ca/videos/presentation/video/enseigner-le-vocabulaire-au-prescolaire-ecole-g/</a:t>
            </a: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1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BCFA1-FE26-8CBE-E07A-E58284823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A240C-0975-0BFE-4169-040F886C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2" y="1914694"/>
            <a:ext cx="7022592" cy="572700"/>
          </a:xfrm>
        </p:spPr>
        <p:txBody>
          <a:bodyPr>
            <a:noAutofit/>
          </a:bodyPr>
          <a:lstStyle/>
          <a:p>
            <a:r>
              <a:rPr lang="fr-FR" sz="2800" dirty="0"/>
              <a:t>Elargir ses connaissances sur </a:t>
            </a:r>
            <a:r>
              <a:rPr lang="fr-FR" sz="2800" b="1" dirty="0"/>
              <a:t>d’autres formes de didactisations possibles d’albums</a:t>
            </a:r>
            <a:br>
              <a:rPr lang="fr-FR" sz="2000" b="1" dirty="0"/>
            </a:br>
            <a:br>
              <a:rPr lang="fr-FR" sz="2000" b="1" dirty="0"/>
            </a:b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6D0747-F5DF-BD97-B640-9FD55EBA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5" y="1425949"/>
            <a:ext cx="1632852" cy="17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6F5B1-4C3A-D569-8037-791E3E0E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9732"/>
            <a:ext cx="5116178" cy="572700"/>
          </a:xfrm>
        </p:spPr>
        <p:txBody>
          <a:bodyPr/>
          <a:lstStyle/>
          <a:p>
            <a:r>
              <a:rPr lang="fr-FR" dirty="0"/>
              <a:t>D’autres formes de didactisation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7361A9-456A-AC3D-82CA-A3765B1D8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fr-FR" dirty="0">
                <a:hlinkClick r:id="rId2"/>
              </a:rPr>
              <a:t>https://www.youtube.com/watch?v=R3-AC2i4JQo</a:t>
            </a: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7E12B9D1-C332-BDBB-845C-FB79C4C8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2" y="1251294"/>
            <a:ext cx="2005488" cy="132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E11AD3-F6FA-0D29-E7D1-1EF4B8745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3152111"/>
            <a:ext cx="4572000" cy="12589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F32FA3-C4AF-FC05-1680-8F8A8571CBCD}"/>
              </a:ext>
            </a:extLst>
          </p:cNvPr>
          <p:cNvSpPr txBox="1"/>
          <p:nvPr/>
        </p:nvSpPr>
        <p:spPr>
          <a:xfrm>
            <a:off x="4954905" y="3294162"/>
            <a:ext cx="4575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https://dulala.fr/la-boite-a-histoires/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FE4B64-68E3-10BE-2800-E5DCFBD30D73}"/>
              </a:ext>
            </a:extLst>
          </p:cNvPr>
          <p:cNvSpPr txBox="1"/>
          <p:nvPr/>
        </p:nvSpPr>
        <p:spPr>
          <a:xfrm>
            <a:off x="4954905" y="4103291"/>
            <a:ext cx="2337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https://dulala.fr/fabulala-3/</a:t>
            </a:r>
          </a:p>
        </p:txBody>
      </p:sp>
    </p:spTree>
    <p:extLst>
      <p:ext uri="{BB962C8B-B14F-4D97-AF65-F5344CB8AC3E}">
        <p14:creationId xmlns:p14="http://schemas.microsoft.com/office/powerpoint/2010/main" val="54652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385DB-6760-9D43-C12A-FFFA393C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2" y="152417"/>
            <a:ext cx="4911353" cy="572700"/>
          </a:xfrm>
        </p:spPr>
        <p:txBody>
          <a:bodyPr/>
          <a:lstStyle/>
          <a:p>
            <a:r>
              <a:rPr lang="fr-FR" dirty="0"/>
              <a:t>D’une LV vers le plurilinguisme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A5C984-624C-8658-8D13-A5E2388F0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A84345-0D89-AC94-34FC-F1F3667B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19" y="714677"/>
            <a:ext cx="6071616" cy="40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42444-FD98-2139-67A6-738A880E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08" y="412531"/>
            <a:ext cx="6802778" cy="572700"/>
          </a:xfrm>
        </p:spPr>
        <p:txBody>
          <a:bodyPr/>
          <a:lstStyle/>
          <a:p>
            <a:r>
              <a:rPr lang="fr-FR" dirty="0"/>
              <a:t>Accueil des stagiaires et ouverture du stage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E662EB-6319-0EFF-D0CE-FC891D071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20826"/>
            <a:ext cx="8520600" cy="3416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D91BE71-7725-B072-A776-36BAFE07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4" y="1078022"/>
            <a:ext cx="7725853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924F-3DDC-93F2-1C4F-A0B0BF365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29A59-7144-145F-42F8-058A7623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2" y="1914694"/>
            <a:ext cx="7022592" cy="5727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/>
              <a:t>Que </a:t>
            </a:r>
            <a:r>
              <a:rPr lang="fr-FR" sz="2800" dirty="0"/>
              <a:t>s</a:t>
            </a:r>
            <a:r>
              <a:rPr lang="fr-FR" sz="2800" b="1" dirty="0"/>
              <a:t>’est –il passé dans vos classes depuis votre stage à Dakar ?</a:t>
            </a:r>
            <a:br>
              <a:rPr lang="fr-FR" sz="2000" b="1" dirty="0"/>
            </a:br>
            <a:br>
              <a:rPr lang="fr-FR" sz="2000" b="1" dirty="0"/>
            </a:b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D5A5B9-29E8-2BA4-C6D6-923E33F8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5" y="1425949"/>
            <a:ext cx="1632852" cy="17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3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88140-EB6B-0F68-8D2F-2365D654B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A7573-E09E-F317-AE87-C586E2A1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2" y="1914694"/>
            <a:ext cx="7022592" cy="572700"/>
          </a:xfrm>
        </p:spPr>
        <p:txBody>
          <a:bodyPr>
            <a:noAutofit/>
          </a:bodyPr>
          <a:lstStyle/>
          <a:p>
            <a:r>
              <a:rPr lang="fr-FR" sz="2800" b="1" dirty="0"/>
              <a:t>Un bilan de vos connaissances suite à ce stage</a:t>
            </a:r>
            <a:br>
              <a:rPr lang="fr-FR" sz="2000" b="1" dirty="0"/>
            </a:br>
            <a:br>
              <a:rPr lang="fr-FR" sz="2000" b="1" dirty="0"/>
            </a:b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EBCB14-9BE8-D458-4311-C87A610E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5" y="1425949"/>
            <a:ext cx="1632852" cy="17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B0A1A-4631-36DB-BA0C-41B0747C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541FF1-B493-C905-0C19-20B1D6998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F7A37B-F780-F1DD-BEB1-65D9677EC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2" y="299019"/>
            <a:ext cx="7699042" cy="45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2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72578-3C8D-6AA2-A9A8-925F863E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MERCI Á VOUS TOUS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C4E398-C01D-589A-E1F3-75FD0070C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21AD2C-73A4-EB8F-337F-662B53E5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2" y="1584198"/>
            <a:ext cx="3201411" cy="19163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AC23C4-1D8A-A358-DF3F-19ADDAD6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751" y="1584198"/>
            <a:ext cx="2179005" cy="19214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365989-5C20-4A32-EF63-857FBC05D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734" y="1584198"/>
            <a:ext cx="2332588" cy="18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9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E37F2-F062-526C-B093-E598C093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8526"/>
            <a:ext cx="8520600" cy="572700"/>
          </a:xfrm>
        </p:spPr>
        <p:txBody>
          <a:bodyPr/>
          <a:lstStyle/>
          <a:p>
            <a:r>
              <a:rPr lang="fr-FR" dirty="0"/>
              <a:t>Les objectifs du programme de la formation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573894-52D1-8BBD-1F4E-4BE7AF6CE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1917" y="655166"/>
            <a:ext cx="6038701" cy="4139491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1600" dirty="0"/>
              <a:t>Découverte de la place, du rôle, du développement et de l’enjeu du </a:t>
            </a:r>
            <a:r>
              <a:rPr lang="fr-FR" sz="1600" b="1" dirty="0"/>
              <a:t>langage chez l’enfant </a:t>
            </a:r>
            <a:r>
              <a:rPr lang="fr-FR" sz="1600" dirty="0"/>
              <a:t>et comprendre comment ils peuvent être utiles pour les enseignants de LV au C1 </a:t>
            </a:r>
            <a:r>
              <a:rPr lang="fr-FR" sz="1600" dirty="0">
                <a:solidFill>
                  <a:srgbClr val="00B050"/>
                </a:solidFill>
              </a:rPr>
              <a:t>(20 minutes)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dirty="0"/>
              <a:t>Approfondissement des connaissances sur </a:t>
            </a:r>
            <a:r>
              <a:rPr lang="fr-FR" sz="1600" b="1" dirty="0"/>
              <a:t>l’enseignement du vocabulaire </a:t>
            </a:r>
            <a:r>
              <a:rPr lang="fr-FR" sz="1600" dirty="0">
                <a:solidFill>
                  <a:srgbClr val="00B050"/>
                </a:solidFill>
              </a:rPr>
              <a:t>(30 minutes)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dirty="0"/>
              <a:t>Elargir ses connaissances sur </a:t>
            </a:r>
            <a:r>
              <a:rPr lang="fr-FR" sz="1600" b="1" dirty="0"/>
              <a:t>d’autres formes de didactisations possibles d’albums </a:t>
            </a:r>
            <a:r>
              <a:rPr lang="fr-FR" sz="1600" dirty="0">
                <a:solidFill>
                  <a:srgbClr val="00B050"/>
                </a:solidFill>
              </a:rPr>
              <a:t>(30 minutes)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/>
              <a:t>Retour d’expérience</a:t>
            </a:r>
            <a:r>
              <a:rPr lang="fr-FR" sz="1600" dirty="0"/>
              <a:t>: Que s’est –il passé dans vos classes depuis notre stage à Dakar ? </a:t>
            </a:r>
            <a:r>
              <a:rPr lang="fr-FR" sz="1600" dirty="0">
                <a:solidFill>
                  <a:srgbClr val="00B050"/>
                </a:solidFill>
              </a:rPr>
              <a:t>(1heure)</a:t>
            </a:r>
          </a:p>
          <a:p>
            <a:pPr marL="114300" indent="0" algn="just">
              <a:buNone/>
            </a:pPr>
            <a:endParaRPr lang="fr-F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/>
              <a:t>Bilan du stage </a:t>
            </a:r>
            <a:r>
              <a:rPr lang="fr-FR" sz="1600" dirty="0">
                <a:solidFill>
                  <a:srgbClr val="00B050"/>
                </a:solidFill>
              </a:rPr>
              <a:t>(30 minutes)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58D6E0-2134-97BE-DA08-6905294B5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" t="3373" r="676" b="3399"/>
          <a:stretch/>
        </p:blipFill>
        <p:spPr>
          <a:xfrm>
            <a:off x="226770" y="2289658"/>
            <a:ext cx="2629206" cy="11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3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DCCE8-44B9-7222-4AE8-8B780CFA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506" y="853249"/>
            <a:ext cx="6766559" cy="572700"/>
          </a:xfrm>
        </p:spPr>
        <p:txBody>
          <a:bodyPr>
            <a:noAutofit/>
          </a:bodyPr>
          <a:lstStyle/>
          <a:p>
            <a:r>
              <a:rPr lang="fr-FR" sz="2000" dirty="0"/>
              <a:t>Découverte de la place, du rôle, du développement et de l’enjeu du </a:t>
            </a:r>
            <a:r>
              <a:rPr lang="fr-FR" sz="2000" b="1" dirty="0"/>
              <a:t>langage chez l’enfant</a:t>
            </a:r>
            <a:br>
              <a:rPr lang="fr-FR" sz="2000" b="1" dirty="0"/>
            </a:br>
            <a:br>
              <a:rPr lang="fr-FR" sz="2000" b="1" dirty="0"/>
            </a:br>
            <a:br>
              <a:rPr lang="fr-FR" sz="2000" b="1" dirty="0"/>
            </a:br>
            <a:r>
              <a:rPr lang="fr-FR" sz="2000" b="1" dirty="0"/>
              <a:t>C</a:t>
            </a:r>
            <a:r>
              <a:rPr lang="fr-FR" sz="2000" dirty="0"/>
              <a:t>omprendre les préconisations des programmes de la maternelle entant qu’ « </a:t>
            </a:r>
            <a:r>
              <a:rPr lang="fr-FR" sz="2000" i="1" dirty="0"/>
              <a:t>école de l’épanouissement et du langage » 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Comprendre comment ces préconisations peuvent être utiles pour les enseignants de LV au C1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1B0DD3-9F58-E83E-03CF-9619EEF0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5" y="1425949"/>
            <a:ext cx="1632852" cy="17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3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2C01E-7FA4-0F92-D62D-6317BF2A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1" y="65694"/>
            <a:ext cx="1970642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De 3 à 4 ans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075CC5-D389-8CDB-49AD-63087515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12421"/>
            <a:ext cx="8520600" cy="428635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500" dirty="0"/>
              <a:t>À compter de 3 ans, les phrases de l’enfant deviennent complexes : elles sont généralement constituées de plusieurs mots. </a:t>
            </a:r>
          </a:p>
          <a:p>
            <a:pPr marL="342900">
              <a:buFont typeface="Wingdings" panose="05000000000000000000" pitchFamily="2" charset="2"/>
              <a:buChar char="Ø"/>
            </a:pPr>
            <a:endParaRPr lang="fr-FR" sz="2500" dirty="0"/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b="1" dirty="0"/>
              <a:t>Le langage est fonctionnel </a:t>
            </a:r>
            <a:r>
              <a:rPr lang="fr-FR" sz="2500" dirty="0"/>
              <a:t>et la syntaxe ressemble de plus en plus à celle des adultes. L’enfant sait distinguer les catégories grammaticales tels </a:t>
            </a:r>
            <a:r>
              <a:rPr lang="fr-FR" sz="2500" b="1" dirty="0"/>
              <a:t>les adjectifs et les pronoms. </a:t>
            </a:r>
          </a:p>
          <a:p>
            <a:pPr marL="342900">
              <a:buFont typeface="Wingdings" panose="05000000000000000000" pitchFamily="2" charset="2"/>
              <a:buChar char="Ø"/>
            </a:pPr>
            <a:endParaRPr lang="fr-FR" sz="2500" b="1" dirty="0"/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dirty="0"/>
              <a:t>Vers l’âge de 40 mois: </a:t>
            </a:r>
            <a:r>
              <a:rPr lang="fr-FR" sz="2500" b="1" dirty="0"/>
              <a:t>Des adverbes de lieu, des</a:t>
            </a:r>
            <a:r>
              <a:rPr lang="fr-FR" sz="2500" dirty="0"/>
              <a:t> </a:t>
            </a:r>
            <a:r>
              <a:rPr lang="fr-FR" sz="2500" b="1" dirty="0"/>
              <a:t>pronoms possessifs, des pronoms personnels.</a:t>
            </a:r>
          </a:p>
          <a:p>
            <a:pPr marL="342900">
              <a:buFont typeface="Wingdings" panose="05000000000000000000" pitchFamily="2" charset="2"/>
              <a:buChar char="Ø"/>
            </a:pPr>
            <a:endParaRPr lang="fr-FR" sz="2500" dirty="0"/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dirty="0"/>
              <a:t>Autour de l’âge de 4 ans: La </a:t>
            </a:r>
            <a:r>
              <a:rPr lang="fr-FR" sz="2500" b="1" dirty="0"/>
              <a:t>forme future </a:t>
            </a:r>
            <a:r>
              <a:rPr lang="fr-FR" sz="2500" dirty="0"/>
              <a:t>des verbes, des pronoms interrogatifs tels </a:t>
            </a:r>
            <a:r>
              <a:rPr lang="fr-FR" sz="2500" b="1" dirty="0"/>
              <a:t>« qui » et « quoi ». </a:t>
            </a:r>
          </a:p>
          <a:p>
            <a:pPr marL="342900">
              <a:buFont typeface="Wingdings" panose="05000000000000000000" pitchFamily="2" charset="2"/>
              <a:buChar char="Ø"/>
            </a:pPr>
            <a:endParaRPr lang="fr-FR" sz="2500" b="1" dirty="0"/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dirty="0"/>
              <a:t>Les petits de cet âge font aussi </a:t>
            </a:r>
            <a:r>
              <a:rPr lang="fr-FR" sz="2500" b="1" dirty="0"/>
              <a:t>des erreurs de sémantique et confondent parfois les sons des mots.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dirty="0"/>
              <a:t>Du point de vue de la pragmatique, les intentions de communication évoluent elles aussi. Comme le jeune utilise </a:t>
            </a:r>
            <a:r>
              <a:rPr lang="fr-FR" sz="2500" b="1" dirty="0"/>
              <a:t>des formes interrogatives</a:t>
            </a:r>
            <a:r>
              <a:rPr lang="fr-FR" sz="2500" dirty="0"/>
              <a:t>, les conversations s’allongent.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dirty="0"/>
              <a:t>L’enfant commence à </a:t>
            </a:r>
            <a:r>
              <a:rPr lang="fr-FR" sz="2500" b="1" dirty="0"/>
              <a:t>respecter les tours de parole</a:t>
            </a:r>
            <a:r>
              <a:rPr lang="fr-FR" sz="2500" dirty="0"/>
              <a:t>.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dirty="0"/>
              <a:t>Il développe aussi sa compétence à </a:t>
            </a:r>
            <a:r>
              <a:rPr lang="fr-FR" sz="2500" b="1" dirty="0"/>
              <a:t>raconter des histoires </a:t>
            </a:r>
            <a:r>
              <a:rPr lang="fr-FR" sz="2500" dirty="0"/>
              <a:t>qui portent sur des événements passés plus ou moins récents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fr-FR" sz="2500" dirty="0"/>
              <a:t>Il est aussi habile dans l’utilisation </a:t>
            </a:r>
            <a:r>
              <a:rPr lang="fr-FR" sz="2500" b="1" dirty="0"/>
              <a:t>des formules de politesse</a:t>
            </a:r>
            <a:endParaRPr lang="fr-FR" sz="2500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95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57C94-CF6A-CBEC-100B-3FF3DFDF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3" y="101210"/>
            <a:ext cx="1926751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De 4 à 5 ans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2FBBCE-20EB-8A2D-FCDC-3AF7C015F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50138"/>
            <a:ext cx="8520600" cy="4612817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fr-FR" sz="1900" dirty="0"/>
              <a:t>L’enfant a un vocabulaire de plus en plus étendu et ses phrases sont </a:t>
            </a:r>
            <a:r>
              <a:rPr lang="fr-FR" sz="1900" b="1" dirty="0"/>
              <a:t>de plus en plus complexes</a:t>
            </a:r>
            <a:r>
              <a:rPr lang="fr-FR" sz="1900" dirty="0"/>
              <a:t>, l’enfant acquiert entre 800 et 1 000 mots par année.</a:t>
            </a:r>
          </a:p>
          <a:p>
            <a:pPr marL="114300" indent="0" algn="just">
              <a:buNone/>
            </a:pPr>
            <a:endParaRPr lang="fr-FR" sz="1900" dirty="0"/>
          </a:p>
          <a:p>
            <a:pPr marL="114300" indent="0" algn="just">
              <a:buNone/>
            </a:pPr>
            <a:r>
              <a:rPr lang="fr-FR" sz="1900" dirty="0"/>
              <a:t> </a:t>
            </a:r>
            <a:r>
              <a:rPr lang="fr-FR" sz="1900" b="1" dirty="0"/>
              <a:t>Mais il ne comprend toujours pas les phrases à la forme passive. </a:t>
            </a:r>
          </a:p>
          <a:p>
            <a:pPr marL="114300" indent="0" algn="just">
              <a:buNone/>
            </a:pPr>
            <a:endParaRPr lang="fr-FR" sz="1900" b="1" dirty="0"/>
          </a:p>
          <a:p>
            <a:pPr marL="114300" indent="0" algn="just">
              <a:buNone/>
            </a:pPr>
            <a:r>
              <a:rPr lang="fr-FR" sz="1900" dirty="0"/>
              <a:t>À compter de l’âge de 4 ans, l’enfant peut utiliser </a:t>
            </a:r>
            <a:r>
              <a:rPr lang="fr-FR" sz="1900" b="1" dirty="0"/>
              <a:t>tous les pronoms personnels et les adverbes de temps tels « hier », « aujourd’hui », « demain », « maintenant », « tout à l’heure »</a:t>
            </a:r>
            <a:r>
              <a:rPr lang="fr-FR" sz="1900" dirty="0"/>
              <a:t>, etc. </a:t>
            </a:r>
          </a:p>
          <a:p>
            <a:pPr marL="114300" indent="0" algn="just">
              <a:buNone/>
            </a:pPr>
            <a:endParaRPr lang="fr-FR" sz="1900" dirty="0"/>
          </a:p>
          <a:p>
            <a:pPr marL="114300" indent="0" algn="just">
              <a:buNone/>
            </a:pPr>
            <a:r>
              <a:rPr lang="fr-FR" sz="1900" b="1" dirty="0"/>
              <a:t>Les conjonctions de coordination </a:t>
            </a:r>
            <a:r>
              <a:rPr lang="fr-FR" sz="1900" dirty="0"/>
              <a:t>s’intègrent progressivement dans son langage, de même que de nouvelles prépositions interrogatives comme « quand », « comment » ou « pourquoi » </a:t>
            </a:r>
          </a:p>
          <a:p>
            <a:pPr marL="114300" indent="0" algn="just">
              <a:buNone/>
            </a:pPr>
            <a:r>
              <a:rPr lang="fr-FR" sz="1900" dirty="0"/>
              <a:t>Toujours curieux, l’enfant </a:t>
            </a:r>
            <a:r>
              <a:rPr lang="fr-FR" sz="1900" b="1" dirty="0"/>
              <a:t>veut connaitre le sens des mots</a:t>
            </a:r>
            <a:r>
              <a:rPr lang="fr-FR" sz="1900" dirty="0"/>
              <a:t>. </a:t>
            </a:r>
          </a:p>
          <a:p>
            <a:pPr marL="114300" indent="0" algn="just">
              <a:buNone/>
            </a:pPr>
            <a:endParaRPr lang="fr-FR" sz="1900" dirty="0"/>
          </a:p>
          <a:p>
            <a:pPr marL="114300" indent="0" algn="just">
              <a:buNone/>
            </a:pPr>
            <a:r>
              <a:rPr lang="fr-FR" sz="1900" dirty="0"/>
              <a:t>À cet âge, Il </a:t>
            </a:r>
            <a:r>
              <a:rPr lang="fr-FR" sz="1900" b="1" dirty="0"/>
              <a:t>écoute en faisant des signes de la tête</a:t>
            </a:r>
            <a:r>
              <a:rPr lang="fr-FR" sz="1900" dirty="0"/>
              <a:t>, par exemple. Il </a:t>
            </a:r>
            <a:r>
              <a:rPr lang="fr-FR" sz="1900" b="1" dirty="0"/>
              <a:t>engage la conversation</a:t>
            </a:r>
            <a:r>
              <a:rPr lang="fr-FR" sz="1900" dirty="0"/>
              <a:t>, établit des relations, utilise les formules de politesse et s’affirme en utilisant le langage</a:t>
            </a:r>
            <a:r>
              <a:rPr lang="fr-FR" sz="1900" b="1" dirty="0"/>
              <a:t>. Il adapte son langage à son interlocuteur</a:t>
            </a:r>
            <a:r>
              <a:rPr lang="fr-FR" sz="1900" dirty="0"/>
              <a:t>. </a:t>
            </a:r>
          </a:p>
          <a:p>
            <a:pPr marL="114300" indent="0" algn="just">
              <a:buNone/>
            </a:pPr>
            <a:endParaRPr lang="fr-FR" sz="1900" dirty="0"/>
          </a:p>
          <a:p>
            <a:pPr marL="114300" indent="0" algn="just">
              <a:buNone/>
            </a:pPr>
            <a:r>
              <a:rPr lang="fr-FR" sz="1900" dirty="0"/>
              <a:t>Au point de vue des conduites argumentatives, l’enfant est maintenant apte à utiliser </a:t>
            </a:r>
            <a:r>
              <a:rPr lang="fr-FR" sz="1900" b="1" dirty="0"/>
              <a:t>des justifications </a:t>
            </a:r>
          </a:p>
          <a:p>
            <a:pPr marL="114300" indent="0" algn="just">
              <a:buNone/>
            </a:pPr>
            <a:r>
              <a:rPr lang="fr-FR" sz="1900" dirty="0"/>
              <a:t>L’enfant de cet âge saisit très bien que </a:t>
            </a:r>
            <a:r>
              <a:rPr lang="fr-FR" sz="1900" b="1" dirty="0"/>
              <a:t>le langage a plusieurs fonctions</a:t>
            </a:r>
            <a:r>
              <a:rPr lang="fr-FR" sz="1900" dirty="0"/>
              <a:t>, dont établir des relations, diriger des actions, servir d’outil pour s’affirmer ou pour décrire des objets ou des événements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32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E5480-BABD-750C-06C5-B894601E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L’école maternelle: « L’école de l’épanouissement et du langage »</a:t>
            </a:r>
            <a:r>
              <a:rPr lang="fr-FR" sz="2800" b="1" dirty="0"/>
              <a:t> </a:t>
            </a:r>
            <a:r>
              <a:rPr lang="fr-FR" sz="1100" b="1" dirty="0"/>
              <a:t>S</a:t>
            </a:r>
            <a:r>
              <a:rPr lang="pt-BR" sz="1100" dirty="0"/>
              <a:t>NOR : MENE1915456N Note de service n° 2019-084 du 28-5-2019 MENJ - DGESCO A1-1</a:t>
            </a:r>
            <a:br>
              <a:rPr lang="pt-BR" sz="60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6A58B8-4B91-731B-5B6E-9EE0CE08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962" y="1038757"/>
            <a:ext cx="8386073" cy="357713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u="sng" dirty="0"/>
              <a:t>Stimuler et structurer le langage oral</a:t>
            </a:r>
          </a:p>
          <a:p>
            <a:pPr marL="0" indent="0" algn="ctr">
              <a:buNone/>
            </a:pPr>
            <a:endParaRPr lang="fr-FR" b="1" dirty="0"/>
          </a:p>
          <a:p>
            <a:pPr algn="just"/>
            <a:r>
              <a:rPr lang="fr-FR" dirty="0"/>
              <a:t>En situation scolaire, </a:t>
            </a:r>
            <a:r>
              <a:rPr lang="fr-FR" b="1" dirty="0"/>
              <a:t>le langage correspond aux activités de compréhension </a:t>
            </a:r>
            <a:r>
              <a:rPr lang="fr-FR" dirty="0"/>
              <a:t>(écouter, lire) et </a:t>
            </a:r>
            <a:r>
              <a:rPr lang="fr-FR" b="1" dirty="0"/>
              <a:t>aux activités de production </a:t>
            </a:r>
            <a:r>
              <a:rPr lang="fr-FR" dirty="0"/>
              <a:t>(parler, écrire). </a:t>
            </a:r>
          </a:p>
          <a:p>
            <a:pPr algn="just"/>
            <a:r>
              <a:rPr lang="fr-FR" dirty="0"/>
              <a:t>L'appropriation par les élèves d'un langage oral riche, organisé et compréhensible requiert </a:t>
            </a:r>
            <a:r>
              <a:rPr lang="fr-FR" b="1" dirty="0"/>
              <a:t>la mise en œuvre d'un enseignement structuré et systématique, </a:t>
            </a:r>
            <a:r>
              <a:rPr lang="fr-FR" dirty="0"/>
              <a:t>en français comme en LV.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21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5464-49A9-D891-AEA6-85C7617D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B4ECE-81F5-2671-DEA4-BB86D8C2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L’école maternelle: « L’école de l’épanouissement et du langage »</a:t>
            </a:r>
            <a:r>
              <a:rPr lang="fr-FR" sz="2800" b="1" dirty="0"/>
              <a:t> </a:t>
            </a:r>
            <a:r>
              <a:rPr lang="fr-FR" sz="1100" b="1" dirty="0"/>
              <a:t>S</a:t>
            </a:r>
            <a:r>
              <a:rPr lang="pt-BR" sz="1100" dirty="0"/>
              <a:t>NOR : MENE1915456N Note de service n° 2019-084 du 28-5-2019 MENJ - DGESCO A1-1</a:t>
            </a:r>
            <a:br>
              <a:rPr lang="pt-BR" sz="60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746260-4F1C-A3EA-B8AE-A17A1D40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676" y="1038758"/>
            <a:ext cx="8384645" cy="3291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u="sng" dirty="0"/>
              <a:t>Stimuler et structurer le langage oral</a:t>
            </a:r>
          </a:p>
          <a:p>
            <a:pPr marL="0" indent="0" algn="ctr">
              <a:buNone/>
            </a:pPr>
            <a:endParaRPr lang="fr-FR" b="1" dirty="0"/>
          </a:p>
          <a:p>
            <a:pPr algn="just"/>
            <a:r>
              <a:rPr lang="fr-FR" dirty="0"/>
              <a:t>En grande section, les élèves doivent en effet pouvoir se faire comprendre par le seul usage du langage. L'enjeu est </a:t>
            </a:r>
            <a:r>
              <a:rPr lang="fr-FR" b="1" dirty="0"/>
              <a:t>de les rendre capables de raconter, d'expliquer une réalité passée ou à venir, de créer une histoire portant  sur des événements, lieux ou personnages inconnus</a:t>
            </a:r>
            <a:r>
              <a:rPr lang="fr-FR" dirty="0"/>
              <a:t>. </a:t>
            </a:r>
          </a:p>
          <a:p>
            <a:pPr algn="just"/>
            <a:r>
              <a:rPr lang="fr-FR" dirty="0"/>
              <a:t>Langage de communication et langage d’évocation.</a:t>
            </a:r>
          </a:p>
          <a:p>
            <a:pPr algn="just"/>
            <a:r>
              <a:rPr lang="fr-FR" dirty="0"/>
              <a:t>Il est nécessaire d'accorder autant </a:t>
            </a:r>
            <a:r>
              <a:rPr lang="fr-FR" b="1" dirty="0"/>
              <a:t>d'attention au lexique qu'à la syntaxe et à la phonologie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69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F36C6-0BCE-A5DB-590C-3E121426B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222E2-4371-8976-E16C-9798D281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84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L’école maternelle: « L’école de l’épanouissement et du langage »</a:t>
            </a:r>
            <a:r>
              <a:rPr lang="fr-FR" sz="2800" b="1" dirty="0"/>
              <a:t> </a:t>
            </a:r>
            <a:r>
              <a:rPr lang="fr-FR" sz="1100" b="1" dirty="0"/>
              <a:t>S</a:t>
            </a:r>
            <a:r>
              <a:rPr lang="pt-BR" sz="1100" dirty="0"/>
              <a:t>NOR : MENE1915456N Note de service n° 2019-084 du 28-5-2019 MENJ - DGESCO A1-1</a:t>
            </a:r>
            <a:br>
              <a:rPr lang="pt-BR" sz="60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9DD6E5-A339-3F78-4FAF-38CEA9C2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10" y="1111910"/>
            <a:ext cx="8304177" cy="37380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u="sng" dirty="0"/>
              <a:t>Stimuler et structurer le langage oral</a:t>
            </a:r>
          </a:p>
          <a:p>
            <a:pPr marL="0" indent="0" algn="ctr">
              <a:buNone/>
            </a:pPr>
            <a:endParaRPr lang="fr-FR" b="1" dirty="0"/>
          </a:p>
          <a:p>
            <a:pPr algn="just"/>
            <a:r>
              <a:rPr lang="fr-FR" dirty="0"/>
              <a:t>Pour assurer la mémorisation et le réemploi du lexique, la simple fréquentation du vocabulaire et des formes syntaxiques en situation ne suffit pas.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De multiples emplois sont requis pour en garantir l'acquisition par les élèves : l'élève </a:t>
            </a:r>
            <a:r>
              <a:rPr lang="fr-FR" b="1" dirty="0"/>
              <a:t>découvre les nouveaux mots en contexte</a:t>
            </a:r>
            <a:r>
              <a:rPr lang="fr-FR" dirty="0"/>
              <a:t>, puis il est conduit à réutiliser ces mots nouveaux </a:t>
            </a:r>
            <a:r>
              <a:rPr lang="fr-FR" b="1" dirty="0"/>
              <a:t>hors contexte </a:t>
            </a:r>
            <a:r>
              <a:rPr lang="fr-FR" dirty="0"/>
              <a:t>pour </a:t>
            </a:r>
            <a:r>
              <a:rPr lang="fr-FR" b="1" dirty="0"/>
              <a:t>structurer leur emploi et les mémoriser</a:t>
            </a:r>
            <a:r>
              <a:rPr lang="fr-FR" dirty="0"/>
              <a:t>, enfin il les </a:t>
            </a:r>
            <a:r>
              <a:rPr lang="fr-FR" b="1" dirty="0"/>
              <a:t>réinvestit en contexte</a:t>
            </a:r>
            <a:r>
              <a:rPr lang="fr-FR" dirty="0"/>
              <a:t>. En prenant appui sur </a:t>
            </a:r>
            <a:r>
              <a:rPr lang="fr-FR" b="1" dirty="0"/>
              <a:t>des objets, des jeux, des imagiers, des albums, le professeur organise les apprentissages, introduit des activités spécifiquement programmées avec des intentions précises</a:t>
            </a:r>
            <a:r>
              <a:rPr lang="fr-FR" dirty="0"/>
              <a:t>. Il fixe les </a:t>
            </a:r>
            <a:r>
              <a:rPr lang="fr-FR" b="1" dirty="0"/>
              <a:t>objectifs et les attentes en fonction du développement de chaque enfant </a:t>
            </a:r>
            <a:r>
              <a:rPr lang="fr-FR" dirty="0"/>
              <a:t>et met en place </a:t>
            </a:r>
            <a:r>
              <a:rPr lang="fr-FR" b="1" dirty="0"/>
              <a:t>des situations d'entraînement</a:t>
            </a:r>
            <a:r>
              <a:rPr lang="fr-FR" dirty="0"/>
              <a:t>. </a:t>
            </a:r>
          </a:p>
          <a:p>
            <a:pPr marL="114300" indent="0" algn="just">
              <a:buNone/>
            </a:pPr>
            <a:endParaRPr lang="fr-FR" dirty="0"/>
          </a:p>
          <a:p>
            <a:pPr algn="just"/>
            <a:r>
              <a:rPr lang="fr-FR" dirty="0"/>
              <a:t>Il est </a:t>
            </a:r>
            <a:r>
              <a:rPr lang="fr-FR" b="1" dirty="0"/>
              <a:t>attentif au choix des mots travaillés</a:t>
            </a:r>
            <a:r>
              <a:rPr lang="fr-FR" dirty="0"/>
              <a:t>, à leur maniement correct, à leur mise en réseau (champs lexicaux, catégories lexicales, synonymes, antonymes, familles de mots)</a:t>
            </a:r>
            <a:endParaRPr lang="fr-FR" b="1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3068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1827</Words>
  <Application>Microsoft Office PowerPoint</Application>
  <PresentationFormat>Affichage à l'écran (16:9)</PresentationFormat>
  <Paragraphs>116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Nunito</vt:lpstr>
      <vt:lpstr>Nunito Light</vt:lpstr>
      <vt:lpstr>Wingdings</vt:lpstr>
      <vt:lpstr>Arial</vt:lpstr>
      <vt:lpstr>Nunito Medium</vt:lpstr>
      <vt:lpstr>Simple Light</vt:lpstr>
      <vt:lpstr>Stage de zone 2023/2024  « En quoi la didactisation d’album peut-elle être un levier dans l’enseignement d’une langue étrangère au cycle 1 »  21 mars– Partie synchrone 2</vt:lpstr>
      <vt:lpstr>Accueil des stagiaires et ouverture du stage</vt:lpstr>
      <vt:lpstr>Les objectifs du programme de la formation</vt:lpstr>
      <vt:lpstr>Découverte de la place, du rôle, du développement et de l’enjeu du langage chez l’enfant   Comprendre les préconisations des programmes de la maternelle entant qu’ « école de l’épanouissement et du langage »    Comprendre comment ces préconisations peuvent être utiles pour les enseignants de LV au C1</vt:lpstr>
      <vt:lpstr>De 3 à 4 ans </vt:lpstr>
      <vt:lpstr>De 4 à 5 ans  </vt:lpstr>
      <vt:lpstr>L’école maternelle: « L’école de l’épanouissement et du langage » SNOR : MENE1915456N Note de service n° 2019-084 du 28-5-2019 MENJ - DGESCO A1-1  </vt:lpstr>
      <vt:lpstr>L’école maternelle: « L’école de l’épanouissement et du langage » SNOR : MENE1915456N Note de service n° 2019-084 du 28-5-2019 MENJ - DGESCO A1-1  </vt:lpstr>
      <vt:lpstr>L’école maternelle: « L’école de l’épanouissement et du langage » SNOR : MENE1915456N Note de service n° 2019-084 du 28-5-2019 MENJ - DGESCO A1-1  </vt:lpstr>
      <vt:lpstr>L’école maternelle: « L’école de l’épanouissement et du langage » SNOR : MENE1915456N Note de service n° 2019-084 du 28-5-2019 MENJ - DGESCO A1-1  </vt:lpstr>
      <vt:lpstr>L’école maternelle: « L’école de l’épanouissement et du langage » SNOR : MENE1915456N Note de service n° 2019-084 du 28-5-2019 MENJ - DGESCO A1-1  </vt:lpstr>
      <vt:lpstr>L’école maternelle: « L’école de l’épanouissement et du langage » SNOR : MENE1915456N Note de service n° 2019-084 du 28-5-2019 MENJ - DGESCO A1-1  </vt:lpstr>
      <vt:lpstr>Recommandations pédagogiques Les langues vivantes étrangères à l'école maternelle NOR : MENE1915455N - Note de service n° 2019-086 du 28-5-2019 - MENJ - DGESCO A1-1   </vt:lpstr>
      <vt:lpstr>Recommandations pédagogiques Les langues vivantes étrangères à l'école maternelle NOR : MENE1915455N - Note de service n° 2019-086 du 28-5-2019 - MENJ - DGESCO A1-1   </vt:lpstr>
      <vt:lpstr>Approfondissement des connaissances sur l’enseignement du vocabulaire </vt:lpstr>
      <vt:lpstr>L’enseignement du vocabulaire, des préconisations inspirantes pour les enseignants de LV aussi</vt:lpstr>
      <vt:lpstr>Elargir ses connaissances sur d’autres formes de didactisations possibles d’albums  </vt:lpstr>
      <vt:lpstr>D’autres formes de didactisation</vt:lpstr>
      <vt:lpstr>D’une LV vers le plurilinguisme</vt:lpstr>
      <vt:lpstr>Que s’est –il passé dans vos classes depuis votre stage à Dakar ?  </vt:lpstr>
      <vt:lpstr>Un bilan de vos connaissances suite à ce stage  </vt:lpstr>
      <vt:lpstr>Présentation PowerPoint</vt:lpstr>
      <vt:lpstr>MERCI Á VOUS TOUS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Accompagnants pédagogiques</dc:title>
  <dc:creator>Emmanuelle DOMPNIER</dc:creator>
  <cp:lastModifiedBy>Emmanuelle DOMPNIER</cp:lastModifiedBy>
  <cp:revision>85</cp:revision>
  <dcterms:modified xsi:type="dcterms:W3CDTF">2024-03-21T12:09:57Z</dcterms:modified>
</cp:coreProperties>
</file>