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JdJ6oa2XYKQuL1ZMnHrq25Avr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2" name="Google Shape;50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7" name="Google Shape;5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2"/>
        <p:cNvGrpSpPr/>
        <p:nvPr/>
      </p:nvGrpSpPr>
      <p:grpSpPr>
        <a:xfrm>
          <a:off x="0" y="0"/>
          <a:ext cx="0" cy="0"/>
          <a:chOff x="0" y="0"/>
          <a:chExt cx="0" cy="0"/>
        </a:xfrm>
      </p:grpSpPr>
      <p:grpSp>
        <p:nvGrpSpPr>
          <p:cNvPr id="23" name="Google Shape;23;p24"/>
          <p:cNvGrpSpPr/>
          <p:nvPr/>
        </p:nvGrpSpPr>
        <p:grpSpPr>
          <a:xfrm>
            <a:off x="0" y="-8467"/>
            <a:ext cx="12192000" cy="6866467"/>
            <a:chOff x="0" y="-8467"/>
            <a:chExt cx="12192000" cy="6866467"/>
          </a:xfrm>
        </p:grpSpPr>
        <p:cxnSp>
          <p:nvCxnSpPr>
            <p:cNvPr id="24" name="Google Shape;24;p24"/>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25" name="Google Shape;25;p24"/>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26" name="Google Shape;26;p2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27" name="Google Shape;27;p2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4"/>
            <p:cNvSpPr/>
            <p:nvPr/>
          </p:nvSpPr>
          <p:spPr>
            <a:xfrm>
              <a:off x="8932333" y="3048000"/>
              <a:ext cx="3259667" cy="3810000"/>
            </a:xfrm>
            <a:prstGeom prst="triangle">
              <a:avLst>
                <a:gd name="adj" fmla="val 100000"/>
              </a:avLst>
            </a:prstGeom>
            <a:solidFill>
              <a:schemeClr val="accent1">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66F8B">
                <a:alpha val="49411"/>
              </a:srgbClr>
            </a:solidFill>
            <a:ln>
              <a:noFill/>
            </a:ln>
          </p:spPr>
        </p:sp>
        <p:sp>
          <p:nvSpPr>
            <p:cNvPr id="30" name="Google Shape;30;p2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266F8B">
                <a:alpha val="69411"/>
              </a:srgbClr>
            </a:solidFill>
            <a:ln>
              <a:noFill/>
            </a:ln>
          </p:spPr>
        </p:sp>
        <p:sp>
          <p:nvSpPr>
            <p:cNvPr id="31" name="Google Shape;31;p2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194A5D">
                <a:alpha val="80000"/>
              </a:srgbClr>
            </a:solidFill>
            <a:ln>
              <a:noFill/>
            </a:ln>
          </p:spPr>
        </p:sp>
        <p:sp>
          <p:nvSpPr>
            <p:cNvPr id="32" name="Google Shape;32;p24"/>
            <p:cNvSpPr/>
            <p:nvPr/>
          </p:nvSpPr>
          <p:spPr>
            <a:xfrm>
              <a:off x="10371666" y="3589867"/>
              <a:ext cx="1817159" cy="3268133"/>
            </a:xfrm>
            <a:prstGeom prst="triangle">
              <a:avLst>
                <a:gd name="adj" fmla="val 100000"/>
              </a:avLst>
            </a:prstGeom>
            <a:solidFill>
              <a:srgbClr val="194A5D">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4"/>
            <p:cNvSpPr/>
            <p:nvPr/>
          </p:nvSpPr>
          <p:spPr>
            <a:xfrm rot="10800000">
              <a:off x="0" y="0"/>
              <a:ext cx="842596" cy="5666154"/>
            </a:xfrm>
            <a:prstGeom prst="triangle">
              <a:avLst>
                <a:gd name="adj" fmla="val 100000"/>
              </a:avLst>
            </a:prstGeom>
            <a:solidFill>
              <a:srgbClr val="266F8B">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266F8B"/>
              </a:buClr>
              <a:buSzPts val="5400"/>
              <a:buFont typeface="Trebuchet MS"/>
              <a:buNone/>
              <a:defRPr sz="5400">
                <a:solidFill>
                  <a:srgbClr val="266F8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6F8B"/>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6F8B"/>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3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
        <p:nvSpPr>
          <p:cNvPr id="103" name="Google Shape;103;p3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fr-FR"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3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fr-FR"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6F8B"/>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6F8B"/>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3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
        <p:nvSpPr>
          <p:cNvPr id="118" name="Google Shape;118;p3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fr-FR"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3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fr-FR"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6F8B"/>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3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7"/>
        <p:cNvGrpSpPr/>
        <p:nvPr/>
      </p:nvGrpSpPr>
      <p:grpSpPr>
        <a:xfrm>
          <a:off x="0" y="0"/>
          <a:ext cx="0" cy="0"/>
          <a:chOff x="0" y="0"/>
          <a:chExt cx="0" cy="0"/>
        </a:xfrm>
      </p:grpSpPr>
      <p:sp>
        <p:nvSpPr>
          <p:cNvPr id="128" name="Google Shape;128;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6F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3"/>
        <p:cNvGrpSpPr/>
        <p:nvPr/>
      </p:nvGrpSpPr>
      <p:grpSpPr>
        <a:xfrm>
          <a:off x="0" y="0"/>
          <a:ext cx="0" cy="0"/>
          <a:chOff x="0" y="0"/>
          <a:chExt cx="0" cy="0"/>
        </a:xfrm>
      </p:grpSpPr>
      <p:sp>
        <p:nvSpPr>
          <p:cNvPr id="134" name="Google Shape;134;p3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6F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6F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6F8B"/>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6F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27"/>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6F8B"/>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2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2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2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6F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72"/>
        <p:cNvGrpSpPr/>
        <p:nvPr/>
      </p:nvGrpSpPr>
      <p:grpSpPr>
        <a:xfrm>
          <a:off x="0" y="0"/>
          <a:ext cx="0" cy="0"/>
          <a:chOff x="0" y="0"/>
          <a:chExt cx="0" cy="0"/>
        </a:xfrm>
      </p:grpSpPr>
      <p:sp>
        <p:nvSpPr>
          <p:cNvPr id="73" name="Google Shape;73;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6F8B"/>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31"/>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6F8B"/>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2"/>
          <p:cNvSpPr>
            <a:spLocks noGrp="1"/>
          </p:cNvSpPr>
          <p:nvPr>
            <p:ph type="pic" idx="2"/>
          </p:nvPr>
        </p:nvSpPr>
        <p:spPr>
          <a:xfrm>
            <a:off x="677334" y="609600"/>
            <a:ext cx="8596668" cy="3845718"/>
          </a:xfrm>
          <a:prstGeom prst="rect">
            <a:avLst/>
          </a:prstGeom>
          <a:noFill/>
          <a:ln>
            <a:noFill/>
          </a:ln>
        </p:spPr>
      </p:sp>
      <p:sp>
        <p:nvSpPr>
          <p:cNvPr id="86" name="Google Shape;86;p3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3"/>
          <p:cNvGrpSpPr/>
          <p:nvPr/>
        </p:nvGrpSpPr>
        <p:grpSpPr>
          <a:xfrm>
            <a:off x="0" y="-8467"/>
            <a:ext cx="12192000" cy="6866467"/>
            <a:chOff x="0" y="-8467"/>
            <a:chExt cx="12192000" cy="6866467"/>
          </a:xfrm>
        </p:grpSpPr>
        <p:cxnSp>
          <p:nvCxnSpPr>
            <p:cNvPr id="7" name="Google Shape;7;p23"/>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 name="Google Shape;8;p23"/>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9" name="Google Shape;9;p2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2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23"/>
            <p:cNvSpPr/>
            <p:nvPr/>
          </p:nvSpPr>
          <p:spPr>
            <a:xfrm>
              <a:off x="8932333" y="3048000"/>
              <a:ext cx="3259667" cy="3810000"/>
            </a:xfrm>
            <a:prstGeom prst="triangle">
              <a:avLst>
                <a:gd name="adj" fmla="val 100000"/>
              </a:avLst>
            </a:prstGeom>
            <a:solidFill>
              <a:schemeClr val="accent1">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66F8B">
                <a:alpha val="49411"/>
              </a:srgbClr>
            </a:solidFill>
            <a:ln>
              <a:noFill/>
            </a:ln>
          </p:spPr>
        </p:sp>
        <p:sp>
          <p:nvSpPr>
            <p:cNvPr id="13" name="Google Shape;13;p2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266F8B">
                <a:alpha val="69411"/>
              </a:srgbClr>
            </a:solidFill>
            <a:ln>
              <a:noFill/>
            </a:ln>
          </p:spPr>
        </p:sp>
        <p:sp>
          <p:nvSpPr>
            <p:cNvPr id="14" name="Google Shape;14;p2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194A5D">
                <a:alpha val="80000"/>
              </a:srgbClr>
            </a:solidFill>
            <a:ln>
              <a:noFill/>
            </a:ln>
          </p:spPr>
        </p:sp>
        <p:sp>
          <p:nvSpPr>
            <p:cNvPr id="15" name="Google Shape;15;p23"/>
            <p:cNvSpPr/>
            <p:nvPr/>
          </p:nvSpPr>
          <p:spPr>
            <a:xfrm>
              <a:off x="10371666" y="3589867"/>
              <a:ext cx="1817159" cy="3268133"/>
            </a:xfrm>
            <a:prstGeom prst="triangle">
              <a:avLst>
                <a:gd name="adj" fmla="val 100000"/>
              </a:avLst>
            </a:prstGeom>
            <a:solidFill>
              <a:srgbClr val="194A5D">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3"/>
            <p:cNvSpPr/>
            <p:nvPr/>
          </p:nvSpPr>
          <p:spPr>
            <a:xfrm>
              <a:off x="0" y="4013200"/>
              <a:ext cx="448733" cy="2844800"/>
            </a:xfrm>
            <a:prstGeom prst="triangle">
              <a:avLst>
                <a:gd name="adj" fmla="val 0"/>
              </a:avLst>
            </a:prstGeom>
            <a:solidFill>
              <a:srgbClr val="266F8B">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266F8B"/>
              </a:buClr>
              <a:buSzPts val="3600"/>
              <a:buFont typeface="Trebuchet MS"/>
              <a:buNone/>
              <a:defRPr sz="3600" b="0" i="0" u="none" strike="noStrike" cap="none">
                <a:solidFill>
                  <a:srgbClr val="266F8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2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rgbClr val="266F8B"/>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rgbClr val="266F8B"/>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rgbClr val="266F8B"/>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rgbClr val="266F8B"/>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66F8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103243" y="1530626"/>
            <a:ext cx="8170760" cy="252021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6F8B"/>
              </a:buClr>
              <a:buSzPts val="4000"/>
              <a:buFont typeface="Trebuchet MS"/>
              <a:buNone/>
            </a:pPr>
            <a:r>
              <a:rPr lang="fr-FR" sz="4000" b="1"/>
              <a:t>ANIMATION PEDAGOGIQUE « L’EMILE »</a:t>
            </a:r>
            <a:br>
              <a:rPr lang="fr-FR" sz="4000" b="1"/>
            </a:br>
            <a:br>
              <a:rPr lang="fr-FR" sz="4000"/>
            </a:br>
            <a:r>
              <a:rPr lang="fr-FR" sz="2800"/>
              <a:t>ZAO – Année scolaire 2022/2023</a:t>
            </a:r>
            <a:endParaRPr sz="2800"/>
          </a:p>
        </p:txBody>
      </p:sp>
      <p:sp>
        <p:nvSpPr>
          <p:cNvPr id="144" name="Google Shape;144;p1"/>
          <p:cNvSpPr txBox="1">
            <a:spLocks noGrp="1"/>
          </p:cNvSpPr>
          <p:nvPr>
            <p:ph type="subTitle" idx="1"/>
          </p:nvPr>
        </p:nvSpPr>
        <p:spPr>
          <a:xfrm>
            <a:off x="1507067" y="4050833"/>
            <a:ext cx="7766936" cy="92018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fr-FR"/>
              <a:t>Emmanuelle DOMPNIER, EMFE Nouakchott</a:t>
            </a:r>
            <a:endParaRPr/>
          </a:p>
          <a:p>
            <a:pPr marL="0" lvl="0" indent="0" algn="ctr" rtl="0">
              <a:lnSpc>
                <a:spcPct val="100000"/>
              </a:lnSpc>
              <a:spcBef>
                <a:spcPts val="1000"/>
              </a:spcBef>
              <a:spcAft>
                <a:spcPts val="0"/>
              </a:spcAft>
              <a:buSzPts val="1440"/>
              <a:buNone/>
            </a:pPr>
            <a:r>
              <a:rPr lang="fr-FR"/>
              <a:t>Nadège COUVEINHES, EMFE Ouagadougou</a:t>
            </a:r>
            <a:endParaRPr/>
          </a:p>
        </p:txBody>
      </p:sp>
      <p:pic>
        <p:nvPicPr>
          <p:cNvPr id="145" name="Google Shape;145;p1"/>
          <p:cNvPicPr preferRelativeResize="0"/>
          <p:nvPr/>
        </p:nvPicPr>
        <p:blipFill rotWithShape="1">
          <a:blip r:embed="rId4">
            <a:alphaModFix/>
          </a:blip>
          <a:srcRect l="33261" t="35359" r="33097" b="34149"/>
          <a:stretch/>
        </p:blipFill>
        <p:spPr>
          <a:xfrm>
            <a:off x="838200" y="4971018"/>
            <a:ext cx="3319565" cy="1692443"/>
          </a:xfrm>
          <a:prstGeom prst="rect">
            <a:avLst/>
          </a:prstGeom>
          <a:noFill/>
          <a:ln>
            <a:noFill/>
          </a:ln>
        </p:spPr>
      </p:pic>
      <p:pic>
        <p:nvPicPr>
          <p:cNvPr id="146" name="Google Shape;146;p1"/>
          <p:cNvPicPr preferRelativeResize="0"/>
          <p:nvPr/>
        </p:nvPicPr>
        <p:blipFill rotWithShape="1">
          <a:blip r:embed="rId5">
            <a:alphaModFix/>
          </a:blip>
          <a:srcRect/>
          <a:stretch/>
        </p:blipFill>
        <p:spPr>
          <a:xfrm>
            <a:off x="7598830" y="4920319"/>
            <a:ext cx="3719581" cy="17033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2179877" y="609600"/>
            <a:ext cx="7431261" cy="124901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a:t>Deux disciplines et deux langues en présences</a:t>
            </a:r>
            <a:endParaRPr/>
          </a:p>
        </p:txBody>
      </p:sp>
      <p:sp>
        <p:nvSpPr>
          <p:cNvPr id="230" name="Google Shape;230;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1920"/>
              <a:buChar char="►"/>
            </a:pPr>
            <a:r>
              <a:rPr lang="fr-FR" sz="2400" b="1"/>
              <a:t>DEUX LANGUES EN PRÉSENCE: </a:t>
            </a:r>
            <a:r>
              <a:rPr lang="fr-FR" sz="2400"/>
              <a:t>La complexité de cette approche exige donc une réflexion de fond sur le processus d’enseignement/apprentissage, notamment sur </a:t>
            </a:r>
            <a:r>
              <a:rPr lang="fr-FR" sz="2400" b="1"/>
              <a:t>les objectifs à atteindre</a:t>
            </a:r>
            <a:r>
              <a:rPr lang="fr-FR" sz="2400"/>
              <a:t> et </a:t>
            </a:r>
            <a:r>
              <a:rPr lang="fr-FR" sz="2400" b="1"/>
              <a:t>la place à accorder aux langues en présence.</a:t>
            </a:r>
            <a:endParaRPr/>
          </a:p>
          <a:p>
            <a:pPr marL="342900" lvl="0" indent="-220980" algn="l" rtl="0">
              <a:lnSpc>
                <a:spcPct val="100000"/>
              </a:lnSpc>
              <a:spcBef>
                <a:spcPts val="1000"/>
              </a:spcBef>
              <a:spcAft>
                <a:spcPts val="0"/>
              </a:spcAft>
              <a:buSzPts val="1920"/>
              <a:buNone/>
            </a:pPr>
            <a:endParaRPr sz="2400" b="1"/>
          </a:p>
          <a:p>
            <a:pPr marL="342900" lvl="0" indent="-342900" algn="l" rtl="0">
              <a:lnSpc>
                <a:spcPct val="100000"/>
              </a:lnSpc>
              <a:spcBef>
                <a:spcPts val="1000"/>
              </a:spcBef>
              <a:spcAft>
                <a:spcPts val="0"/>
              </a:spcAft>
              <a:buSzPts val="1920"/>
              <a:buChar char="►"/>
            </a:pPr>
            <a:r>
              <a:rPr lang="fr-FR" sz="2400" b="1"/>
              <a:t>CO – ENSEIGNEMENT</a:t>
            </a:r>
            <a:endParaRPr/>
          </a:p>
          <a:p>
            <a:pPr marL="342900" lvl="0" indent="-220980" algn="l" rtl="0">
              <a:lnSpc>
                <a:spcPct val="100000"/>
              </a:lnSpc>
              <a:spcBef>
                <a:spcPts val="1000"/>
              </a:spcBef>
              <a:spcAft>
                <a:spcPts val="0"/>
              </a:spcAft>
              <a:buSzPts val="1920"/>
              <a:buNone/>
            </a:pPr>
            <a:endParaRPr sz="2400" b="1"/>
          </a:p>
          <a:p>
            <a:pPr marL="342900" lvl="0" indent="-342900" algn="l" rtl="0">
              <a:lnSpc>
                <a:spcPct val="100000"/>
              </a:lnSpc>
              <a:spcBef>
                <a:spcPts val="1000"/>
              </a:spcBef>
              <a:spcAft>
                <a:spcPts val="0"/>
              </a:spcAft>
              <a:buSzPts val="1920"/>
              <a:buChar char="►"/>
            </a:pPr>
            <a:r>
              <a:rPr lang="fr-FR" sz="2400" b="1"/>
              <a:t>LE MÊME ESPACE/TEMPS</a:t>
            </a:r>
            <a:endParaRPr sz="2400"/>
          </a:p>
        </p:txBody>
      </p:sp>
      <p:pic>
        <p:nvPicPr>
          <p:cNvPr id="231" name="Google Shape;231;p7"/>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32" name="Google Shape;232;p7"/>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2291638" y="179505"/>
            <a:ext cx="7094124" cy="81798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a:t>Le co-enseignement</a:t>
            </a:r>
            <a:endParaRPr/>
          </a:p>
        </p:txBody>
      </p:sp>
      <p:sp>
        <p:nvSpPr>
          <p:cNvPr id="238" name="Google Shape;238;p8"/>
          <p:cNvSpPr txBox="1">
            <a:spLocks noGrp="1"/>
          </p:cNvSpPr>
          <p:nvPr>
            <p:ph type="body" idx="1"/>
          </p:nvPr>
        </p:nvSpPr>
        <p:spPr>
          <a:xfrm>
            <a:off x="677334" y="1599371"/>
            <a:ext cx="8596668" cy="4441992"/>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pic>
        <p:nvPicPr>
          <p:cNvPr id="239" name="Google Shape;239;p8"/>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40" name="Google Shape;240;p8"/>
          <p:cNvPicPr preferRelativeResize="0"/>
          <p:nvPr/>
        </p:nvPicPr>
        <p:blipFill rotWithShape="1">
          <a:blip r:embed="rId5">
            <a:alphaModFix/>
          </a:blip>
          <a:srcRect/>
          <a:stretch/>
        </p:blipFill>
        <p:spPr>
          <a:xfrm>
            <a:off x="9712797" y="233262"/>
            <a:ext cx="2263863" cy="1036738"/>
          </a:xfrm>
          <a:prstGeom prst="rect">
            <a:avLst/>
          </a:prstGeom>
          <a:noFill/>
          <a:ln>
            <a:noFill/>
          </a:ln>
        </p:spPr>
      </p:pic>
      <p:sp>
        <p:nvSpPr>
          <p:cNvPr id="241" name="Google Shape;241;p8"/>
          <p:cNvSpPr/>
          <p:nvPr/>
        </p:nvSpPr>
        <p:spPr>
          <a:xfrm>
            <a:off x="7150811" y="2008141"/>
            <a:ext cx="2308462"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CO-PLANIFIER</a:t>
            </a:r>
            <a:endParaRPr sz="1800" b="0" i="0" u="none" strike="noStrike" cap="none">
              <a:solidFill>
                <a:schemeClr val="lt1"/>
              </a:solidFill>
              <a:latin typeface="Trebuchet MS"/>
              <a:ea typeface="Trebuchet MS"/>
              <a:cs typeface="Trebuchet MS"/>
              <a:sym typeface="Trebuchet MS"/>
            </a:endParaRPr>
          </a:p>
        </p:txBody>
      </p:sp>
      <p:sp>
        <p:nvSpPr>
          <p:cNvPr id="242" name="Google Shape;242;p8"/>
          <p:cNvSpPr/>
          <p:nvPr/>
        </p:nvSpPr>
        <p:spPr>
          <a:xfrm>
            <a:off x="6965539" y="4151921"/>
            <a:ext cx="2637090"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CO-ELABORER</a:t>
            </a:r>
            <a:endParaRPr sz="1800" b="0" i="0" u="none" strike="noStrike" cap="none">
              <a:solidFill>
                <a:schemeClr val="lt1"/>
              </a:solidFill>
              <a:latin typeface="Trebuchet MS"/>
              <a:ea typeface="Trebuchet MS"/>
              <a:cs typeface="Trebuchet MS"/>
              <a:sym typeface="Trebuchet MS"/>
            </a:endParaRPr>
          </a:p>
        </p:txBody>
      </p:sp>
      <p:sp>
        <p:nvSpPr>
          <p:cNvPr id="243" name="Google Shape;243;p8"/>
          <p:cNvSpPr/>
          <p:nvPr/>
        </p:nvSpPr>
        <p:spPr>
          <a:xfrm>
            <a:off x="4317376" y="1411864"/>
            <a:ext cx="2308462"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FAIRE DES CHOIX ENSEMBLE</a:t>
            </a:r>
            <a:endParaRPr sz="1800" b="0" i="0" u="none" strike="noStrike" cap="none">
              <a:solidFill>
                <a:schemeClr val="lt1"/>
              </a:solidFill>
              <a:latin typeface="Trebuchet MS"/>
              <a:ea typeface="Trebuchet MS"/>
              <a:cs typeface="Trebuchet MS"/>
              <a:sym typeface="Trebuchet MS"/>
            </a:endParaRPr>
          </a:p>
        </p:txBody>
      </p:sp>
      <p:sp>
        <p:nvSpPr>
          <p:cNvPr id="244" name="Google Shape;244;p8"/>
          <p:cNvSpPr/>
          <p:nvPr/>
        </p:nvSpPr>
        <p:spPr>
          <a:xfrm>
            <a:off x="4402880" y="5181229"/>
            <a:ext cx="2308462"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CO-ANIMER</a:t>
            </a:r>
            <a:endParaRPr sz="1800" b="0" i="0" u="none" strike="noStrike" cap="none">
              <a:solidFill>
                <a:schemeClr val="lt1"/>
              </a:solidFill>
              <a:latin typeface="Trebuchet MS"/>
              <a:ea typeface="Trebuchet MS"/>
              <a:cs typeface="Trebuchet MS"/>
              <a:sym typeface="Trebuchet MS"/>
            </a:endParaRPr>
          </a:p>
        </p:txBody>
      </p:sp>
      <p:sp>
        <p:nvSpPr>
          <p:cNvPr id="245" name="Google Shape;245;p8"/>
          <p:cNvSpPr/>
          <p:nvPr/>
        </p:nvSpPr>
        <p:spPr>
          <a:xfrm>
            <a:off x="1765791" y="4102473"/>
            <a:ext cx="2308462"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CO-EVALUER</a:t>
            </a:r>
            <a:endParaRPr sz="1800" b="0" i="0" u="none" strike="noStrike" cap="none">
              <a:solidFill>
                <a:schemeClr val="lt1"/>
              </a:solidFill>
              <a:latin typeface="Trebuchet MS"/>
              <a:ea typeface="Trebuchet MS"/>
              <a:cs typeface="Trebuchet MS"/>
              <a:sym typeface="Trebuchet MS"/>
            </a:endParaRPr>
          </a:p>
        </p:txBody>
      </p:sp>
      <p:sp>
        <p:nvSpPr>
          <p:cNvPr id="246" name="Google Shape;246;p8"/>
          <p:cNvSpPr/>
          <p:nvPr/>
        </p:nvSpPr>
        <p:spPr>
          <a:xfrm>
            <a:off x="1483941" y="2163584"/>
            <a:ext cx="2308462" cy="1296955"/>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Trebuchet MS"/>
                <a:ea typeface="Trebuchet MS"/>
                <a:cs typeface="Trebuchet MS"/>
                <a:sym typeface="Trebuchet MS"/>
              </a:rPr>
              <a:t>CO-REGULER</a:t>
            </a:r>
            <a:endParaRPr sz="1800" b="0" i="0" u="none" strike="noStrike" cap="none">
              <a:solidFill>
                <a:schemeClr val="lt1"/>
              </a:solidFill>
              <a:latin typeface="Trebuchet MS"/>
              <a:ea typeface="Trebuchet MS"/>
              <a:cs typeface="Trebuchet MS"/>
              <a:sym typeface="Trebuchet MS"/>
            </a:endParaRPr>
          </a:p>
        </p:txBody>
      </p:sp>
      <p:sp>
        <p:nvSpPr>
          <p:cNvPr id="247" name="Google Shape;247;p8"/>
          <p:cNvSpPr/>
          <p:nvPr/>
        </p:nvSpPr>
        <p:spPr>
          <a:xfrm>
            <a:off x="4402880" y="3163078"/>
            <a:ext cx="2308462" cy="1129004"/>
          </a:xfrm>
          <a:prstGeom prst="roundRect">
            <a:avLst>
              <a:gd name="adj" fmla="val 16667"/>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FR" sz="3600" b="1" i="0" u="none" strike="noStrike" cap="none">
                <a:solidFill>
                  <a:schemeClr val="lt1"/>
                </a:solidFill>
                <a:latin typeface="Trebuchet MS"/>
                <a:ea typeface="Trebuchet MS"/>
                <a:cs typeface="Trebuchet MS"/>
                <a:sym typeface="Trebuchet MS"/>
              </a:rPr>
              <a:t>E.M.I.L.E</a:t>
            </a:r>
            <a:endParaRPr sz="3600" b="1" i="0" u="none" strike="noStrike" cap="none">
              <a:solidFill>
                <a:schemeClr val="lt1"/>
              </a:solidFill>
              <a:latin typeface="Trebuchet MS"/>
              <a:ea typeface="Trebuchet MS"/>
              <a:cs typeface="Trebuchet MS"/>
              <a:sym typeface="Trebuchet MS"/>
            </a:endParaRPr>
          </a:p>
        </p:txBody>
      </p:sp>
      <p:cxnSp>
        <p:nvCxnSpPr>
          <p:cNvPr id="248" name="Google Shape;248;p8"/>
          <p:cNvCxnSpPr/>
          <p:nvPr/>
        </p:nvCxnSpPr>
        <p:spPr>
          <a:xfrm rot="10800000">
            <a:off x="5469640" y="2752836"/>
            <a:ext cx="3934" cy="348787"/>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49" name="Google Shape;249;p8"/>
          <p:cNvCxnSpPr/>
          <p:nvPr/>
        </p:nvCxnSpPr>
        <p:spPr>
          <a:xfrm rot="10800000" flipH="1">
            <a:off x="6836473" y="3000327"/>
            <a:ext cx="314338" cy="237395"/>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50" name="Google Shape;250;p8"/>
          <p:cNvCxnSpPr/>
          <p:nvPr/>
        </p:nvCxnSpPr>
        <p:spPr>
          <a:xfrm>
            <a:off x="6756676" y="4292082"/>
            <a:ext cx="208863" cy="130628"/>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51" name="Google Shape;251;p8"/>
          <p:cNvCxnSpPr/>
          <p:nvPr/>
        </p:nvCxnSpPr>
        <p:spPr>
          <a:xfrm>
            <a:off x="5622508" y="4445178"/>
            <a:ext cx="13182" cy="506052"/>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52" name="Google Shape;252;p8"/>
          <p:cNvCxnSpPr/>
          <p:nvPr/>
        </p:nvCxnSpPr>
        <p:spPr>
          <a:xfrm flipH="1">
            <a:off x="4176865" y="4398555"/>
            <a:ext cx="271348" cy="123526"/>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53" name="Google Shape;253;p8"/>
          <p:cNvCxnSpPr/>
          <p:nvPr/>
        </p:nvCxnSpPr>
        <p:spPr>
          <a:xfrm rot="10800000">
            <a:off x="3852286" y="3009982"/>
            <a:ext cx="460253" cy="171075"/>
          </a:xfrm>
          <a:prstGeom prst="straightConnector1">
            <a:avLst/>
          </a:prstGeom>
          <a:noFill/>
          <a:ln w="25400" cap="rnd" cmpd="sng">
            <a:solidFill>
              <a:schemeClr val="accent1"/>
            </a:solidFill>
            <a:prstDash val="solid"/>
            <a:round/>
            <a:headEnd type="triangle" w="med" len="med"/>
            <a:tailEnd type="triangle" w="med" len="med"/>
          </a:ln>
          <a:effectLst>
            <a:outerShdw blurRad="38100" dist="25400" dir="5400000" rotWithShape="0">
              <a:srgbClr val="000000">
                <a:alpha val="34509"/>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2348564" y="609600"/>
            <a:ext cx="6925437"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a:t>L’EMILE et le co-enseignement ne sont pas…</a:t>
            </a:r>
            <a:endParaRPr/>
          </a:p>
        </p:txBody>
      </p:sp>
      <p:sp>
        <p:nvSpPr>
          <p:cNvPr id="259" name="Google Shape;259;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fr-FR" b="1"/>
              <a:t>Un travail de traduction </a:t>
            </a:r>
            <a:endParaRPr b="1"/>
          </a:p>
          <a:p>
            <a:pPr marL="342900" lvl="0" indent="-342900" algn="l" rtl="0">
              <a:lnSpc>
                <a:spcPct val="100000"/>
              </a:lnSpc>
              <a:spcBef>
                <a:spcPts val="1000"/>
              </a:spcBef>
              <a:spcAft>
                <a:spcPts val="0"/>
              </a:spcAft>
              <a:buSzPts val="1440"/>
              <a:buChar char="►"/>
            </a:pPr>
            <a:r>
              <a:rPr lang="fr-FR" b="1"/>
              <a:t>Une répétition</a:t>
            </a:r>
            <a:endParaRPr/>
          </a:p>
          <a:p>
            <a:pPr marL="342900" lvl="0" indent="-342900" algn="l" rtl="0">
              <a:lnSpc>
                <a:spcPct val="100000"/>
              </a:lnSpc>
              <a:spcBef>
                <a:spcPts val="1000"/>
              </a:spcBef>
              <a:spcAft>
                <a:spcPts val="0"/>
              </a:spcAft>
              <a:buSzPts val="1440"/>
              <a:buChar char="►"/>
            </a:pPr>
            <a:r>
              <a:rPr lang="fr-FR" b="1"/>
              <a:t>Une retranscription </a:t>
            </a:r>
            <a:r>
              <a:rPr lang="fr-FR"/>
              <a:t>(ie: une simple juxtaposition d’un cours de langue et d’un cours de matière enseignée </a:t>
            </a:r>
            <a:r>
              <a:rPr lang="fr-FR" u="sng"/>
              <a:t>EN</a:t>
            </a:r>
            <a:r>
              <a:rPr lang="fr-FR"/>
              <a:t> langue étrangère). </a:t>
            </a:r>
            <a:endParaRPr b="1"/>
          </a:p>
          <a:p>
            <a:pPr marL="342900" lvl="0" indent="-342900" algn="l" rtl="0">
              <a:lnSpc>
                <a:spcPct val="100000"/>
              </a:lnSpc>
              <a:spcBef>
                <a:spcPts val="1000"/>
              </a:spcBef>
              <a:spcAft>
                <a:spcPts val="0"/>
              </a:spcAft>
              <a:buSzPts val="1440"/>
              <a:buChar char="►"/>
            </a:pPr>
            <a:r>
              <a:rPr lang="fr-FR" b="1"/>
              <a:t>Une perte de temps</a:t>
            </a:r>
            <a:endParaRPr/>
          </a:p>
          <a:p>
            <a:pPr marL="342900" lvl="0" indent="-342900" algn="l" rtl="0">
              <a:lnSpc>
                <a:spcPct val="100000"/>
              </a:lnSpc>
              <a:spcBef>
                <a:spcPts val="1000"/>
              </a:spcBef>
              <a:spcAft>
                <a:spcPts val="0"/>
              </a:spcAft>
              <a:buSzPts val="1440"/>
              <a:buChar char="►"/>
            </a:pPr>
            <a:r>
              <a:rPr lang="fr-FR" b="1"/>
              <a:t>EMILE n’est pas non plus un cours de LV déguisé.</a:t>
            </a:r>
            <a:endParaRPr/>
          </a:p>
          <a:p>
            <a:pPr marL="342900" lvl="0" indent="-342900" algn="l" rtl="0">
              <a:lnSpc>
                <a:spcPct val="100000"/>
              </a:lnSpc>
              <a:spcBef>
                <a:spcPts val="1000"/>
              </a:spcBef>
              <a:spcAft>
                <a:spcPts val="0"/>
              </a:spcAft>
              <a:buSzPts val="1440"/>
              <a:buChar char="►"/>
            </a:pPr>
            <a:r>
              <a:rPr lang="fr-FR" b="1"/>
              <a:t>Une leçon (de maths, d’histoire, etc.) confiée à un professeur d’anglais</a:t>
            </a:r>
            <a:endParaRPr/>
          </a:p>
          <a:p>
            <a:pPr marL="342900" lvl="0" indent="-251459" algn="l" rtl="0">
              <a:lnSpc>
                <a:spcPct val="100000"/>
              </a:lnSpc>
              <a:spcBef>
                <a:spcPts val="1000"/>
              </a:spcBef>
              <a:spcAft>
                <a:spcPts val="0"/>
              </a:spcAft>
              <a:buSzPts val="1440"/>
              <a:buNone/>
            </a:pPr>
            <a:endParaRPr/>
          </a:p>
        </p:txBody>
      </p:sp>
      <p:pic>
        <p:nvPicPr>
          <p:cNvPr id="260" name="Google Shape;260;p9"/>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61" name="Google Shape;261;p9"/>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2179878" y="-375920"/>
            <a:ext cx="7532918" cy="219393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br>
              <a:rPr lang="fr-FR"/>
            </a:br>
            <a:r>
              <a:rPr lang="fr-FR"/>
              <a:t>EMILE: Aide à la conception</a:t>
            </a:r>
            <a:br>
              <a:rPr lang="fr-FR"/>
            </a:br>
            <a:r>
              <a:rPr lang="fr-FR"/>
              <a:t>Pistes de travail pour les enseignants</a:t>
            </a:r>
            <a:br>
              <a:rPr lang="fr-FR"/>
            </a:br>
            <a:r>
              <a:rPr lang="fr-FR"/>
              <a:t>Travaux de Do Coyle, Hood, Marsh et Carol</a:t>
            </a:r>
            <a:endParaRPr/>
          </a:p>
        </p:txBody>
      </p:sp>
      <p:sp>
        <p:nvSpPr>
          <p:cNvPr id="267" name="Google Shape;267;p43"/>
          <p:cNvSpPr txBox="1">
            <a:spLocks noGrp="1"/>
          </p:cNvSpPr>
          <p:nvPr>
            <p:ph type="body" idx="1"/>
          </p:nvPr>
        </p:nvSpPr>
        <p:spPr>
          <a:xfrm>
            <a:off x="650240" y="1926150"/>
            <a:ext cx="8623762" cy="452544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SzPts val="1440"/>
              <a:buNone/>
            </a:pPr>
            <a:r>
              <a:rPr lang="fr-FR" sz="2800" b="1" u="sng"/>
              <a:t>Un principe: </a:t>
            </a:r>
            <a:r>
              <a:rPr lang="fr-FR" sz="2800" i="1"/>
              <a:t>La matière scolaire détermine la structuration de l’enseignement de la LV et donc la LV est au service de l’apprentissage disciplinaire.</a:t>
            </a:r>
            <a:endParaRPr sz="2800"/>
          </a:p>
          <a:p>
            <a:pPr marL="0" lvl="0" indent="0" algn="l" rtl="0">
              <a:lnSpc>
                <a:spcPct val="100000"/>
              </a:lnSpc>
              <a:spcBef>
                <a:spcPts val="1000"/>
              </a:spcBef>
              <a:spcAft>
                <a:spcPts val="0"/>
              </a:spcAft>
              <a:buSzPts val="1440"/>
              <a:buNone/>
            </a:pPr>
            <a:endParaRPr sz="2800" b="1"/>
          </a:p>
          <a:p>
            <a:pPr marL="0" lvl="0" indent="0" algn="l" rtl="0">
              <a:lnSpc>
                <a:spcPct val="100000"/>
              </a:lnSpc>
              <a:spcBef>
                <a:spcPts val="1000"/>
              </a:spcBef>
              <a:spcAft>
                <a:spcPts val="0"/>
              </a:spcAft>
              <a:buSzPts val="1440"/>
              <a:buNone/>
            </a:pPr>
            <a:r>
              <a:rPr lang="fr-FR" sz="2800" b="1" u="sng"/>
              <a:t>L’entrée pédagogique vers l’intégration des deux disciplines: </a:t>
            </a:r>
            <a:endParaRPr/>
          </a:p>
          <a:p>
            <a:pPr marL="0" lvl="0" indent="0" algn="l" rtl="0">
              <a:lnSpc>
                <a:spcPct val="100000"/>
              </a:lnSpc>
              <a:spcBef>
                <a:spcPts val="1000"/>
              </a:spcBef>
              <a:spcAft>
                <a:spcPts val="0"/>
              </a:spcAft>
              <a:buSzPts val="1440"/>
              <a:buNone/>
            </a:pPr>
            <a:r>
              <a:rPr lang="fr-FR" sz="2800"/>
              <a:t>Identifier le langage de la discipline et le langage pour apprendre, </a:t>
            </a:r>
            <a:r>
              <a:rPr lang="fr-FR" sz="2800" i="1"/>
              <a:t>pour identifier, d’un point de vue linguistique, les acquis (points de soutien) et les points à étayer (repris en cours d’anglais)</a:t>
            </a:r>
            <a:endParaRPr sz="2800"/>
          </a:p>
          <a:p>
            <a:pPr marL="0" lvl="0" indent="0" algn="l" rtl="0">
              <a:lnSpc>
                <a:spcPct val="100000"/>
              </a:lnSpc>
              <a:spcBef>
                <a:spcPts val="1000"/>
              </a:spcBef>
              <a:spcAft>
                <a:spcPts val="0"/>
              </a:spcAft>
              <a:buSzPts val="1440"/>
              <a:buNone/>
            </a:pPr>
            <a:endParaRPr sz="2800"/>
          </a:p>
        </p:txBody>
      </p:sp>
      <p:pic>
        <p:nvPicPr>
          <p:cNvPr id="268" name="Google Shape;268;p43"/>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69" name="Google Shape;269;p43"/>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73"/>
        <p:cNvGrpSpPr/>
        <p:nvPr/>
      </p:nvGrpSpPr>
      <p:grpSpPr>
        <a:xfrm>
          <a:off x="0" y="0"/>
          <a:ext cx="0" cy="0"/>
          <a:chOff x="0" y="0"/>
          <a:chExt cx="0" cy="0"/>
        </a:xfrm>
      </p:grpSpPr>
      <p:sp>
        <p:nvSpPr>
          <p:cNvPr id="274" name="Google Shape;274;p12"/>
          <p:cNvSpPr txBox="1">
            <a:spLocks noGrp="1"/>
          </p:cNvSpPr>
          <p:nvPr>
            <p:ph type="title"/>
          </p:nvPr>
        </p:nvSpPr>
        <p:spPr>
          <a:xfrm>
            <a:off x="2179877" y="280230"/>
            <a:ext cx="7445385" cy="165017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b="1"/>
              <a:t>EMILE, aide à la conception : </a:t>
            </a:r>
            <a:br>
              <a:rPr lang="fr-FR" b="1"/>
            </a:br>
            <a:r>
              <a:rPr lang="fr-FR" b="1"/>
              <a:t> Pistes de travail pour les enseignants</a:t>
            </a:r>
            <a:br>
              <a:rPr lang="fr-FR"/>
            </a:br>
            <a:r>
              <a:rPr lang="fr-FR" sz="2000" b="1"/>
              <a:t>CLIL – travaux de Do Coyle, Philipp Hood, David Marsh, </a:t>
            </a:r>
            <a:br>
              <a:rPr lang="fr-FR"/>
            </a:br>
            <a:endParaRPr/>
          </a:p>
        </p:txBody>
      </p:sp>
      <p:sp>
        <p:nvSpPr>
          <p:cNvPr id="275" name="Google Shape;275;p12"/>
          <p:cNvSpPr txBox="1">
            <a:spLocks noGrp="1"/>
          </p:cNvSpPr>
          <p:nvPr>
            <p:ph type="body" idx="1"/>
          </p:nvPr>
        </p:nvSpPr>
        <p:spPr>
          <a:xfrm>
            <a:off x="677334" y="2541069"/>
            <a:ext cx="8596668" cy="4129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endParaRPr sz="2800"/>
          </a:p>
        </p:txBody>
      </p:sp>
      <p:pic>
        <p:nvPicPr>
          <p:cNvPr id="276" name="Google Shape;276;p12"/>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77" name="Google Shape;277;p12"/>
          <p:cNvPicPr preferRelativeResize="0"/>
          <p:nvPr/>
        </p:nvPicPr>
        <p:blipFill rotWithShape="1">
          <a:blip r:embed="rId5">
            <a:alphaModFix/>
          </a:blip>
          <a:srcRect/>
          <a:stretch/>
        </p:blipFill>
        <p:spPr>
          <a:xfrm>
            <a:off x="9712797" y="233262"/>
            <a:ext cx="2263863" cy="1036738"/>
          </a:xfrm>
          <a:prstGeom prst="rect">
            <a:avLst/>
          </a:prstGeom>
          <a:noFill/>
          <a:ln>
            <a:noFill/>
          </a:ln>
        </p:spPr>
      </p:pic>
      <p:pic>
        <p:nvPicPr>
          <p:cNvPr id="278" name="Google Shape;278;p12"/>
          <p:cNvPicPr preferRelativeResize="0"/>
          <p:nvPr/>
        </p:nvPicPr>
        <p:blipFill rotWithShape="1">
          <a:blip r:embed="rId6">
            <a:alphaModFix/>
          </a:blip>
          <a:srcRect/>
          <a:stretch/>
        </p:blipFill>
        <p:spPr>
          <a:xfrm>
            <a:off x="2948897" y="2192389"/>
            <a:ext cx="5864810" cy="4589852"/>
          </a:xfrm>
          <a:prstGeom prst="rect">
            <a:avLst/>
          </a:prstGeom>
          <a:noFill/>
          <a:ln>
            <a:noFill/>
          </a:ln>
        </p:spPr>
      </p:pic>
      <p:sp>
        <p:nvSpPr>
          <p:cNvPr id="279" name="Google Shape;279;p12"/>
          <p:cNvSpPr txBox="1"/>
          <p:nvPr/>
        </p:nvSpPr>
        <p:spPr>
          <a:xfrm>
            <a:off x="543139" y="3201469"/>
            <a:ext cx="2271563"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Trebuchet MS"/>
                <a:ea typeface="Trebuchet MS"/>
                <a:cs typeface="Trebuchet MS"/>
                <a:sym typeface="Trebuchet MS"/>
              </a:rPr>
              <a:t>«The language triptych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83"/>
        <p:cNvGrpSpPr/>
        <p:nvPr/>
      </p:nvGrpSpPr>
      <p:grpSpPr>
        <a:xfrm>
          <a:off x="0" y="0"/>
          <a:ext cx="0" cy="0"/>
          <a:chOff x="0" y="0"/>
          <a:chExt cx="0" cy="0"/>
        </a:xfrm>
      </p:grpSpPr>
      <p:sp>
        <p:nvSpPr>
          <p:cNvPr id="284" name="Google Shape;284;p13"/>
          <p:cNvSpPr txBox="1">
            <a:spLocks noGrp="1"/>
          </p:cNvSpPr>
          <p:nvPr>
            <p:ph type="title"/>
          </p:nvPr>
        </p:nvSpPr>
        <p:spPr>
          <a:xfrm>
            <a:off x="2179878" y="280230"/>
            <a:ext cx="7335357" cy="1320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b="1"/>
              <a:t>Aide à la conception:</a:t>
            </a:r>
            <a:br>
              <a:rPr lang="fr-FR" b="1"/>
            </a:br>
            <a:r>
              <a:rPr lang="fr-FR" b="1"/>
              <a:t>The language triptych de Do COYLE</a:t>
            </a:r>
            <a:br>
              <a:rPr lang="fr-FR" b="1"/>
            </a:br>
            <a:endParaRPr/>
          </a:p>
        </p:txBody>
      </p:sp>
      <p:sp>
        <p:nvSpPr>
          <p:cNvPr id="285" name="Google Shape;285;p13"/>
          <p:cNvSpPr txBox="1">
            <a:spLocks noGrp="1"/>
          </p:cNvSpPr>
          <p:nvPr>
            <p:ph type="body" idx="1"/>
          </p:nvPr>
        </p:nvSpPr>
        <p:spPr>
          <a:xfrm>
            <a:off x="330825" y="1457945"/>
            <a:ext cx="6560864" cy="521236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SzPct val="79999"/>
              <a:buChar char="►"/>
            </a:pPr>
            <a:r>
              <a:rPr lang="fr-FR" b="1">
                <a:solidFill>
                  <a:srgbClr val="FF0000"/>
                </a:solidFill>
              </a:rPr>
              <a:t>Language for learning</a:t>
            </a:r>
            <a:r>
              <a:rPr lang="fr-FR"/>
              <a:t> : Langage pour apprendre.</a:t>
            </a:r>
            <a:endParaRPr/>
          </a:p>
          <a:p>
            <a:pPr marL="342900" lvl="0" indent="-342900" algn="l" rtl="0">
              <a:lnSpc>
                <a:spcPct val="100000"/>
              </a:lnSpc>
              <a:spcBef>
                <a:spcPts val="1000"/>
              </a:spcBef>
              <a:spcAft>
                <a:spcPts val="0"/>
              </a:spcAft>
              <a:buSzPct val="79999"/>
              <a:buChar char="►"/>
            </a:pPr>
            <a:r>
              <a:rPr lang="fr-FR" b="1">
                <a:solidFill>
                  <a:srgbClr val="0000FF"/>
                </a:solidFill>
              </a:rPr>
              <a:t>Language of learning</a:t>
            </a:r>
            <a:r>
              <a:rPr lang="fr-FR" b="1"/>
              <a:t>:</a:t>
            </a:r>
            <a:r>
              <a:rPr lang="fr-FR"/>
              <a:t> Langage de la discipline</a:t>
            </a:r>
            <a:endParaRPr/>
          </a:p>
          <a:p>
            <a:pPr marL="342900" lvl="0" indent="-342900" algn="l" rtl="0">
              <a:lnSpc>
                <a:spcPct val="100000"/>
              </a:lnSpc>
              <a:spcBef>
                <a:spcPts val="1000"/>
              </a:spcBef>
              <a:spcAft>
                <a:spcPts val="0"/>
              </a:spcAft>
              <a:buSzPct val="79999"/>
              <a:buChar char="►"/>
            </a:pPr>
            <a:r>
              <a:rPr lang="fr-FR"/>
              <a:t>Exemple : </a:t>
            </a:r>
            <a:r>
              <a:rPr lang="fr-FR" b="1">
                <a:solidFill>
                  <a:srgbClr val="0000FF"/>
                </a:solidFill>
              </a:rPr>
              <a:t>un angle droit, un côté, un sommet, des côtés parallèles</a:t>
            </a:r>
            <a:r>
              <a:rPr lang="fr-FR">
                <a:solidFill>
                  <a:srgbClr val="0000FF"/>
                </a:solidFill>
              </a:rPr>
              <a:t>,</a:t>
            </a:r>
            <a:r>
              <a:rPr lang="fr-FR"/>
              <a:t> etc… sont nécessaires pour </a:t>
            </a:r>
            <a:r>
              <a:rPr lang="fr-FR" b="1">
                <a:solidFill>
                  <a:srgbClr val="FF0000"/>
                </a:solidFill>
              </a:rPr>
              <a:t>connaître</a:t>
            </a:r>
            <a:r>
              <a:rPr lang="fr-FR"/>
              <a:t> et </a:t>
            </a:r>
            <a:r>
              <a:rPr lang="fr-FR" b="1">
                <a:solidFill>
                  <a:srgbClr val="FF0000"/>
                </a:solidFill>
              </a:rPr>
              <a:t>comprendre</a:t>
            </a:r>
            <a:r>
              <a:rPr lang="fr-FR" b="1"/>
              <a:t> les </a:t>
            </a:r>
            <a:r>
              <a:rPr lang="fr-FR" b="1">
                <a:solidFill>
                  <a:srgbClr val="0000FF"/>
                </a:solidFill>
              </a:rPr>
              <a:t>propriétés</a:t>
            </a:r>
            <a:r>
              <a:rPr lang="fr-FR">
                <a:solidFill>
                  <a:srgbClr val="0000FF"/>
                </a:solidFill>
              </a:rPr>
              <a:t> </a:t>
            </a:r>
            <a:r>
              <a:rPr lang="fr-FR" b="1">
                <a:solidFill>
                  <a:srgbClr val="0000FF"/>
                </a:solidFill>
              </a:rPr>
              <a:t>d’un carré</a:t>
            </a:r>
            <a:r>
              <a:rPr lang="fr-FR">
                <a:solidFill>
                  <a:srgbClr val="0000FF"/>
                </a:solidFill>
              </a:rPr>
              <a:t> </a:t>
            </a:r>
            <a:r>
              <a:rPr lang="fr-FR"/>
              <a:t>et </a:t>
            </a:r>
            <a:r>
              <a:rPr lang="fr-FR" b="1">
                <a:solidFill>
                  <a:srgbClr val="FF0000"/>
                </a:solidFill>
              </a:rPr>
              <a:t>argumenter</a:t>
            </a:r>
            <a:r>
              <a:rPr lang="fr-FR"/>
              <a:t> </a:t>
            </a:r>
            <a:r>
              <a:rPr lang="fr-FR" b="1">
                <a:solidFill>
                  <a:srgbClr val="0000FF"/>
                </a:solidFill>
              </a:rPr>
              <a:t>sa construction</a:t>
            </a:r>
            <a:r>
              <a:rPr lang="fr-FR">
                <a:solidFill>
                  <a:srgbClr val="0000FF"/>
                </a:solidFill>
              </a:rPr>
              <a:t> </a:t>
            </a:r>
            <a:endParaRPr>
              <a:solidFill>
                <a:srgbClr val="0000FF"/>
              </a:solidFill>
            </a:endParaRPr>
          </a:p>
          <a:p>
            <a:pPr marL="342900" lvl="0" indent="-342900" algn="l" rtl="0">
              <a:lnSpc>
                <a:spcPct val="100000"/>
              </a:lnSpc>
              <a:spcBef>
                <a:spcPts val="1000"/>
              </a:spcBef>
              <a:spcAft>
                <a:spcPts val="0"/>
              </a:spcAft>
              <a:buSzPct val="79999"/>
              <a:buChar char="►"/>
            </a:pPr>
            <a:r>
              <a:rPr lang="fr-FR"/>
              <a:t>Vocabulaire à enseigner en français et en anglais + Vocabulaire nécessaire pour accéder aux notions de base </a:t>
            </a:r>
            <a:endParaRPr/>
          </a:p>
          <a:p>
            <a:pPr marL="342900" lvl="0" indent="-342900" algn="l" rtl="0">
              <a:lnSpc>
                <a:spcPct val="100000"/>
              </a:lnSpc>
              <a:spcBef>
                <a:spcPts val="1000"/>
              </a:spcBef>
              <a:spcAft>
                <a:spcPts val="0"/>
              </a:spcAft>
              <a:buSzPct val="79999"/>
              <a:buChar char="►"/>
            </a:pPr>
            <a:r>
              <a:rPr lang="fr-FR" b="1"/>
              <a:t>Language through learning:</a:t>
            </a:r>
            <a:r>
              <a:rPr lang="fr-FR"/>
              <a:t> le langage qui permettra l’intégration et qui nourrira l’interdépendance entre les deux matières. Mohan et Van Naersen le soutiennent </a:t>
            </a:r>
            <a:r>
              <a:rPr lang="fr-FR" i="1"/>
              <a:t>«discourse create meaning and new meaning requires new language. This emerging language needs to be captured, recycled, developped, strategically by learners and teachers »…. mais une question survient :</a:t>
            </a:r>
            <a:r>
              <a:rPr lang="fr-FR" b="1"/>
              <a:t> QUAND ? À quels moments ? Sur quels moments de la semaine ? : </a:t>
            </a:r>
            <a:endParaRPr b="1"/>
          </a:p>
          <a:p>
            <a:pPr marL="342900" lvl="0" indent="-342900" algn="l" rtl="0">
              <a:lnSpc>
                <a:spcPct val="100000"/>
              </a:lnSpc>
              <a:spcBef>
                <a:spcPts val="1000"/>
              </a:spcBef>
              <a:spcAft>
                <a:spcPts val="0"/>
              </a:spcAft>
              <a:buSzPct val="79999"/>
              <a:buChar char="►"/>
            </a:pPr>
            <a:r>
              <a:rPr lang="fr-FR" b="1"/>
              <a:t>Réponse: Sur des temps EMILE et aussi sur des temps de séances décrochées: </a:t>
            </a:r>
            <a:r>
              <a:rPr lang="fr-FR"/>
              <a:t>sur les autres temps d’enseignement de LV et dans la discipline, cf. un EDT</a:t>
            </a:r>
            <a:endParaRPr/>
          </a:p>
          <a:p>
            <a:pPr marL="342900" lvl="0" indent="-258318" algn="l" rtl="0">
              <a:lnSpc>
                <a:spcPct val="100000"/>
              </a:lnSpc>
              <a:spcBef>
                <a:spcPts val="1000"/>
              </a:spcBef>
              <a:spcAft>
                <a:spcPts val="0"/>
              </a:spcAft>
              <a:buSzPct val="79999"/>
              <a:buNone/>
            </a:pPr>
            <a:endParaRPr/>
          </a:p>
        </p:txBody>
      </p:sp>
      <p:pic>
        <p:nvPicPr>
          <p:cNvPr id="286" name="Google Shape;286;p13"/>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87" name="Google Shape;287;p13"/>
          <p:cNvPicPr preferRelativeResize="0"/>
          <p:nvPr/>
        </p:nvPicPr>
        <p:blipFill rotWithShape="1">
          <a:blip r:embed="rId5">
            <a:alphaModFix/>
          </a:blip>
          <a:srcRect/>
          <a:stretch/>
        </p:blipFill>
        <p:spPr>
          <a:xfrm>
            <a:off x="9712797" y="233262"/>
            <a:ext cx="2263863" cy="1036738"/>
          </a:xfrm>
          <a:prstGeom prst="rect">
            <a:avLst/>
          </a:prstGeom>
          <a:noFill/>
          <a:ln>
            <a:noFill/>
          </a:ln>
        </p:spPr>
      </p:pic>
      <p:pic>
        <p:nvPicPr>
          <p:cNvPr id="288" name="Google Shape;288;p13"/>
          <p:cNvPicPr preferRelativeResize="0"/>
          <p:nvPr/>
        </p:nvPicPr>
        <p:blipFill rotWithShape="1">
          <a:blip r:embed="rId6">
            <a:alphaModFix/>
          </a:blip>
          <a:srcRect/>
          <a:stretch/>
        </p:blipFill>
        <p:spPr>
          <a:xfrm>
            <a:off x="6975163" y="1900454"/>
            <a:ext cx="4866248" cy="38083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92"/>
        <p:cNvGrpSpPr/>
        <p:nvPr/>
      </p:nvGrpSpPr>
      <p:grpSpPr>
        <a:xfrm>
          <a:off x="0" y="0"/>
          <a:ext cx="0" cy="0"/>
          <a:chOff x="0" y="0"/>
          <a:chExt cx="0" cy="0"/>
        </a:xfrm>
      </p:grpSpPr>
      <p:sp>
        <p:nvSpPr>
          <p:cNvPr id="293" name="Google Shape;293;p14"/>
          <p:cNvSpPr txBox="1">
            <a:spLocks noGrp="1"/>
          </p:cNvSpPr>
          <p:nvPr>
            <p:ph type="title"/>
          </p:nvPr>
        </p:nvSpPr>
        <p:spPr>
          <a:xfrm>
            <a:off x="7956536" y="1566419"/>
            <a:ext cx="1407941" cy="84592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endParaRPr/>
          </a:p>
        </p:txBody>
      </p:sp>
      <p:cxnSp>
        <p:nvCxnSpPr>
          <p:cNvPr id="294" name="Google Shape;294;p14"/>
          <p:cNvCxnSpPr/>
          <p:nvPr/>
        </p:nvCxnSpPr>
        <p:spPr>
          <a:xfrm rot="10800000" flipH="1">
            <a:off x="5546690" y="2602523"/>
            <a:ext cx="2049864" cy="1306286"/>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pic>
        <p:nvPicPr>
          <p:cNvPr id="295" name="Google Shape;295;p14"/>
          <p:cNvPicPr preferRelativeResize="0">
            <a:picLocks noGrp="1"/>
          </p:cNvPicPr>
          <p:nvPr>
            <p:ph type="body" idx="1"/>
          </p:nvPr>
        </p:nvPicPr>
        <p:blipFill rotWithShape="1">
          <a:blip r:embed="rId4">
            <a:alphaModFix/>
          </a:blip>
          <a:srcRect/>
          <a:stretch/>
        </p:blipFill>
        <p:spPr>
          <a:xfrm>
            <a:off x="411982" y="31114"/>
            <a:ext cx="11424976" cy="6895822"/>
          </a:xfrm>
          <a:prstGeom prst="rect">
            <a:avLst/>
          </a:prstGeom>
          <a:noFill/>
          <a:ln>
            <a:noFill/>
          </a:ln>
        </p:spPr>
      </p:pic>
      <p:cxnSp>
        <p:nvCxnSpPr>
          <p:cNvPr id="296" name="Google Shape;296;p14"/>
          <p:cNvCxnSpPr/>
          <p:nvPr/>
        </p:nvCxnSpPr>
        <p:spPr>
          <a:xfrm rot="10800000" flipH="1">
            <a:off x="5456255" y="991383"/>
            <a:ext cx="2843683" cy="2364766"/>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297" name="Google Shape;297;p14"/>
          <p:cNvCxnSpPr/>
          <p:nvPr/>
        </p:nvCxnSpPr>
        <p:spPr>
          <a:xfrm>
            <a:off x="5546690" y="3479025"/>
            <a:ext cx="562707" cy="0"/>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sp>
        <p:nvSpPr>
          <p:cNvPr id="298" name="Google Shape;298;p14"/>
          <p:cNvSpPr txBox="1"/>
          <p:nvPr/>
        </p:nvSpPr>
        <p:spPr>
          <a:xfrm>
            <a:off x="3557115" y="3662035"/>
            <a:ext cx="28738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through learning</a:t>
            </a:r>
            <a:endParaRPr sz="1400" b="0" i="0" u="none" strike="noStrike" cap="none">
              <a:solidFill>
                <a:srgbClr val="0070C0"/>
              </a:solidFill>
              <a:latin typeface="Trebuchet MS"/>
              <a:ea typeface="Trebuchet MS"/>
              <a:cs typeface="Trebuchet MS"/>
              <a:sym typeface="Trebuchet MS"/>
            </a:endParaRPr>
          </a:p>
        </p:txBody>
      </p:sp>
      <p:sp>
        <p:nvSpPr>
          <p:cNvPr id="299" name="Google Shape;299;p14"/>
          <p:cNvSpPr txBox="1"/>
          <p:nvPr/>
        </p:nvSpPr>
        <p:spPr>
          <a:xfrm>
            <a:off x="7686989" y="1443543"/>
            <a:ext cx="26527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sp>
        <p:nvSpPr>
          <p:cNvPr id="300" name="Google Shape;300;p14"/>
          <p:cNvSpPr/>
          <p:nvPr/>
        </p:nvSpPr>
        <p:spPr>
          <a:xfrm>
            <a:off x="5878285" y="3508465"/>
            <a:ext cx="24216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pic>
        <p:nvPicPr>
          <p:cNvPr id="301" name="Google Shape;301;p14"/>
          <p:cNvPicPr preferRelativeResize="0"/>
          <p:nvPr/>
        </p:nvPicPr>
        <p:blipFill rotWithShape="1">
          <a:blip r:embed="rId5">
            <a:alphaModFix/>
          </a:blip>
          <a:srcRect/>
          <a:stretch/>
        </p:blipFill>
        <p:spPr>
          <a:xfrm>
            <a:off x="5878286" y="3137647"/>
            <a:ext cx="479042" cy="247941"/>
          </a:xfrm>
          <a:prstGeom prst="rect">
            <a:avLst/>
          </a:prstGeom>
          <a:noFill/>
          <a:ln>
            <a:noFill/>
          </a:ln>
        </p:spPr>
      </p:pic>
      <p:pic>
        <p:nvPicPr>
          <p:cNvPr id="302" name="Google Shape;302;p14"/>
          <p:cNvPicPr preferRelativeResize="0"/>
          <p:nvPr/>
        </p:nvPicPr>
        <p:blipFill rotWithShape="1">
          <a:blip r:embed="rId6">
            <a:alphaModFix/>
          </a:blip>
          <a:srcRect/>
          <a:stretch/>
        </p:blipFill>
        <p:spPr>
          <a:xfrm>
            <a:off x="8776504" y="1062587"/>
            <a:ext cx="473734" cy="319518"/>
          </a:xfrm>
          <a:prstGeom prst="rect">
            <a:avLst/>
          </a:prstGeom>
          <a:noFill/>
          <a:ln>
            <a:noFill/>
          </a:ln>
        </p:spPr>
      </p:pic>
      <p:pic>
        <p:nvPicPr>
          <p:cNvPr id="303" name="Google Shape;303;p14"/>
          <p:cNvPicPr preferRelativeResize="0"/>
          <p:nvPr/>
        </p:nvPicPr>
        <p:blipFill rotWithShape="1">
          <a:blip r:embed="rId6">
            <a:alphaModFix/>
          </a:blip>
          <a:srcRect/>
          <a:stretch/>
        </p:blipFill>
        <p:spPr>
          <a:xfrm>
            <a:off x="4086357" y="2936147"/>
            <a:ext cx="473734" cy="319518"/>
          </a:xfrm>
          <a:prstGeom prst="rect">
            <a:avLst/>
          </a:prstGeom>
          <a:noFill/>
          <a:ln>
            <a:noFill/>
          </a:ln>
        </p:spPr>
      </p:pic>
      <p:pic>
        <p:nvPicPr>
          <p:cNvPr id="304" name="Google Shape;304;p14"/>
          <p:cNvPicPr preferRelativeResize="0"/>
          <p:nvPr/>
        </p:nvPicPr>
        <p:blipFill rotWithShape="1">
          <a:blip r:embed="rId5">
            <a:alphaModFix/>
          </a:blip>
          <a:srcRect/>
          <a:stretch/>
        </p:blipFill>
        <p:spPr>
          <a:xfrm>
            <a:off x="4086356" y="3162631"/>
            <a:ext cx="479042" cy="2479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6"/>
                                        </p:tgtEl>
                                        <p:attrNameLst>
                                          <p:attrName>style.visibility</p:attrName>
                                        </p:attrNameLst>
                                      </p:cBhvr>
                                      <p:to>
                                        <p:strVal val="visible"/>
                                      </p:to>
                                    </p:set>
                                    <p:animEffect transition="in" filter="fade">
                                      <p:cBhvr>
                                        <p:cTn id="11" dur="500"/>
                                        <p:tgtEl>
                                          <p:spTgt spid="2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8"/>
                                        </p:tgtEl>
                                        <p:attrNameLst>
                                          <p:attrName>style.visibility</p:attrName>
                                        </p:attrNameLst>
                                      </p:cBhvr>
                                      <p:to>
                                        <p:strVal val="visible"/>
                                      </p:to>
                                    </p:set>
                                    <p:animEffect transition="in" filter="fade">
                                      <p:cBhvr>
                                        <p:cTn id="21" dur="500"/>
                                        <p:tgtEl>
                                          <p:spTgt spid="2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9"/>
                                        </p:tgtEl>
                                        <p:attrNameLst>
                                          <p:attrName>style.visibility</p:attrName>
                                        </p:attrNameLst>
                                      </p:cBhvr>
                                      <p:to>
                                        <p:strVal val="visible"/>
                                      </p:to>
                                    </p:set>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0"/>
                                        </p:tgtEl>
                                        <p:attrNameLst>
                                          <p:attrName>style.visibility</p:attrName>
                                        </p:attrNameLst>
                                      </p:cBhvr>
                                      <p:to>
                                        <p:strVal val="visible"/>
                                      </p:to>
                                    </p:set>
                                    <p:animEffect transition="in" filter="fade">
                                      <p:cBhvr>
                                        <p:cTn id="31"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7956536" y="1566419"/>
            <a:ext cx="1407941" cy="84592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endParaRPr/>
          </a:p>
        </p:txBody>
      </p:sp>
      <p:cxnSp>
        <p:nvCxnSpPr>
          <p:cNvPr id="310" name="Google Shape;310;p44"/>
          <p:cNvCxnSpPr/>
          <p:nvPr/>
        </p:nvCxnSpPr>
        <p:spPr>
          <a:xfrm rot="10800000" flipH="1">
            <a:off x="5546690" y="2602523"/>
            <a:ext cx="2049864" cy="1306286"/>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311" name="Google Shape;311;p44"/>
          <p:cNvCxnSpPr/>
          <p:nvPr/>
        </p:nvCxnSpPr>
        <p:spPr>
          <a:xfrm>
            <a:off x="5546690" y="3479025"/>
            <a:ext cx="562707" cy="0"/>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sp>
        <p:nvSpPr>
          <p:cNvPr id="312" name="Google Shape;312;p44"/>
          <p:cNvSpPr txBox="1"/>
          <p:nvPr/>
        </p:nvSpPr>
        <p:spPr>
          <a:xfrm>
            <a:off x="3557115" y="3662035"/>
            <a:ext cx="28738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through learning</a:t>
            </a:r>
            <a:endParaRPr sz="1400" b="0" i="0" u="none" strike="noStrike" cap="none">
              <a:solidFill>
                <a:srgbClr val="0070C0"/>
              </a:solidFill>
              <a:latin typeface="Trebuchet MS"/>
              <a:ea typeface="Trebuchet MS"/>
              <a:cs typeface="Trebuchet MS"/>
              <a:sym typeface="Trebuchet MS"/>
            </a:endParaRPr>
          </a:p>
        </p:txBody>
      </p:sp>
      <p:sp>
        <p:nvSpPr>
          <p:cNvPr id="313" name="Google Shape;313;p44"/>
          <p:cNvSpPr txBox="1"/>
          <p:nvPr/>
        </p:nvSpPr>
        <p:spPr>
          <a:xfrm>
            <a:off x="7686989" y="1443543"/>
            <a:ext cx="26527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sp>
        <p:nvSpPr>
          <p:cNvPr id="314" name="Google Shape;314;p44"/>
          <p:cNvSpPr/>
          <p:nvPr/>
        </p:nvSpPr>
        <p:spPr>
          <a:xfrm>
            <a:off x="5878285" y="3508465"/>
            <a:ext cx="24216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pic>
        <p:nvPicPr>
          <p:cNvPr id="315" name="Google Shape;315;p44"/>
          <p:cNvPicPr preferRelativeResize="0"/>
          <p:nvPr/>
        </p:nvPicPr>
        <p:blipFill rotWithShape="1">
          <a:blip r:embed="rId4">
            <a:alphaModFix/>
          </a:blip>
          <a:srcRect/>
          <a:stretch/>
        </p:blipFill>
        <p:spPr>
          <a:xfrm>
            <a:off x="251777" y="881279"/>
            <a:ext cx="10998927" cy="5906071"/>
          </a:xfrm>
          <a:prstGeom prst="rect">
            <a:avLst/>
          </a:prstGeom>
          <a:noFill/>
          <a:ln>
            <a:noFill/>
          </a:ln>
        </p:spPr>
      </p:pic>
      <p:sp>
        <p:nvSpPr>
          <p:cNvPr id="316" name="Google Shape;316;p4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440"/>
              <a:buNone/>
            </a:pPr>
            <a:endParaRPr/>
          </a:p>
        </p:txBody>
      </p:sp>
      <p:sp>
        <p:nvSpPr>
          <p:cNvPr id="317" name="Google Shape;317;p44"/>
          <p:cNvSpPr/>
          <p:nvPr/>
        </p:nvSpPr>
        <p:spPr>
          <a:xfrm>
            <a:off x="5241300" y="9289"/>
            <a:ext cx="2355254" cy="86061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1" i="0" u="none" strike="noStrike" cap="none">
                <a:solidFill>
                  <a:schemeClr val="dk1"/>
                </a:solidFill>
                <a:latin typeface="Arial"/>
                <a:ea typeface="Arial"/>
                <a:cs typeface="Arial"/>
                <a:sym typeface="Arial"/>
              </a:rPr>
              <a:t>Séances décrochées de QLM</a:t>
            </a:r>
            <a:endParaRPr sz="1400" b="1" i="0" u="none" strike="noStrike" cap="none">
              <a:solidFill>
                <a:schemeClr val="dk1"/>
              </a:solidFill>
              <a:latin typeface="Arial"/>
              <a:ea typeface="Arial"/>
              <a:cs typeface="Arial"/>
              <a:sym typeface="Arial"/>
            </a:endParaRPr>
          </a:p>
        </p:txBody>
      </p:sp>
      <p:cxnSp>
        <p:nvCxnSpPr>
          <p:cNvPr id="318" name="Google Shape;318;p44"/>
          <p:cNvCxnSpPr/>
          <p:nvPr/>
        </p:nvCxnSpPr>
        <p:spPr>
          <a:xfrm flipH="1">
            <a:off x="4204447" y="642346"/>
            <a:ext cx="1036853" cy="617452"/>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19" name="Google Shape;319;p44"/>
          <p:cNvCxnSpPr/>
          <p:nvPr/>
        </p:nvCxnSpPr>
        <p:spPr>
          <a:xfrm>
            <a:off x="7686989" y="562032"/>
            <a:ext cx="1205234" cy="638495"/>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320" name="Google Shape;320;p44"/>
          <p:cNvSpPr/>
          <p:nvPr/>
        </p:nvSpPr>
        <p:spPr>
          <a:xfrm>
            <a:off x="5692588" y="6490447"/>
            <a:ext cx="2607350" cy="986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1" name="Google Shape;321;p44"/>
          <p:cNvSpPr/>
          <p:nvPr/>
        </p:nvSpPr>
        <p:spPr>
          <a:xfrm>
            <a:off x="8444752" y="3236258"/>
            <a:ext cx="2599765" cy="34065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1"/>
                                        </p:tgtEl>
                                        <p:attrNameLst>
                                          <p:attrName>style.visibility</p:attrName>
                                        </p:attrNameLst>
                                      </p:cBhvr>
                                      <p:to>
                                        <p:strVal val="visible"/>
                                      </p:to>
                                    </p:set>
                                    <p:animEffect transition="in" filter="fade">
                                      <p:cBhvr>
                                        <p:cTn id="11" dur="500"/>
                                        <p:tgtEl>
                                          <p:spTgt spid="3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2"/>
                                        </p:tgtEl>
                                        <p:attrNameLst>
                                          <p:attrName>style.visibility</p:attrName>
                                        </p:attrNameLst>
                                      </p:cBhvr>
                                      <p:to>
                                        <p:strVal val="visible"/>
                                      </p:to>
                                    </p:set>
                                    <p:animEffect transition="in" filter="fade">
                                      <p:cBhvr>
                                        <p:cTn id="16" dur="500"/>
                                        <p:tgtEl>
                                          <p:spTgt spid="3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fade">
                                      <p:cBhvr>
                                        <p:cTn id="21" dur="500"/>
                                        <p:tgtEl>
                                          <p:spTgt spid="3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4"/>
                                        </p:tgtEl>
                                        <p:attrNameLst>
                                          <p:attrName>style.visibility</p:attrName>
                                        </p:attrNameLst>
                                      </p:cBhvr>
                                      <p:to>
                                        <p:strVal val="visible"/>
                                      </p:to>
                                    </p:set>
                                    <p:animEffect transition="in" filter="fade">
                                      <p:cBhvr>
                                        <p:cTn id="26"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7956536" y="1566419"/>
            <a:ext cx="1407941" cy="84592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endParaRPr/>
          </a:p>
        </p:txBody>
      </p:sp>
      <p:cxnSp>
        <p:nvCxnSpPr>
          <p:cNvPr id="327" name="Google Shape;327;p45"/>
          <p:cNvCxnSpPr/>
          <p:nvPr/>
        </p:nvCxnSpPr>
        <p:spPr>
          <a:xfrm rot="10800000" flipH="1">
            <a:off x="5546690" y="2602523"/>
            <a:ext cx="2049864" cy="1306286"/>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cxnSp>
        <p:nvCxnSpPr>
          <p:cNvPr id="328" name="Google Shape;328;p45"/>
          <p:cNvCxnSpPr/>
          <p:nvPr/>
        </p:nvCxnSpPr>
        <p:spPr>
          <a:xfrm>
            <a:off x="5546690" y="3479025"/>
            <a:ext cx="562707" cy="0"/>
          </a:xfrm>
          <a:prstGeom prst="straightConnector1">
            <a:avLst/>
          </a:prstGeom>
          <a:noFill/>
          <a:ln w="25400" cap="rnd" cmpd="sng">
            <a:solidFill>
              <a:schemeClr val="accent6"/>
            </a:solidFill>
            <a:prstDash val="solid"/>
            <a:round/>
            <a:headEnd type="triangle" w="med" len="med"/>
            <a:tailEnd type="triangle" w="med" len="med"/>
          </a:ln>
          <a:effectLst>
            <a:outerShdw blurRad="38100" dist="25400" dir="5400000" rotWithShape="0">
              <a:srgbClr val="000000">
                <a:alpha val="34509"/>
              </a:srgbClr>
            </a:outerShdw>
          </a:effectLst>
        </p:spPr>
      </p:cxnSp>
      <p:sp>
        <p:nvSpPr>
          <p:cNvPr id="329" name="Google Shape;329;p45"/>
          <p:cNvSpPr txBox="1"/>
          <p:nvPr/>
        </p:nvSpPr>
        <p:spPr>
          <a:xfrm>
            <a:off x="3557115" y="3662035"/>
            <a:ext cx="28738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through learning</a:t>
            </a:r>
            <a:endParaRPr sz="1400" b="0" i="0" u="none" strike="noStrike" cap="none">
              <a:solidFill>
                <a:srgbClr val="0070C0"/>
              </a:solidFill>
              <a:latin typeface="Trebuchet MS"/>
              <a:ea typeface="Trebuchet MS"/>
              <a:cs typeface="Trebuchet MS"/>
              <a:sym typeface="Trebuchet MS"/>
            </a:endParaRPr>
          </a:p>
        </p:txBody>
      </p:sp>
      <p:sp>
        <p:nvSpPr>
          <p:cNvPr id="330" name="Google Shape;330;p45"/>
          <p:cNvSpPr txBox="1"/>
          <p:nvPr/>
        </p:nvSpPr>
        <p:spPr>
          <a:xfrm>
            <a:off x="7686989" y="1443543"/>
            <a:ext cx="26527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sp>
        <p:nvSpPr>
          <p:cNvPr id="331" name="Google Shape;331;p45"/>
          <p:cNvSpPr/>
          <p:nvPr/>
        </p:nvSpPr>
        <p:spPr>
          <a:xfrm>
            <a:off x="5878285" y="3508465"/>
            <a:ext cx="24216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of learning</a:t>
            </a:r>
            <a:endParaRPr sz="1400" b="0" i="0" u="none" strike="noStrike" cap="none">
              <a:solidFill>
                <a:srgbClr val="0070C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70C0"/>
                </a:solidFill>
                <a:latin typeface="Trebuchet MS"/>
                <a:ea typeface="Trebuchet MS"/>
                <a:cs typeface="Trebuchet MS"/>
                <a:sym typeface="Trebuchet MS"/>
              </a:rPr>
              <a:t>Language for learning</a:t>
            </a:r>
            <a:endParaRPr sz="1400" b="0" i="0" u="none" strike="noStrike" cap="none">
              <a:solidFill>
                <a:srgbClr val="0070C0"/>
              </a:solidFill>
              <a:latin typeface="Trebuchet MS"/>
              <a:ea typeface="Trebuchet MS"/>
              <a:cs typeface="Trebuchet MS"/>
              <a:sym typeface="Trebuchet MS"/>
            </a:endParaRPr>
          </a:p>
        </p:txBody>
      </p:sp>
      <p:sp>
        <p:nvSpPr>
          <p:cNvPr id="332" name="Google Shape;332;p4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endParaRPr/>
          </a:p>
        </p:txBody>
      </p:sp>
      <p:sp>
        <p:nvSpPr>
          <p:cNvPr id="333" name="Google Shape;333;p45"/>
          <p:cNvSpPr/>
          <p:nvPr/>
        </p:nvSpPr>
        <p:spPr>
          <a:xfrm>
            <a:off x="5241300" y="9289"/>
            <a:ext cx="2355254" cy="86061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1" i="0" u="none" strike="noStrike" cap="none">
                <a:solidFill>
                  <a:schemeClr val="dk1"/>
                </a:solidFill>
                <a:latin typeface="Arial"/>
                <a:ea typeface="Arial"/>
                <a:cs typeface="Arial"/>
                <a:sym typeface="Arial"/>
              </a:rPr>
              <a:t>Séances décrochées de QLM</a:t>
            </a:r>
            <a:endParaRPr sz="1400" b="1" i="0" u="none" strike="noStrike" cap="none">
              <a:solidFill>
                <a:schemeClr val="dk1"/>
              </a:solidFill>
              <a:latin typeface="Arial"/>
              <a:ea typeface="Arial"/>
              <a:cs typeface="Arial"/>
              <a:sym typeface="Arial"/>
            </a:endParaRPr>
          </a:p>
        </p:txBody>
      </p:sp>
      <p:cxnSp>
        <p:nvCxnSpPr>
          <p:cNvPr id="334" name="Google Shape;334;p45"/>
          <p:cNvCxnSpPr/>
          <p:nvPr/>
        </p:nvCxnSpPr>
        <p:spPr>
          <a:xfrm flipH="1">
            <a:off x="4643718" y="642346"/>
            <a:ext cx="597583" cy="164478"/>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35" name="Google Shape;335;p45"/>
          <p:cNvCxnSpPr/>
          <p:nvPr/>
        </p:nvCxnSpPr>
        <p:spPr>
          <a:xfrm>
            <a:off x="7686989" y="562032"/>
            <a:ext cx="1326382" cy="232168"/>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pic>
        <p:nvPicPr>
          <p:cNvPr id="336" name="Google Shape;336;p45"/>
          <p:cNvPicPr preferRelativeResize="0"/>
          <p:nvPr/>
        </p:nvPicPr>
        <p:blipFill rotWithShape="1">
          <a:blip r:embed="rId4">
            <a:alphaModFix/>
          </a:blip>
          <a:srcRect/>
          <a:stretch/>
        </p:blipFill>
        <p:spPr>
          <a:xfrm>
            <a:off x="519953" y="869901"/>
            <a:ext cx="10459132" cy="59032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animEffect transition="in" filter="fade">
                                      <p:cBhvr>
                                        <p:cTn id="11" dur="500"/>
                                        <p:tgtEl>
                                          <p:spTgt spid="3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9"/>
                                        </p:tgtEl>
                                        <p:attrNameLst>
                                          <p:attrName>style.visibility</p:attrName>
                                        </p:attrNameLst>
                                      </p:cBhvr>
                                      <p:to>
                                        <p:strVal val="visible"/>
                                      </p:to>
                                    </p:set>
                                    <p:animEffect transition="in" filter="fade">
                                      <p:cBhvr>
                                        <p:cTn id="16" dur="500"/>
                                        <p:tgtEl>
                                          <p:spTgt spid="3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0"/>
                                        </p:tgtEl>
                                        <p:attrNameLst>
                                          <p:attrName>style.visibility</p:attrName>
                                        </p:attrNameLst>
                                      </p:cBhvr>
                                      <p:to>
                                        <p:strVal val="visible"/>
                                      </p:to>
                                    </p:set>
                                    <p:animEffect transition="in" filter="fade">
                                      <p:cBhvr>
                                        <p:cTn id="21" dur="500"/>
                                        <p:tgtEl>
                                          <p:spTgt spid="3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1"/>
                                        </p:tgtEl>
                                        <p:attrNameLst>
                                          <p:attrName>style.visibility</p:attrName>
                                        </p:attrNameLst>
                                      </p:cBhvr>
                                      <p:to>
                                        <p:strVal val="visible"/>
                                      </p:to>
                                    </p:set>
                                    <p:animEffect transition="in" filter="fade">
                                      <p:cBhvr>
                                        <p:cTn id="26"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40"/>
        <p:cNvGrpSpPr/>
        <p:nvPr/>
      </p:nvGrpSpPr>
      <p:grpSpPr>
        <a:xfrm>
          <a:off x="0" y="0"/>
          <a:ext cx="0" cy="0"/>
          <a:chOff x="0" y="0"/>
          <a:chExt cx="0" cy="0"/>
        </a:xfrm>
      </p:grpSpPr>
      <p:sp>
        <p:nvSpPr>
          <p:cNvPr id="341" name="Google Shape;341;p10"/>
          <p:cNvSpPr txBox="1">
            <a:spLocks noGrp="1"/>
          </p:cNvSpPr>
          <p:nvPr>
            <p:ph type="title"/>
          </p:nvPr>
        </p:nvSpPr>
        <p:spPr>
          <a:xfrm>
            <a:off x="2358188" y="609600"/>
            <a:ext cx="6915813"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3600"/>
              <a:buFont typeface="Trebuchet MS"/>
              <a:buNone/>
            </a:pPr>
            <a:r>
              <a:rPr lang="fr-FR"/>
              <a:t>L’EMILE et le co-enseignement c’est…</a:t>
            </a:r>
            <a:endParaRPr/>
          </a:p>
        </p:txBody>
      </p:sp>
      <p:sp>
        <p:nvSpPr>
          <p:cNvPr id="342" name="Google Shape;342;p1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fr-FR" sz="2400" b="1"/>
              <a:t>Savoir intégrer des contenus différents (car disciplinaires et linguistiques) et intégrer le tout à une démarche pédagogique innovante à l’échelle de programmations, de progressions et de séances, conduit les enseignants à repérer avec pertinence quel usage il fera de la L1 et de la L2, à quel moment et pourquoi.</a:t>
            </a:r>
            <a:endParaRPr/>
          </a:p>
          <a:p>
            <a:pPr marL="342900" lvl="0" indent="-220980" algn="l" rtl="0">
              <a:lnSpc>
                <a:spcPct val="100000"/>
              </a:lnSpc>
              <a:spcBef>
                <a:spcPts val="1000"/>
              </a:spcBef>
              <a:spcAft>
                <a:spcPts val="0"/>
              </a:spcAft>
              <a:buSzPts val="1920"/>
              <a:buNone/>
            </a:pPr>
            <a:endParaRPr sz="2400" b="1"/>
          </a:p>
          <a:p>
            <a:pPr marL="342900" lvl="0" indent="-220980" algn="l" rtl="0">
              <a:lnSpc>
                <a:spcPct val="100000"/>
              </a:lnSpc>
              <a:spcBef>
                <a:spcPts val="1000"/>
              </a:spcBef>
              <a:spcAft>
                <a:spcPts val="0"/>
              </a:spcAft>
              <a:buSzPts val="1920"/>
              <a:buNone/>
            </a:pPr>
            <a:endParaRPr sz="2400"/>
          </a:p>
          <a:p>
            <a:pPr marL="342900" lvl="0" indent="-251459" algn="l" rtl="0">
              <a:lnSpc>
                <a:spcPct val="100000"/>
              </a:lnSpc>
              <a:spcBef>
                <a:spcPts val="1000"/>
              </a:spcBef>
              <a:spcAft>
                <a:spcPts val="0"/>
              </a:spcAft>
              <a:buSzPts val="1440"/>
              <a:buNone/>
            </a:pPr>
            <a:endParaRPr/>
          </a:p>
        </p:txBody>
      </p:sp>
      <p:pic>
        <p:nvPicPr>
          <p:cNvPr id="343" name="Google Shape;343;p10"/>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344" name="Google Shape;344;p10"/>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b="1" u="sng"/>
              <a:t>Le plan de l’animation :</a:t>
            </a:r>
            <a:br>
              <a:rPr lang="fr-FR"/>
            </a:br>
            <a:endParaRPr/>
          </a:p>
        </p:txBody>
      </p:sp>
      <p:sp>
        <p:nvSpPr>
          <p:cNvPr id="152" name="Google Shape;152;p2"/>
          <p:cNvSpPr txBox="1">
            <a:spLocks noGrp="1"/>
          </p:cNvSpPr>
          <p:nvPr>
            <p:ph type="body" idx="1"/>
          </p:nvPr>
        </p:nvSpPr>
        <p:spPr>
          <a:xfrm>
            <a:off x="677334" y="1599371"/>
            <a:ext cx="8596668" cy="444199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SzPct val="80000"/>
              <a:buChar char="►"/>
            </a:pPr>
            <a:r>
              <a:rPr lang="fr-FR" sz="2000" b="1"/>
              <a:t>EMILE et notre contexte de travail de l’AEFE : le PARLE </a:t>
            </a:r>
            <a:r>
              <a:rPr lang="fr-FR" sz="2000"/>
              <a:t>(Rapport Eurydice et la circulaire des langues de l’AEFE)</a:t>
            </a:r>
            <a:endParaRPr/>
          </a:p>
          <a:p>
            <a:pPr marL="342900" lvl="0" indent="-342900" algn="l" rtl="0">
              <a:lnSpc>
                <a:spcPct val="100000"/>
              </a:lnSpc>
              <a:spcBef>
                <a:spcPts val="1000"/>
              </a:spcBef>
              <a:spcAft>
                <a:spcPts val="0"/>
              </a:spcAft>
              <a:buSzPct val="80000"/>
              <a:buChar char="►"/>
            </a:pPr>
            <a:r>
              <a:rPr lang="fr-FR" sz="2000" b="1"/>
              <a:t>EMILE, définition </a:t>
            </a:r>
            <a:r>
              <a:rPr lang="fr-FR" sz="2000"/>
              <a:t>(Rapport Eurydice, travaux de Béliard et Gravé - Rousseau)</a:t>
            </a:r>
            <a:endParaRPr/>
          </a:p>
          <a:p>
            <a:pPr marL="342900" lvl="0" indent="-342900" algn="l" rtl="0">
              <a:lnSpc>
                <a:spcPct val="100000"/>
              </a:lnSpc>
              <a:spcBef>
                <a:spcPts val="1000"/>
              </a:spcBef>
              <a:spcAft>
                <a:spcPts val="0"/>
              </a:spcAft>
              <a:buSzPct val="80000"/>
              <a:buChar char="►"/>
            </a:pPr>
            <a:r>
              <a:rPr lang="fr-FR" sz="2000" b="1"/>
              <a:t>EMILE, le co-enseignement </a:t>
            </a:r>
            <a:r>
              <a:rPr lang="fr-FR" sz="2000"/>
              <a:t>(Travaux de Duverger, Béliard et Gravé-Rousseau)</a:t>
            </a:r>
            <a:endParaRPr/>
          </a:p>
          <a:p>
            <a:pPr marL="342900" lvl="0" indent="-342900" algn="l" rtl="0">
              <a:lnSpc>
                <a:spcPct val="100000"/>
              </a:lnSpc>
              <a:spcBef>
                <a:spcPts val="1000"/>
              </a:spcBef>
              <a:spcAft>
                <a:spcPts val="0"/>
              </a:spcAft>
              <a:buSzPct val="80000"/>
              <a:buChar char="►"/>
            </a:pPr>
            <a:r>
              <a:rPr lang="fr-FR" sz="2000" b="1"/>
              <a:t>EMILE, du concept théorique à la pratique </a:t>
            </a:r>
            <a:r>
              <a:rPr lang="fr-FR" sz="2000"/>
              <a:t>(Travaux de Duverger «  Alternances des langues » – Travaux de Do Coyle, Philipp Hood, David Marsh « CLIL »)</a:t>
            </a:r>
            <a:endParaRPr/>
          </a:p>
          <a:p>
            <a:pPr marL="342900" lvl="0" indent="-342900" algn="l" rtl="0">
              <a:lnSpc>
                <a:spcPct val="100000"/>
              </a:lnSpc>
              <a:spcBef>
                <a:spcPts val="1000"/>
              </a:spcBef>
              <a:spcAft>
                <a:spcPts val="0"/>
              </a:spcAft>
              <a:buSzPct val="80000"/>
              <a:buChar char="►"/>
            </a:pPr>
            <a:r>
              <a:rPr lang="fr-FR" sz="2000" b="1"/>
              <a:t>EMILE, aide à la conception : Pistes de travail pour les enseignants</a:t>
            </a:r>
            <a:r>
              <a:rPr lang="fr-FR" sz="2000"/>
              <a:t> (Travaux de Cumming « Matrix for CLIL », travaux de Do Coyle, Philipp Hood, David Marsh « CLIL »)</a:t>
            </a:r>
            <a:endParaRPr sz="2000"/>
          </a:p>
          <a:p>
            <a:pPr marL="342900" lvl="0" indent="-342900" algn="l" rtl="0">
              <a:lnSpc>
                <a:spcPct val="100000"/>
              </a:lnSpc>
              <a:spcBef>
                <a:spcPts val="1000"/>
              </a:spcBef>
              <a:spcAft>
                <a:spcPts val="0"/>
              </a:spcAft>
              <a:buSzPct val="80000"/>
              <a:buChar char="►"/>
            </a:pPr>
            <a:r>
              <a:rPr lang="fr-FR" sz="2000" b="1"/>
              <a:t>EMILE questions/réponses/discussions</a:t>
            </a:r>
            <a:endParaRPr/>
          </a:p>
          <a:p>
            <a:pPr marL="342900" lvl="0" indent="-258318" algn="l" rtl="0">
              <a:lnSpc>
                <a:spcPct val="100000"/>
              </a:lnSpc>
              <a:spcBef>
                <a:spcPts val="1000"/>
              </a:spcBef>
              <a:spcAft>
                <a:spcPts val="0"/>
              </a:spcAft>
              <a:buSzPct val="79999"/>
              <a:buNone/>
            </a:pPr>
            <a:endParaRPr/>
          </a:p>
        </p:txBody>
      </p:sp>
      <p:pic>
        <p:nvPicPr>
          <p:cNvPr id="153" name="Google Shape;153;p2"/>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154" name="Google Shape;154;p2"/>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48"/>
        <p:cNvGrpSpPr/>
        <p:nvPr/>
      </p:nvGrpSpPr>
      <p:grpSpPr>
        <a:xfrm>
          <a:off x="0" y="0"/>
          <a:ext cx="0" cy="0"/>
          <a:chOff x="0" y="0"/>
          <a:chExt cx="0" cy="0"/>
        </a:xfrm>
      </p:grpSpPr>
      <p:sp>
        <p:nvSpPr>
          <p:cNvPr id="349" name="Google Shape;349;p11"/>
          <p:cNvSpPr txBox="1">
            <a:spLocks noGrp="1"/>
          </p:cNvSpPr>
          <p:nvPr>
            <p:ph type="title"/>
          </p:nvPr>
        </p:nvSpPr>
        <p:spPr>
          <a:xfrm>
            <a:off x="2179877" y="233262"/>
            <a:ext cx="7532919" cy="153778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b="1"/>
              <a:t>EMILE, du concept théorique à la pratique</a:t>
            </a:r>
            <a:br>
              <a:rPr lang="fr-FR"/>
            </a:br>
            <a:r>
              <a:rPr lang="fr-FR" sz="2000" b="1"/>
              <a:t>Travaux de Duverger sur l’alternance des langues</a:t>
            </a:r>
            <a:br>
              <a:rPr lang="fr-FR"/>
            </a:br>
            <a:endParaRPr/>
          </a:p>
        </p:txBody>
      </p:sp>
      <p:sp>
        <p:nvSpPr>
          <p:cNvPr id="350" name="Google Shape;350;p11"/>
          <p:cNvSpPr txBox="1">
            <a:spLocks noGrp="1"/>
          </p:cNvSpPr>
          <p:nvPr>
            <p:ph type="body" idx="1"/>
          </p:nvPr>
        </p:nvSpPr>
        <p:spPr>
          <a:xfrm>
            <a:off x="677334" y="1818017"/>
            <a:ext cx="8596668" cy="422334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2240"/>
              <a:buChar char="►"/>
            </a:pPr>
            <a:r>
              <a:rPr lang="fr-FR" sz="2800"/>
              <a:t>La conception de l’EMILE implique par une réflexion inévitable sur l’alternance des langues</a:t>
            </a:r>
            <a:endParaRPr/>
          </a:p>
          <a:p>
            <a:pPr marL="342900" lvl="0" indent="-200660" algn="l" rtl="0">
              <a:lnSpc>
                <a:spcPct val="100000"/>
              </a:lnSpc>
              <a:spcBef>
                <a:spcPts val="1000"/>
              </a:spcBef>
              <a:spcAft>
                <a:spcPts val="0"/>
              </a:spcAft>
              <a:buSzPts val="2240"/>
              <a:buNone/>
            </a:pPr>
            <a:endParaRPr sz="2800"/>
          </a:p>
          <a:p>
            <a:pPr marL="342900" lvl="0" indent="-342900" algn="l" rtl="0">
              <a:lnSpc>
                <a:spcPct val="100000"/>
              </a:lnSpc>
              <a:spcBef>
                <a:spcPts val="1000"/>
              </a:spcBef>
              <a:spcAft>
                <a:spcPts val="0"/>
              </a:spcAft>
              <a:buSzPts val="2240"/>
              <a:buChar char="►"/>
            </a:pPr>
            <a:r>
              <a:rPr lang="fr-FR" sz="2800" b="1"/>
              <a:t>MACRO –ALTERNANCE </a:t>
            </a:r>
            <a:r>
              <a:rPr lang="fr-FR" sz="2800"/>
              <a:t>à l’échelle de la programmation sur l’année scolaire.</a:t>
            </a:r>
            <a:endParaRPr/>
          </a:p>
          <a:p>
            <a:pPr marL="342900" lvl="0" indent="-342900" algn="l" rtl="0">
              <a:lnSpc>
                <a:spcPct val="100000"/>
              </a:lnSpc>
              <a:spcBef>
                <a:spcPts val="1000"/>
              </a:spcBef>
              <a:spcAft>
                <a:spcPts val="0"/>
              </a:spcAft>
              <a:buSzPts val="2240"/>
              <a:buChar char="►"/>
            </a:pPr>
            <a:r>
              <a:rPr lang="fr-FR" sz="2800" b="1"/>
              <a:t>MESO-ALTERNANCE</a:t>
            </a:r>
            <a:r>
              <a:rPr lang="fr-FR" sz="2800"/>
              <a:t> à l’échelle de la séquence ( unité d’apprentissage).</a:t>
            </a:r>
            <a:endParaRPr/>
          </a:p>
          <a:p>
            <a:pPr marL="342900" lvl="0" indent="-342900" algn="l" rtl="0">
              <a:lnSpc>
                <a:spcPct val="100000"/>
              </a:lnSpc>
              <a:spcBef>
                <a:spcPts val="1000"/>
              </a:spcBef>
              <a:spcAft>
                <a:spcPts val="0"/>
              </a:spcAft>
              <a:buSzPts val="2240"/>
              <a:buChar char="►"/>
            </a:pPr>
            <a:r>
              <a:rPr lang="fr-FR" sz="2800" b="1"/>
              <a:t>MICRO-ALTERNANCE</a:t>
            </a:r>
            <a:r>
              <a:rPr lang="fr-FR" sz="2800"/>
              <a:t> à l’échelle de la séance (La leçon d’1 heure).</a:t>
            </a:r>
            <a:endParaRPr sz="2800"/>
          </a:p>
        </p:txBody>
      </p:sp>
      <p:pic>
        <p:nvPicPr>
          <p:cNvPr id="351" name="Google Shape;351;p11"/>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352" name="Google Shape;352;p11"/>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2179878" y="-17262"/>
            <a:ext cx="7532919" cy="15377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3600"/>
              <a:buFont typeface="Trebuchet MS"/>
              <a:buNone/>
            </a:pPr>
            <a:r>
              <a:rPr lang="fr-FR" b="1"/>
              <a:t>Exemple de méso-alternance</a:t>
            </a:r>
            <a:br>
              <a:rPr lang="fr-FR"/>
            </a:br>
            <a:endParaRPr/>
          </a:p>
        </p:txBody>
      </p:sp>
      <p:pic>
        <p:nvPicPr>
          <p:cNvPr id="358" name="Google Shape;358;p46"/>
          <p:cNvPicPr preferRelativeResize="0"/>
          <p:nvPr/>
        </p:nvPicPr>
        <p:blipFill rotWithShape="1">
          <a:blip r:embed="rId4">
            <a:alphaModFix/>
          </a:blip>
          <a:srcRect/>
          <a:stretch/>
        </p:blipFill>
        <p:spPr>
          <a:xfrm>
            <a:off x="3293078" y="950618"/>
            <a:ext cx="3019017" cy="5834406"/>
          </a:xfrm>
          <a:prstGeom prst="rect">
            <a:avLst/>
          </a:prstGeom>
          <a:noFill/>
          <a:ln>
            <a:noFill/>
          </a:ln>
        </p:spPr>
      </p:pic>
      <p:pic>
        <p:nvPicPr>
          <p:cNvPr id="359" name="Google Shape;359;p46"/>
          <p:cNvPicPr preferRelativeResize="0"/>
          <p:nvPr/>
        </p:nvPicPr>
        <p:blipFill rotWithShape="1">
          <a:blip r:embed="rId5">
            <a:alphaModFix/>
          </a:blip>
          <a:srcRect l="33261" t="35359" r="33097" b="34149"/>
          <a:stretch/>
        </p:blipFill>
        <p:spPr>
          <a:xfrm>
            <a:off x="238539" y="280230"/>
            <a:ext cx="1941339" cy="989770"/>
          </a:xfrm>
          <a:prstGeom prst="rect">
            <a:avLst/>
          </a:prstGeom>
          <a:noFill/>
          <a:ln>
            <a:noFill/>
          </a:ln>
        </p:spPr>
      </p:pic>
      <p:pic>
        <p:nvPicPr>
          <p:cNvPr id="360" name="Google Shape;360;p46"/>
          <p:cNvPicPr preferRelativeResize="0"/>
          <p:nvPr/>
        </p:nvPicPr>
        <p:blipFill rotWithShape="1">
          <a:blip r:embed="rId6">
            <a:alphaModFix/>
          </a:blip>
          <a:srcRect/>
          <a:stretch/>
        </p:blipFill>
        <p:spPr>
          <a:xfrm>
            <a:off x="238539" y="1771048"/>
            <a:ext cx="2924261" cy="4834898"/>
          </a:xfrm>
          <a:prstGeom prst="rect">
            <a:avLst/>
          </a:prstGeom>
          <a:noFill/>
          <a:ln>
            <a:noFill/>
          </a:ln>
        </p:spPr>
      </p:pic>
      <p:pic>
        <p:nvPicPr>
          <p:cNvPr id="361" name="Google Shape;361;p46"/>
          <p:cNvPicPr preferRelativeResize="0"/>
          <p:nvPr/>
        </p:nvPicPr>
        <p:blipFill rotWithShape="1">
          <a:blip r:embed="rId7">
            <a:alphaModFix/>
          </a:blip>
          <a:srcRect/>
          <a:stretch/>
        </p:blipFill>
        <p:spPr>
          <a:xfrm>
            <a:off x="6421794" y="599611"/>
            <a:ext cx="2742509" cy="6185413"/>
          </a:xfrm>
          <a:prstGeom prst="rect">
            <a:avLst/>
          </a:prstGeom>
          <a:noFill/>
          <a:ln>
            <a:noFill/>
          </a:ln>
        </p:spPr>
      </p:pic>
      <p:pic>
        <p:nvPicPr>
          <p:cNvPr id="362" name="Google Shape;362;p46"/>
          <p:cNvPicPr preferRelativeResize="0"/>
          <p:nvPr/>
        </p:nvPicPr>
        <p:blipFill rotWithShape="1">
          <a:blip r:embed="rId8">
            <a:alphaModFix/>
          </a:blip>
          <a:srcRect/>
          <a:stretch/>
        </p:blipFill>
        <p:spPr>
          <a:xfrm>
            <a:off x="9367039" y="1752905"/>
            <a:ext cx="2767813" cy="4745985"/>
          </a:xfrm>
          <a:prstGeom prst="rect">
            <a:avLst/>
          </a:prstGeom>
          <a:noFill/>
          <a:ln>
            <a:noFill/>
          </a:ln>
        </p:spPr>
      </p:pic>
      <p:pic>
        <p:nvPicPr>
          <p:cNvPr id="363" name="Google Shape;363;p46"/>
          <p:cNvPicPr preferRelativeResize="0"/>
          <p:nvPr/>
        </p:nvPicPr>
        <p:blipFill rotWithShape="1">
          <a:blip r:embed="rId9">
            <a:alphaModFix/>
          </a:blip>
          <a:srcRect/>
          <a:stretch/>
        </p:blipFill>
        <p:spPr>
          <a:xfrm>
            <a:off x="368948" y="2182076"/>
            <a:ext cx="473734" cy="319518"/>
          </a:xfrm>
          <a:prstGeom prst="rect">
            <a:avLst/>
          </a:prstGeom>
          <a:noFill/>
          <a:ln>
            <a:noFill/>
          </a:ln>
        </p:spPr>
      </p:pic>
      <p:pic>
        <p:nvPicPr>
          <p:cNvPr id="364" name="Google Shape;364;p46"/>
          <p:cNvPicPr preferRelativeResize="0"/>
          <p:nvPr/>
        </p:nvPicPr>
        <p:blipFill rotWithShape="1">
          <a:blip r:embed="rId9">
            <a:alphaModFix/>
          </a:blip>
          <a:srcRect/>
          <a:stretch/>
        </p:blipFill>
        <p:spPr>
          <a:xfrm>
            <a:off x="3364728" y="5149394"/>
            <a:ext cx="473734" cy="319518"/>
          </a:xfrm>
          <a:prstGeom prst="rect">
            <a:avLst/>
          </a:prstGeom>
          <a:noFill/>
          <a:ln>
            <a:noFill/>
          </a:ln>
        </p:spPr>
      </p:pic>
      <p:pic>
        <p:nvPicPr>
          <p:cNvPr id="365" name="Google Shape;365;p46"/>
          <p:cNvPicPr preferRelativeResize="0"/>
          <p:nvPr/>
        </p:nvPicPr>
        <p:blipFill rotWithShape="1">
          <a:blip r:embed="rId9">
            <a:alphaModFix/>
          </a:blip>
          <a:srcRect/>
          <a:stretch/>
        </p:blipFill>
        <p:spPr>
          <a:xfrm>
            <a:off x="6442373" y="5468912"/>
            <a:ext cx="473734" cy="319518"/>
          </a:xfrm>
          <a:prstGeom prst="rect">
            <a:avLst/>
          </a:prstGeom>
          <a:noFill/>
          <a:ln>
            <a:noFill/>
          </a:ln>
        </p:spPr>
      </p:pic>
      <p:pic>
        <p:nvPicPr>
          <p:cNvPr id="366" name="Google Shape;366;p46"/>
          <p:cNvPicPr preferRelativeResize="0"/>
          <p:nvPr/>
        </p:nvPicPr>
        <p:blipFill rotWithShape="1">
          <a:blip r:embed="rId9">
            <a:alphaModFix/>
          </a:blip>
          <a:srcRect/>
          <a:stretch/>
        </p:blipFill>
        <p:spPr>
          <a:xfrm>
            <a:off x="11473941" y="5628671"/>
            <a:ext cx="473734" cy="319518"/>
          </a:xfrm>
          <a:prstGeom prst="rect">
            <a:avLst/>
          </a:prstGeom>
          <a:noFill/>
          <a:ln>
            <a:noFill/>
          </a:ln>
        </p:spPr>
      </p:pic>
      <p:pic>
        <p:nvPicPr>
          <p:cNvPr id="367" name="Google Shape;367;p46"/>
          <p:cNvPicPr preferRelativeResize="0"/>
          <p:nvPr/>
        </p:nvPicPr>
        <p:blipFill rotWithShape="1">
          <a:blip r:embed="rId10">
            <a:alphaModFix/>
          </a:blip>
          <a:srcRect/>
          <a:stretch/>
        </p:blipFill>
        <p:spPr>
          <a:xfrm>
            <a:off x="276357" y="5038165"/>
            <a:ext cx="615879" cy="318765"/>
          </a:xfrm>
          <a:prstGeom prst="rect">
            <a:avLst/>
          </a:prstGeom>
          <a:noFill/>
          <a:ln>
            <a:noFill/>
          </a:ln>
        </p:spPr>
      </p:pic>
      <p:pic>
        <p:nvPicPr>
          <p:cNvPr id="368" name="Google Shape;368;p46"/>
          <p:cNvPicPr preferRelativeResize="0"/>
          <p:nvPr/>
        </p:nvPicPr>
        <p:blipFill rotWithShape="1">
          <a:blip r:embed="rId10">
            <a:alphaModFix/>
          </a:blip>
          <a:srcRect/>
          <a:stretch/>
        </p:blipFill>
        <p:spPr>
          <a:xfrm>
            <a:off x="3425498" y="1347598"/>
            <a:ext cx="615879" cy="318765"/>
          </a:xfrm>
          <a:prstGeom prst="rect">
            <a:avLst/>
          </a:prstGeom>
          <a:noFill/>
          <a:ln>
            <a:noFill/>
          </a:ln>
        </p:spPr>
      </p:pic>
      <p:pic>
        <p:nvPicPr>
          <p:cNvPr id="369" name="Google Shape;369;p46"/>
          <p:cNvPicPr preferRelativeResize="0"/>
          <p:nvPr/>
        </p:nvPicPr>
        <p:blipFill rotWithShape="1">
          <a:blip r:embed="rId10">
            <a:alphaModFix/>
          </a:blip>
          <a:srcRect/>
          <a:stretch/>
        </p:blipFill>
        <p:spPr>
          <a:xfrm>
            <a:off x="6503978" y="974165"/>
            <a:ext cx="615879" cy="318765"/>
          </a:xfrm>
          <a:prstGeom prst="rect">
            <a:avLst/>
          </a:prstGeom>
          <a:noFill/>
          <a:ln>
            <a:noFill/>
          </a:ln>
        </p:spPr>
      </p:pic>
      <p:pic>
        <p:nvPicPr>
          <p:cNvPr id="370" name="Google Shape;370;p46"/>
          <p:cNvPicPr preferRelativeResize="0"/>
          <p:nvPr/>
        </p:nvPicPr>
        <p:blipFill rotWithShape="1">
          <a:blip r:embed="rId10">
            <a:alphaModFix/>
          </a:blip>
          <a:srcRect/>
          <a:stretch/>
        </p:blipFill>
        <p:spPr>
          <a:xfrm>
            <a:off x="9404280" y="2069940"/>
            <a:ext cx="615879" cy="318765"/>
          </a:xfrm>
          <a:prstGeom prst="rect">
            <a:avLst/>
          </a:prstGeom>
          <a:noFill/>
          <a:ln>
            <a:noFill/>
          </a:ln>
        </p:spPr>
      </p:pic>
      <p:sp>
        <p:nvSpPr>
          <p:cNvPr id="371" name="Google Shape;371;p46"/>
          <p:cNvSpPr/>
          <p:nvPr/>
        </p:nvSpPr>
        <p:spPr>
          <a:xfrm>
            <a:off x="3364728" y="6605946"/>
            <a:ext cx="2829884" cy="17907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p46"/>
          <p:cNvSpPr/>
          <p:nvPr/>
        </p:nvSpPr>
        <p:spPr>
          <a:xfrm>
            <a:off x="4177553" y="6391835"/>
            <a:ext cx="1999129" cy="21411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3" name="Google Shape;373;p46"/>
          <p:cNvPicPr preferRelativeResize="0"/>
          <p:nvPr/>
        </p:nvPicPr>
        <p:blipFill rotWithShape="1">
          <a:blip r:embed="rId11">
            <a:alphaModFix/>
          </a:blip>
          <a:srcRect/>
          <a:stretch/>
        </p:blipFill>
        <p:spPr>
          <a:xfrm>
            <a:off x="9712797" y="233262"/>
            <a:ext cx="2263863" cy="10367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77"/>
        <p:cNvGrpSpPr/>
        <p:nvPr/>
      </p:nvGrpSpPr>
      <p:grpSpPr>
        <a:xfrm>
          <a:off x="0" y="0"/>
          <a:ext cx="0" cy="0"/>
          <a:chOff x="0" y="0"/>
          <a:chExt cx="0" cy="0"/>
        </a:xfrm>
      </p:grpSpPr>
      <p:pic>
        <p:nvPicPr>
          <p:cNvPr id="378" name="Google Shape;378;p47" descr="Une image contenant texte&#10;&#10;Description générée automatiquement"/>
          <p:cNvPicPr preferRelativeResize="0"/>
          <p:nvPr/>
        </p:nvPicPr>
        <p:blipFill rotWithShape="1">
          <a:blip r:embed="rId4">
            <a:alphaModFix/>
          </a:blip>
          <a:srcRect/>
          <a:stretch/>
        </p:blipFill>
        <p:spPr>
          <a:xfrm>
            <a:off x="0" y="1500547"/>
            <a:ext cx="12192000" cy="5234878"/>
          </a:xfrm>
          <a:prstGeom prst="rect">
            <a:avLst/>
          </a:prstGeom>
          <a:noFill/>
          <a:ln>
            <a:noFill/>
          </a:ln>
        </p:spPr>
      </p:pic>
      <p:pic>
        <p:nvPicPr>
          <p:cNvPr id="379" name="Google Shape;379;p47"/>
          <p:cNvPicPr preferRelativeResize="0"/>
          <p:nvPr/>
        </p:nvPicPr>
        <p:blipFill rotWithShape="1">
          <a:blip r:embed="rId5">
            <a:alphaModFix/>
          </a:blip>
          <a:srcRect l="33261" t="35359" r="33097" b="34149"/>
          <a:stretch/>
        </p:blipFill>
        <p:spPr>
          <a:xfrm>
            <a:off x="238539" y="280230"/>
            <a:ext cx="1941339" cy="989770"/>
          </a:xfrm>
          <a:prstGeom prst="rect">
            <a:avLst/>
          </a:prstGeom>
          <a:noFill/>
          <a:ln>
            <a:noFill/>
          </a:ln>
        </p:spPr>
      </p:pic>
      <p:pic>
        <p:nvPicPr>
          <p:cNvPr id="380" name="Google Shape;380;p47"/>
          <p:cNvPicPr preferRelativeResize="0"/>
          <p:nvPr/>
        </p:nvPicPr>
        <p:blipFill rotWithShape="1">
          <a:blip r:embed="rId6">
            <a:alphaModFix/>
          </a:blip>
          <a:srcRect/>
          <a:stretch/>
        </p:blipFill>
        <p:spPr>
          <a:xfrm>
            <a:off x="9712797" y="233262"/>
            <a:ext cx="2263863" cy="1036738"/>
          </a:xfrm>
          <a:prstGeom prst="rect">
            <a:avLst/>
          </a:prstGeom>
          <a:noFill/>
          <a:ln>
            <a:noFill/>
          </a:ln>
        </p:spPr>
      </p:pic>
      <p:sp>
        <p:nvSpPr>
          <p:cNvPr id="381" name="Google Shape;381;p47"/>
          <p:cNvSpPr txBox="1"/>
          <p:nvPr/>
        </p:nvSpPr>
        <p:spPr>
          <a:xfrm>
            <a:off x="2519082" y="280231"/>
            <a:ext cx="68848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3600" b="1" i="0" u="none" strike="noStrike" cap="none">
                <a:solidFill>
                  <a:schemeClr val="accent6"/>
                </a:solidFill>
                <a:latin typeface="Arial"/>
                <a:ea typeface="Arial"/>
                <a:cs typeface="Arial"/>
                <a:sym typeface="Arial"/>
              </a:rPr>
              <a:t>Exemple de micro-alternance</a:t>
            </a:r>
            <a:endParaRPr sz="3600" b="1" i="0" u="none" strike="noStrike" cap="none">
              <a:solidFill>
                <a:schemeClr val="accent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85"/>
        <p:cNvGrpSpPr/>
        <p:nvPr/>
      </p:nvGrpSpPr>
      <p:grpSpPr>
        <a:xfrm>
          <a:off x="0" y="0"/>
          <a:ext cx="0" cy="0"/>
          <a:chOff x="0" y="0"/>
          <a:chExt cx="0" cy="0"/>
        </a:xfrm>
      </p:grpSpPr>
      <p:pic>
        <p:nvPicPr>
          <p:cNvPr id="386" name="Google Shape;386;p48" descr="Une image contenant table&#10;&#10;Description générée automatiquement"/>
          <p:cNvPicPr preferRelativeResize="0"/>
          <p:nvPr/>
        </p:nvPicPr>
        <p:blipFill rotWithShape="1">
          <a:blip r:embed="rId4">
            <a:alphaModFix/>
          </a:blip>
          <a:srcRect/>
          <a:stretch/>
        </p:blipFill>
        <p:spPr>
          <a:xfrm>
            <a:off x="0" y="145620"/>
            <a:ext cx="12192000" cy="5249235"/>
          </a:xfrm>
          <a:prstGeom prst="rect">
            <a:avLst/>
          </a:prstGeom>
          <a:noFill/>
          <a:ln>
            <a:noFill/>
          </a:ln>
        </p:spPr>
      </p:pic>
      <p:pic>
        <p:nvPicPr>
          <p:cNvPr id="387" name="Google Shape;387;p48"/>
          <p:cNvPicPr preferRelativeResize="0"/>
          <p:nvPr/>
        </p:nvPicPr>
        <p:blipFill rotWithShape="1">
          <a:blip r:embed="rId5">
            <a:alphaModFix/>
          </a:blip>
          <a:srcRect/>
          <a:stretch/>
        </p:blipFill>
        <p:spPr>
          <a:xfrm>
            <a:off x="-98323" y="5394855"/>
            <a:ext cx="12290323" cy="11963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1"/>
        <p:cNvGrpSpPr/>
        <p:nvPr/>
      </p:nvGrpSpPr>
      <p:grpSpPr>
        <a:xfrm>
          <a:off x="0" y="0"/>
          <a:ext cx="0" cy="0"/>
          <a:chOff x="0" y="0"/>
          <a:chExt cx="0" cy="0"/>
        </a:xfrm>
      </p:grpSpPr>
      <p:pic>
        <p:nvPicPr>
          <p:cNvPr id="392" name="Google Shape;392;p49" descr="Une image contenant table&#10;&#10;Description générée automatiquement"/>
          <p:cNvPicPr preferRelativeResize="0"/>
          <p:nvPr/>
        </p:nvPicPr>
        <p:blipFill rotWithShape="1">
          <a:blip r:embed="rId4">
            <a:alphaModFix/>
          </a:blip>
          <a:srcRect/>
          <a:stretch/>
        </p:blipFill>
        <p:spPr>
          <a:xfrm>
            <a:off x="0" y="1482105"/>
            <a:ext cx="12192000" cy="5375895"/>
          </a:xfrm>
          <a:prstGeom prst="rect">
            <a:avLst/>
          </a:prstGeom>
          <a:noFill/>
          <a:ln>
            <a:noFill/>
          </a:ln>
        </p:spPr>
      </p:pic>
      <p:pic>
        <p:nvPicPr>
          <p:cNvPr id="393" name="Google Shape;393;p49"/>
          <p:cNvPicPr preferRelativeResize="0"/>
          <p:nvPr/>
        </p:nvPicPr>
        <p:blipFill rotWithShape="1">
          <a:blip r:embed="rId5">
            <a:alphaModFix/>
          </a:blip>
          <a:srcRect/>
          <a:stretch/>
        </p:blipFill>
        <p:spPr>
          <a:xfrm>
            <a:off x="0" y="502070"/>
            <a:ext cx="12192000" cy="9800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7"/>
        <p:cNvGrpSpPr/>
        <p:nvPr/>
      </p:nvGrpSpPr>
      <p:grpSpPr>
        <a:xfrm>
          <a:off x="0" y="0"/>
          <a:ext cx="0" cy="0"/>
          <a:chOff x="0" y="0"/>
          <a:chExt cx="0" cy="0"/>
        </a:xfrm>
      </p:grpSpPr>
      <p:pic>
        <p:nvPicPr>
          <p:cNvPr id="398" name="Google Shape;398;p50" descr="Une image contenant table&#10;&#10;Description générée automatiquement"/>
          <p:cNvPicPr preferRelativeResize="0"/>
          <p:nvPr/>
        </p:nvPicPr>
        <p:blipFill rotWithShape="1">
          <a:blip r:embed="rId4">
            <a:alphaModFix/>
          </a:blip>
          <a:srcRect/>
          <a:stretch/>
        </p:blipFill>
        <p:spPr>
          <a:xfrm>
            <a:off x="0" y="1651872"/>
            <a:ext cx="12192000" cy="3824695"/>
          </a:xfrm>
          <a:prstGeom prst="rect">
            <a:avLst/>
          </a:prstGeom>
          <a:noFill/>
          <a:ln>
            <a:noFill/>
          </a:ln>
        </p:spPr>
      </p:pic>
      <p:pic>
        <p:nvPicPr>
          <p:cNvPr id="399" name="Google Shape;399;p50"/>
          <p:cNvPicPr preferRelativeResize="0"/>
          <p:nvPr/>
        </p:nvPicPr>
        <p:blipFill rotWithShape="1">
          <a:blip r:embed="rId5">
            <a:alphaModFix/>
          </a:blip>
          <a:srcRect/>
          <a:stretch/>
        </p:blipFill>
        <p:spPr>
          <a:xfrm>
            <a:off x="0" y="671837"/>
            <a:ext cx="12192000" cy="9800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03"/>
        <p:cNvGrpSpPr/>
        <p:nvPr/>
      </p:nvGrpSpPr>
      <p:grpSpPr>
        <a:xfrm>
          <a:off x="0" y="0"/>
          <a:ext cx="0" cy="0"/>
          <a:chOff x="0" y="0"/>
          <a:chExt cx="0" cy="0"/>
        </a:xfrm>
      </p:grpSpPr>
      <p:sp>
        <p:nvSpPr>
          <p:cNvPr id="404" name="Google Shape;404;p15"/>
          <p:cNvSpPr txBox="1">
            <a:spLocks noGrp="1"/>
          </p:cNvSpPr>
          <p:nvPr>
            <p:ph type="title"/>
          </p:nvPr>
        </p:nvSpPr>
        <p:spPr>
          <a:xfrm>
            <a:off x="2608447" y="280230"/>
            <a:ext cx="6396048" cy="84592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b="1"/>
              <a:t>EMILE: Aide à la conception</a:t>
            </a:r>
            <a:br>
              <a:rPr lang="fr-FR"/>
            </a:br>
            <a:endParaRPr/>
          </a:p>
        </p:txBody>
      </p:sp>
      <p:sp>
        <p:nvSpPr>
          <p:cNvPr id="405" name="Google Shape;405;p15"/>
          <p:cNvSpPr txBox="1">
            <a:spLocks noGrp="1"/>
          </p:cNvSpPr>
          <p:nvPr>
            <p:ph type="body" idx="1"/>
          </p:nvPr>
        </p:nvSpPr>
        <p:spPr>
          <a:xfrm>
            <a:off x="356135" y="1535229"/>
            <a:ext cx="9615638" cy="5322771"/>
          </a:xfrm>
          <a:prstGeom prst="rect">
            <a:avLst/>
          </a:prstGeom>
          <a:noFill/>
          <a:ln>
            <a:noFill/>
          </a:ln>
        </p:spPr>
        <p:txBody>
          <a:bodyPr spcFirstLastPara="1" wrap="square" lIns="91425" tIns="45700" rIns="91425" bIns="45700" anchor="t" anchorCtr="0">
            <a:normAutofit/>
          </a:bodyPr>
          <a:lstStyle/>
          <a:p>
            <a:pPr marL="342900" lvl="0" indent="-241300" algn="l" rtl="0">
              <a:lnSpc>
                <a:spcPct val="100000"/>
              </a:lnSpc>
              <a:spcBef>
                <a:spcPts val="0"/>
              </a:spcBef>
              <a:spcAft>
                <a:spcPts val="0"/>
              </a:spcAft>
              <a:buSzPts val="1600"/>
              <a:buNone/>
            </a:pPr>
            <a:endParaRPr sz="2000"/>
          </a:p>
          <a:p>
            <a:pPr marL="342900" lvl="0" indent="-251459" algn="l" rtl="0">
              <a:lnSpc>
                <a:spcPct val="100000"/>
              </a:lnSpc>
              <a:spcBef>
                <a:spcPts val="1000"/>
              </a:spcBef>
              <a:spcAft>
                <a:spcPts val="0"/>
              </a:spcAft>
              <a:buSzPts val="1440"/>
              <a:buNone/>
            </a:pPr>
            <a:endParaRPr/>
          </a:p>
        </p:txBody>
      </p:sp>
      <p:pic>
        <p:nvPicPr>
          <p:cNvPr id="406" name="Google Shape;406;p15"/>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407" name="Google Shape;407;p15"/>
          <p:cNvPicPr preferRelativeResize="0"/>
          <p:nvPr/>
        </p:nvPicPr>
        <p:blipFill rotWithShape="1">
          <a:blip r:embed="rId5">
            <a:alphaModFix/>
          </a:blip>
          <a:srcRect/>
          <a:stretch/>
        </p:blipFill>
        <p:spPr>
          <a:xfrm>
            <a:off x="9712797" y="233262"/>
            <a:ext cx="2263863" cy="1036738"/>
          </a:xfrm>
          <a:prstGeom prst="rect">
            <a:avLst/>
          </a:prstGeom>
          <a:noFill/>
          <a:ln>
            <a:noFill/>
          </a:ln>
        </p:spPr>
      </p:pic>
      <p:sp>
        <p:nvSpPr>
          <p:cNvPr id="408" name="Google Shape;408;p15"/>
          <p:cNvSpPr/>
          <p:nvPr/>
        </p:nvSpPr>
        <p:spPr>
          <a:xfrm>
            <a:off x="2608447" y="1911891"/>
            <a:ext cx="1748413" cy="1055077"/>
          </a:xfrm>
          <a:prstGeom prst="flowChartPreparation">
            <a:avLst/>
          </a:prstGeom>
          <a:gradFill>
            <a:gsLst>
              <a:gs pos="0">
                <a:srgbClr val="D3DFE2"/>
              </a:gs>
              <a:gs pos="88000">
                <a:srgbClr val="96B6BF"/>
              </a:gs>
              <a:gs pos="100000">
                <a:srgbClr val="96B6BF"/>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Culture</a:t>
            </a:r>
            <a:endParaRPr sz="1800" b="0" i="0" u="none" strike="noStrike" cap="none">
              <a:solidFill>
                <a:schemeClr val="dk1"/>
              </a:solidFill>
              <a:latin typeface="Trebuchet MS"/>
              <a:ea typeface="Trebuchet MS"/>
              <a:cs typeface="Trebuchet MS"/>
              <a:sym typeface="Trebuchet MS"/>
            </a:endParaRPr>
          </a:p>
        </p:txBody>
      </p:sp>
      <p:sp>
        <p:nvSpPr>
          <p:cNvPr id="409" name="Google Shape;409;p15"/>
          <p:cNvSpPr/>
          <p:nvPr/>
        </p:nvSpPr>
        <p:spPr>
          <a:xfrm>
            <a:off x="1645868" y="3603371"/>
            <a:ext cx="1925158" cy="1055077"/>
          </a:xfrm>
          <a:prstGeom prst="flowChartPreparation">
            <a:avLst/>
          </a:prstGeom>
          <a:gradFill>
            <a:gsLst>
              <a:gs pos="0">
                <a:srgbClr val="D3DFE2"/>
              </a:gs>
              <a:gs pos="88000">
                <a:srgbClr val="96B6BF"/>
              </a:gs>
              <a:gs pos="100000">
                <a:srgbClr val="96B6BF"/>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Cognition</a:t>
            </a:r>
            <a:endParaRPr sz="1800" b="0" i="0" u="none" strike="noStrike" cap="none">
              <a:solidFill>
                <a:schemeClr val="dk1"/>
              </a:solidFill>
              <a:latin typeface="Trebuchet MS"/>
              <a:ea typeface="Trebuchet MS"/>
              <a:cs typeface="Trebuchet MS"/>
              <a:sym typeface="Trebuchet MS"/>
            </a:endParaRPr>
          </a:p>
        </p:txBody>
      </p:sp>
      <p:sp>
        <p:nvSpPr>
          <p:cNvPr id="410" name="Google Shape;410;p15"/>
          <p:cNvSpPr/>
          <p:nvPr/>
        </p:nvSpPr>
        <p:spPr>
          <a:xfrm>
            <a:off x="2304882" y="5035110"/>
            <a:ext cx="2960139" cy="1055077"/>
          </a:xfrm>
          <a:prstGeom prst="flowChartPreparation">
            <a:avLst/>
          </a:prstGeom>
          <a:gradFill>
            <a:gsLst>
              <a:gs pos="0">
                <a:srgbClr val="D3DFE2"/>
              </a:gs>
              <a:gs pos="88000">
                <a:srgbClr val="96B6BF"/>
              </a:gs>
              <a:gs pos="100000">
                <a:srgbClr val="96B6BF"/>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Communication</a:t>
            </a:r>
            <a:endParaRPr sz="1800" b="0" i="0" u="none" strike="noStrike" cap="none">
              <a:solidFill>
                <a:schemeClr val="dk1"/>
              </a:solidFill>
              <a:latin typeface="Trebuchet MS"/>
              <a:ea typeface="Trebuchet MS"/>
              <a:cs typeface="Trebuchet MS"/>
              <a:sym typeface="Trebuchet MS"/>
            </a:endParaRPr>
          </a:p>
        </p:txBody>
      </p:sp>
      <p:sp>
        <p:nvSpPr>
          <p:cNvPr id="411" name="Google Shape;411;p15"/>
          <p:cNvSpPr/>
          <p:nvPr/>
        </p:nvSpPr>
        <p:spPr>
          <a:xfrm>
            <a:off x="5817997" y="5067522"/>
            <a:ext cx="2205612" cy="1055077"/>
          </a:xfrm>
          <a:prstGeom prst="flowChartPreparation">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intégration</a:t>
            </a:r>
            <a:endParaRPr sz="1800" b="0" i="0" u="none" strike="noStrike" cap="none">
              <a:solidFill>
                <a:schemeClr val="dk1"/>
              </a:solidFill>
              <a:latin typeface="Trebuchet MS"/>
              <a:ea typeface="Trebuchet MS"/>
              <a:cs typeface="Trebuchet MS"/>
              <a:sym typeface="Trebuchet MS"/>
            </a:endParaRPr>
          </a:p>
        </p:txBody>
      </p:sp>
      <p:sp>
        <p:nvSpPr>
          <p:cNvPr id="412" name="Google Shape;412;p15"/>
          <p:cNvSpPr/>
          <p:nvPr/>
        </p:nvSpPr>
        <p:spPr>
          <a:xfrm>
            <a:off x="7703734" y="3669074"/>
            <a:ext cx="2776697" cy="1055077"/>
          </a:xfrm>
          <a:prstGeom prst="flowChartPreparation">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apprentissage</a:t>
            </a:r>
            <a:endParaRPr sz="1800" b="0" i="0" u="none" strike="noStrike" cap="none">
              <a:solidFill>
                <a:schemeClr val="dk1"/>
              </a:solidFill>
              <a:latin typeface="Trebuchet MS"/>
              <a:ea typeface="Trebuchet MS"/>
              <a:cs typeface="Trebuchet MS"/>
              <a:sym typeface="Trebuchet MS"/>
            </a:endParaRPr>
          </a:p>
        </p:txBody>
      </p:sp>
      <p:sp>
        <p:nvSpPr>
          <p:cNvPr id="413" name="Google Shape;413;p15"/>
          <p:cNvSpPr/>
          <p:nvPr/>
        </p:nvSpPr>
        <p:spPr>
          <a:xfrm>
            <a:off x="7589546" y="1831874"/>
            <a:ext cx="1748413" cy="1055077"/>
          </a:xfrm>
          <a:prstGeom prst="flowChartPreparation">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langues</a:t>
            </a:r>
            <a:endParaRPr sz="1800" b="0" i="0" u="none" strike="noStrike" cap="none">
              <a:solidFill>
                <a:schemeClr val="dk1"/>
              </a:solidFill>
              <a:latin typeface="Trebuchet MS"/>
              <a:ea typeface="Trebuchet MS"/>
              <a:cs typeface="Trebuchet MS"/>
              <a:sym typeface="Trebuchet MS"/>
            </a:endParaRPr>
          </a:p>
        </p:txBody>
      </p:sp>
      <p:sp>
        <p:nvSpPr>
          <p:cNvPr id="414" name="Google Shape;414;p15"/>
          <p:cNvSpPr/>
          <p:nvPr/>
        </p:nvSpPr>
        <p:spPr>
          <a:xfrm>
            <a:off x="5040316" y="1304335"/>
            <a:ext cx="1915416" cy="1055077"/>
          </a:xfrm>
          <a:prstGeom prst="flowChartPreparation">
            <a:avLst/>
          </a:prstGeom>
          <a:gradFill>
            <a:gsLst>
              <a:gs pos="0">
                <a:srgbClr val="D3DFE2"/>
              </a:gs>
              <a:gs pos="88000">
                <a:srgbClr val="96B6BF"/>
              </a:gs>
              <a:gs pos="100000">
                <a:srgbClr val="96B6BF"/>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Contenus</a:t>
            </a:r>
            <a:endParaRPr sz="1800" b="0" i="0" u="none" strike="noStrike" cap="none">
              <a:solidFill>
                <a:schemeClr val="dk1"/>
              </a:solidFill>
              <a:latin typeface="Trebuchet MS"/>
              <a:ea typeface="Trebuchet MS"/>
              <a:cs typeface="Trebuchet MS"/>
              <a:sym typeface="Trebuchet MS"/>
            </a:endParaRPr>
          </a:p>
        </p:txBody>
      </p:sp>
      <p:sp>
        <p:nvSpPr>
          <p:cNvPr id="415" name="Google Shape;415;p15"/>
          <p:cNvSpPr/>
          <p:nvPr/>
        </p:nvSpPr>
        <p:spPr>
          <a:xfrm>
            <a:off x="4442284" y="3077359"/>
            <a:ext cx="2752792" cy="1331380"/>
          </a:xfrm>
          <a:prstGeom prst="round2DiagRect">
            <a:avLst>
              <a:gd name="adj1" fmla="val 16667"/>
              <a:gd name="adj2" fmla="val 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fr-FR" sz="4800" b="1" i="0" u="none" strike="noStrike" cap="none">
                <a:solidFill>
                  <a:schemeClr val="dk1"/>
                </a:solidFill>
                <a:latin typeface="Trebuchet MS"/>
                <a:ea typeface="Trebuchet MS"/>
                <a:cs typeface="Trebuchet MS"/>
                <a:sym typeface="Trebuchet MS"/>
              </a:rPr>
              <a:t>EMILE</a:t>
            </a:r>
            <a:endParaRPr sz="4800" b="1" i="0" u="none" strike="noStrike" cap="none">
              <a:solidFill>
                <a:schemeClr val="dk1"/>
              </a:solidFill>
              <a:latin typeface="Trebuchet MS"/>
              <a:ea typeface="Trebuchet MS"/>
              <a:cs typeface="Trebuchet MS"/>
              <a:sym typeface="Trebuchet MS"/>
            </a:endParaRPr>
          </a:p>
        </p:txBody>
      </p:sp>
      <p:sp>
        <p:nvSpPr>
          <p:cNvPr id="416" name="Google Shape;416;p15"/>
          <p:cNvSpPr/>
          <p:nvPr/>
        </p:nvSpPr>
        <p:spPr>
          <a:xfrm>
            <a:off x="335001" y="1488895"/>
            <a:ext cx="1969881" cy="1055077"/>
          </a:xfrm>
          <a:prstGeom prst="flowChartPreparation">
            <a:avLst/>
          </a:prstGeom>
          <a:gradFill>
            <a:gsLst>
              <a:gs pos="0">
                <a:srgbClr val="D3DFE2"/>
              </a:gs>
              <a:gs pos="88000">
                <a:srgbClr val="96B6BF"/>
              </a:gs>
              <a:gs pos="100000">
                <a:srgbClr val="96B6BF"/>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Trebuchet MS"/>
                <a:ea typeface="Trebuchet MS"/>
                <a:cs typeface="Trebuchet MS"/>
                <a:sym typeface="Trebuchet MS"/>
              </a:rPr>
              <a:t>LES 4 C</a:t>
            </a:r>
            <a:endParaRPr sz="2000" b="1" i="0" u="none" strike="noStrike" cap="none">
              <a:solidFill>
                <a:schemeClr val="dk1"/>
              </a:solidFill>
              <a:latin typeface="Trebuchet MS"/>
              <a:ea typeface="Trebuchet MS"/>
              <a:cs typeface="Trebuchet MS"/>
              <a:sym typeface="Trebuchet MS"/>
            </a:endParaRPr>
          </a:p>
        </p:txBody>
      </p:sp>
      <p:cxnSp>
        <p:nvCxnSpPr>
          <p:cNvPr id="417" name="Google Shape;417;p15"/>
          <p:cNvCxnSpPr/>
          <p:nvPr/>
        </p:nvCxnSpPr>
        <p:spPr>
          <a:xfrm>
            <a:off x="4356860" y="2682910"/>
            <a:ext cx="396010" cy="284058"/>
          </a:xfrm>
          <a:prstGeom prst="straightConnector1">
            <a:avLst/>
          </a:prstGeom>
          <a:noFill/>
          <a:ln w="12700" cap="rnd" cmpd="sng">
            <a:solidFill>
              <a:schemeClr val="accent1"/>
            </a:solidFill>
            <a:prstDash val="solid"/>
            <a:round/>
            <a:headEnd type="triangle" w="med" len="med"/>
            <a:tailEnd type="triangle" w="med" len="med"/>
          </a:ln>
        </p:spPr>
      </p:cxnSp>
      <p:cxnSp>
        <p:nvCxnSpPr>
          <p:cNvPr id="418" name="Google Shape;418;p15"/>
          <p:cNvCxnSpPr>
            <a:endCxn id="415" idx="3"/>
          </p:cNvCxnSpPr>
          <p:nvPr/>
        </p:nvCxnSpPr>
        <p:spPr>
          <a:xfrm>
            <a:off x="5818080" y="2359459"/>
            <a:ext cx="600" cy="717900"/>
          </a:xfrm>
          <a:prstGeom prst="straightConnector1">
            <a:avLst/>
          </a:prstGeom>
          <a:noFill/>
          <a:ln w="12700" cap="rnd" cmpd="sng">
            <a:solidFill>
              <a:schemeClr val="accent1"/>
            </a:solidFill>
            <a:prstDash val="solid"/>
            <a:round/>
            <a:headEnd type="triangle" w="med" len="med"/>
            <a:tailEnd type="triangle" w="med" len="med"/>
          </a:ln>
        </p:spPr>
      </p:cxnSp>
      <p:cxnSp>
        <p:nvCxnSpPr>
          <p:cNvPr id="419" name="Google Shape;419;p15"/>
          <p:cNvCxnSpPr/>
          <p:nvPr/>
        </p:nvCxnSpPr>
        <p:spPr>
          <a:xfrm flipH="1">
            <a:off x="7194394" y="2682910"/>
            <a:ext cx="502827" cy="284058"/>
          </a:xfrm>
          <a:prstGeom prst="straightConnector1">
            <a:avLst/>
          </a:prstGeom>
          <a:noFill/>
          <a:ln w="12700" cap="rnd" cmpd="sng">
            <a:solidFill>
              <a:schemeClr val="accent1"/>
            </a:solidFill>
            <a:prstDash val="solid"/>
            <a:round/>
            <a:headEnd type="triangle" w="med" len="med"/>
            <a:tailEnd type="triangle" w="med" len="med"/>
          </a:ln>
        </p:spPr>
      </p:cxnSp>
      <p:cxnSp>
        <p:nvCxnSpPr>
          <p:cNvPr id="420" name="Google Shape;420;p15"/>
          <p:cNvCxnSpPr/>
          <p:nvPr/>
        </p:nvCxnSpPr>
        <p:spPr>
          <a:xfrm rot="10800000" flipH="1">
            <a:off x="7445807" y="3874471"/>
            <a:ext cx="449419" cy="745"/>
          </a:xfrm>
          <a:prstGeom prst="straightConnector1">
            <a:avLst/>
          </a:prstGeom>
          <a:noFill/>
          <a:ln w="12700" cap="rnd" cmpd="sng">
            <a:solidFill>
              <a:schemeClr val="accent1"/>
            </a:solidFill>
            <a:prstDash val="solid"/>
            <a:round/>
            <a:headEnd type="triangle" w="med" len="med"/>
            <a:tailEnd type="triangle" w="med" len="med"/>
          </a:ln>
        </p:spPr>
      </p:cxnSp>
      <p:cxnSp>
        <p:nvCxnSpPr>
          <p:cNvPr id="421" name="Google Shape;421;p15"/>
          <p:cNvCxnSpPr/>
          <p:nvPr/>
        </p:nvCxnSpPr>
        <p:spPr>
          <a:xfrm>
            <a:off x="6501284" y="4519130"/>
            <a:ext cx="242835" cy="399338"/>
          </a:xfrm>
          <a:prstGeom prst="straightConnector1">
            <a:avLst/>
          </a:prstGeom>
          <a:noFill/>
          <a:ln w="12700" cap="rnd" cmpd="sng">
            <a:solidFill>
              <a:schemeClr val="accent1"/>
            </a:solidFill>
            <a:prstDash val="solid"/>
            <a:round/>
            <a:headEnd type="triangle" w="med" len="med"/>
            <a:tailEnd type="triangle" w="med" len="med"/>
          </a:ln>
        </p:spPr>
      </p:cxnSp>
      <p:cxnSp>
        <p:nvCxnSpPr>
          <p:cNvPr id="422" name="Google Shape;422;p15"/>
          <p:cNvCxnSpPr/>
          <p:nvPr/>
        </p:nvCxnSpPr>
        <p:spPr>
          <a:xfrm flipH="1">
            <a:off x="4241093" y="4519130"/>
            <a:ext cx="313772" cy="399338"/>
          </a:xfrm>
          <a:prstGeom prst="straightConnector1">
            <a:avLst/>
          </a:prstGeom>
          <a:noFill/>
          <a:ln w="12700" cap="rnd" cmpd="sng">
            <a:solidFill>
              <a:schemeClr val="accent1"/>
            </a:solidFill>
            <a:prstDash val="solid"/>
            <a:round/>
            <a:headEnd type="triangle" w="med" len="med"/>
            <a:tailEnd type="triangle" w="med" len="med"/>
          </a:ln>
        </p:spPr>
      </p:cxnSp>
      <p:cxnSp>
        <p:nvCxnSpPr>
          <p:cNvPr id="423" name="Google Shape;423;p15"/>
          <p:cNvCxnSpPr/>
          <p:nvPr/>
        </p:nvCxnSpPr>
        <p:spPr>
          <a:xfrm rot="10800000" flipH="1">
            <a:off x="3630948" y="3874471"/>
            <a:ext cx="725912" cy="238958"/>
          </a:xfrm>
          <a:prstGeom prst="straightConnector1">
            <a:avLst/>
          </a:prstGeom>
          <a:noFill/>
          <a:ln w="12700" cap="rnd" cmpd="sng">
            <a:solidFill>
              <a:schemeClr val="accent1"/>
            </a:solidFill>
            <a:prstDash val="solid"/>
            <a:round/>
            <a:headEnd type="triangl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27"/>
        <p:cNvGrpSpPr/>
        <p:nvPr/>
      </p:nvGrpSpPr>
      <p:grpSpPr>
        <a:xfrm>
          <a:off x="0" y="0"/>
          <a:ext cx="0" cy="0"/>
          <a:chOff x="0" y="0"/>
          <a:chExt cx="0" cy="0"/>
        </a:xfrm>
      </p:grpSpPr>
      <p:sp>
        <p:nvSpPr>
          <p:cNvPr id="428" name="Google Shape;428;p16"/>
          <p:cNvSpPr txBox="1">
            <a:spLocks noGrp="1"/>
          </p:cNvSpPr>
          <p:nvPr>
            <p:ph type="title"/>
          </p:nvPr>
        </p:nvSpPr>
        <p:spPr>
          <a:xfrm>
            <a:off x="2179878" y="609600"/>
            <a:ext cx="7094124"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b="1"/>
              <a:t>EMILE, aide à la conception </a:t>
            </a:r>
            <a:endParaRPr/>
          </a:p>
        </p:txBody>
      </p:sp>
      <p:sp>
        <p:nvSpPr>
          <p:cNvPr id="429" name="Google Shape;429;p16"/>
          <p:cNvSpPr txBox="1">
            <a:spLocks noGrp="1"/>
          </p:cNvSpPr>
          <p:nvPr>
            <p:ph type="body" idx="1"/>
          </p:nvPr>
        </p:nvSpPr>
        <p:spPr>
          <a:xfrm>
            <a:off x="677334" y="2659773"/>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600"/>
              <a:buChar char="►"/>
            </a:pPr>
            <a:r>
              <a:rPr lang="fr-FR" sz="2000"/>
              <a:t>La Matrice proposée par le ECML:CELV est un cadre de base à quatre dimensions construit à partir </a:t>
            </a:r>
            <a:r>
              <a:rPr lang="fr-FR" sz="2000" b="1"/>
              <a:t>des quatre éléments clés de l'EMILE: Contenu, Langue, Intégration et Apprentissage.</a:t>
            </a:r>
            <a:r>
              <a:rPr lang="fr-FR" sz="2000"/>
              <a:t> Ces quatre éléments sont atteints grâce à un groupe de quatre paramètres,</a:t>
            </a:r>
            <a:r>
              <a:rPr lang="fr-FR" sz="2000" b="1"/>
              <a:t> les 4C </a:t>
            </a:r>
            <a:r>
              <a:rPr lang="fr-FR" sz="2000"/>
              <a:t>: Culture, Communication, Cognition et Communauté. Ceci donne une matrice composée d'un ensemble de 16 indicateurs (aujourd’hui, seules 12 seront présentées). Ces indicateurs permettent d'assurer un EMILE de qualité concernant l'apprentissage et l'enseignement à la fois de la matière et de la langue.</a:t>
            </a:r>
            <a:endParaRPr sz="2000"/>
          </a:p>
        </p:txBody>
      </p:sp>
      <p:pic>
        <p:nvPicPr>
          <p:cNvPr id="430" name="Google Shape;430;p16"/>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431" name="Google Shape;431;p16"/>
          <p:cNvPicPr preferRelativeResize="0"/>
          <p:nvPr/>
        </p:nvPicPr>
        <p:blipFill rotWithShape="1">
          <a:blip r:embed="rId5">
            <a:alphaModFix/>
          </a:blip>
          <a:srcRect/>
          <a:stretch/>
        </p:blipFill>
        <p:spPr>
          <a:xfrm>
            <a:off x="238539" y="1338973"/>
            <a:ext cx="2425825" cy="920797"/>
          </a:xfrm>
          <a:prstGeom prst="rect">
            <a:avLst/>
          </a:prstGeom>
          <a:noFill/>
          <a:ln>
            <a:noFill/>
          </a:ln>
        </p:spPr>
      </p:pic>
      <p:pic>
        <p:nvPicPr>
          <p:cNvPr id="432" name="Google Shape;432;p16"/>
          <p:cNvPicPr preferRelativeResize="0"/>
          <p:nvPr/>
        </p:nvPicPr>
        <p:blipFill rotWithShape="1">
          <a:blip r:embed="rId6">
            <a:alphaModFix/>
          </a:blip>
          <a:srcRect/>
          <a:stretch/>
        </p:blipFill>
        <p:spPr>
          <a:xfrm>
            <a:off x="8657720" y="216590"/>
            <a:ext cx="2263863" cy="10367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36"/>
        <p:cNvGrpSpPr/>
        <p:nvPr/>
      </p:nvGrpSpPr>
      <p:grpSpPr>
        <a:xfrm>
          <a:off x="0" y="0"/>
          <a:ext cx="0" cy="0"/>
          <a:chOff x="0" y="0"/>
          <a:chExt cx="0" cy="0"/>
        </a:xfrm>
      </p:grpSpPr>
      <p:sp>
        <p:nvSpPr>
          <p:cNvPr id="437" name="Google Shape;437;p17"/>
          <p:cNvSpPr txBox="1">
            <a:spLocks noGrp="1"/>
          </p:cNvSpPr>
          <p:nvPr>
            <p:ph type="title"/>
          </p:nvPr>
        </p:nvSpPr>
        <p:spPr>
          <a:xfrm>
            <a:off x="1949380" y="280230"/>
            <a:ext cx="7837715" cy="84592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sz="3200"/>
              <a:t>La matrice du Centre Européen pour les langues vivantes du conseil européen</a:t>
            </a:r>
            <a:endParaRPr sz="3200"/>
          </a:p>
        </p:txBody>
      </p:sp>
      <p:pic>
        <p:nvPicPr>
          <p:cNvPr id="438" name="Google Shape;438;p17"/>
          <p:cNvPicPr preferRelativeResize="0">
            <a:picLocks noGrp="1"/>
          </p:cNvPicPr>
          <p:nvPr>
            <p:ph type="body" idx="1"/>
          </p:nvPr>
        </p:nvPicPr>
        <p:blipFill rotWithShape="1">
          <a:blip r:embed="rId4">
            <a:alphaModFix/>
          </a:blip>
          <a:srcRect/>
          <a:stretch/>
        </p:blipFill>
        <p:spPr>
          <a:xfrm>
            <a:off x="3044651" y="1270000"/>
            <a:ext cx="5576835" cy="5010238"/>
          </a:xfrm>
          <a:prstGeom prst="rect">
            <a:avLst/>
          </a:prstGeom>
          <a:noFill/>
          <a:ln>
            <a:noFill/>
          </a:ln>
        </p:spPr>
      </p:pic>
      <p:pic>
        <p:nvPicPr>
          <p:cNvPr id="439" name="Google Shape;439;p17"/>
          <p:cNvPicPr preferRelativeResize="0"/>
          <p:nvPr/>
        </p:nvPicPr>
        <p:blipFill rotWithShape="1">
          <a:blip r:embed="rId5">
            <a:alphaModFix/>
          </a:blip>
          <a:srcRect l="33261" t="35359" r="33097" b="34149"/>
          <a:stretch/>
        </p:blipFill>
        <p:spPr>
          <a:xfrm>
            <a:off x="238539" y="280230"/>
            <a:ext cx="1941339" cy="989770"/>
          </a:xfrm>
          <a:prstGeom prst="rect">
            <a:avLst/>
          </a:prstGeom>
          <a:noFill/>
          <a:ln>
            <a:noFill/>
          </a:ln>
        </p:spPr>
      </p:pic>
      <p:pic>
        <p:nvPicPr>
          <p:cNvPr id="440" name="Google Shape;440;p17"/>
          <p:cNvPicPr preferRelativeResize="0"/>
          <p:nvPr/>
        </p:nvPicPr>
        <p:blipFill rotWithShape="1">
          <a:blip r:embed="rId6">
            <a:alphaModFix/>
          </a:blip>
          <a:srcRect/>
          <a:stretch/>
        </p:blipFill>
        <p:spPr>
          <a:xfrm>
            <a:off x="9712797" y="233262"/>
            <a:ext cx="2263863" cy="1036738"/>
          </a:xfrm>
          <a:prstGeom prst="rect">
            <a:avLst/>
          </a:prstGeom>
          <a:noFill/>
          <a:ln>
            <a:noFill/>
          </a:ln>
        </p:spPr>
      </p:pic>
      <p:sp>
        <p:nvSpPr>
          <p:cNvPr id="441" name="Google Shape;441;p17"/>
          <p:cNvSpPr/>
          <p:nvPr/>
        </p:nvSpPr>
        <p:spPr>
          <a:xfrm>
            <a:off x="401934" y="6389245"/>
            <a:ext cx="60292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http://archive.ecml.at/mtp2/clilmatrix/FR/qMain.html</a:t>
            </a:r>
            <a:endParaRPr sz="1400" b="0" i="0" u="none" strike="noStrike" cap="none">
              <a:solidFill>
                <a:srgbClr val="000000"/>
              </a:solidFill>
              <a:latin typeface="Arial"/>
              <a:ea typeface="Arial"/>
              <a:cs typeface="Arial"/>
              <a:sym typeface="Arial"/>
            </a:endParaRPr>
          </a:p>
        </p:txBody>
      </p:sp>
      <p:pic>
        <p:nvPicPr>
          <p:cNvPr id="442" name="Google Shape;442;p17"/>
          <p:cNvPicPr preferRelativeResize="0"/>
          <p:nvPr/>
        </p:nvPicPr>
        <p:blipFill rotWithShape="1">
          <a:blip r:embed="rId7">
            <a:alphaModFix/>
          </a:blip>
          <a:srcRect/>
          <a:stretch/>
        </p:blipFill>
        <p:spPr>
          <a:xfrm>
            <a:off x="238539" y="1561832"/>
            <a:ext cx="2425825" cy="92079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46"/>
        <p:cNvGrpSpPr/>
        <p:nvPr/>
      </p:nvGrpSpPr>
      <p:grpSpPr>
        <a:xfrm>
          <a:off x="0" y="0"/>
          <a:ext cx="0" cy="0"/>
          <a:chOff x="0" y="0"/>
          <a:chExt cx="0" cy="0"/>
        </a:xfrm>
      </p:grpSpPr>
      <p:sp>
        <p:nvSpPr>
          <p:cNvPr id="447" name="Google Shape;447;p18"/>
          <p:cNvSpPr txBox="1">
            <a:spLocks noGrp="1"/>
          </p:cNvSpPr>
          <p:nvPr>
            <p:ph type="title"/>
          </p:nvPr>
        </p:nvSpPr>
        <p:spPr>
          <a:xfrm>
            <a:off x="4210259" y="280231"/>
            <a:ext cx="3034603" cy="9897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3600"/>
              <a:buFont typeface="Trebuchet MS"/>
              <a:buNone/>
            </a:pPr>
            <a:r>
              <a:rPr lang="fr-FR"/>
              <a:t>COGNITION</a:t>
            </a:r>
            <a:endParaRPr/>
          </a:p>
        </p:txBody>
      </p:sp>
      <p:pic>
        <p:nvPicPr>
          <p:cNvPr id="448" name="Google Shape;448;p18"/>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449" name="Google Shape;449;p18"/>
          <p:cNvPicPr preferRelativeResize="0"/>
          <p:nvPr/>
        </p:nvPicPr>
        <p:blipFill rotWithShape="1">
          <a:blip r:embed="rId5">
            <a:alphaModFix/>
          </a:blip>
          <a:srcRect/>
          <a:stretch/>
        </p:blipFill>
        <p:spPr>
          <a:xfrm>
            <a:off x="9712797" y="233262"/>
            <a:ext cx="2263863" cy="1036738"/>
          </a:xfrm>
          <a:prstGeom prst="rect">
            <a:avLst/>
          </a:prstGeom>
          <a:noFill/>
          <a:ln>
            <a:noFill/>
          </a:ln>
        </p:spPr>
      </p:pic>
      <p:sp>
        <p:nvSpPr>
          <p:cNvPr id="450" name="Google Shape;450;p18"/>
          <p:cNvSpPr txBox="1">
            <a:spLocks noGrp="1"/>
          </p:cNvSpPr>
          <p:nvPr>
            <p:ph type="body" idx="1"/>
          </p:nvPr>
        </p:nvSpPr>
        <p:spPr>
          <a:xfrm>
            <a:off x="582804" y="1416818"/>
            <a:ext cx="10731640" cy="514475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fr-FR"/>
              <a:t>COGNITION/CONTENUS</a:t>
            </a:r>
            <a:endParaRPr/>
          </a:p>
          <a:p>
            <a:pPr marL="342900" lvl="0" indent="-251459" algn="l" rtl="0">
              <a:lnSpc>
                <a:spcPct val="100000"/>
              </a:lnSpc>
              <a:spcBef>
                <a:spcPts val="1000"/>
              </a:spcBef>
              <a:spcAft>
                <a:spcPts val="0"/>
              </a:spcAft>
              <a:buSzPts val="1440"/>
              <a:buNone/>
            </a:pPr>
            <a:endParaRPr/>
          </a:p>
        </p:txBody>
      </p:sp>
      <p:pic>
        <p:nvPicPr>
          <p:cNvPr id="451" name="Google Shape;451;p18"/>
          <p:cNvPicPr preferRelativeResize="0"/>
          <p:nvPr/>
        </p:nvPicPr>
        <p:blipFill rotWithShape="1">
          <a:blip r:embed="rId6">
            <a:alphaModFix/>
          </a:blip>
          <a:srcRect/>
          <a:stretch/>
        </p:blipFill>
        <p:spPr>
          <a:xfrm>
            <a:off x="475322" y="1816094"/>
            <a:ext cx="4106726" cy="2516508"/>
          </a:xfrm>
          <a:prstGeom prst="rect">
            <a:avLst/>
          </a:prstGeom>
          <a:noFill/>
          <a:ln>
            <a:noFill/>
          </a:ln>
        </p:spPr>
      </p:pic>
      <p:sp>
        <p:nvSpPr>
          <p:cNvPr id="452" name="Google Shape;452;p18"/>
          <p:cNvSpPr txBox="1"/>
          <p:nvPr/>
        </p:nvSpPr>
        <p:spPr>
          <a:xfrm>
            <a:off x="813916" y="4381081"/>
            <a:ext cx="3969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COGNITION / LANGUE (alternance)</a:t>
            </a:r>
            <a:endParaRPr sz="1800" b="0" i="0" u="none" strike="noStrike" cap="none">
              <a:solidFill>
                <a:schemeClr val="dk1"/>
              </a:solidFill>
              <a:latin typeface="Trebuchet MS"/>
              <a:ea typeface="Trebuchet MS"/>
              <a:cs typeface="Trebuchet MS"/>
              <a:sym typeface="Trebuchet MS"/>
            </a:endParaRPr>
          </a:p>
        </p:txBody>
      </p:sp>
      <p:pic>
        <p:nvPicPr>
          <p:cNvPr id="453" name="Google Shape;453;p18"/>
          <p:cNvPicPr preferRelativeResize="0"/>
          <p:nvPr/>
        </p:nvPicPr>
        <p:blipFill rotWithShape="1">
          <a:blip r:embed="rId7">
            <a:alphaModFix/>
          </a:blip>
          <a:srcRect/>
          <a:stretch/>
        </p:blipFill>
        <p:spPr>
          <a:xfrm>
            <a:off x="1131150" y="4727107"/>
            <a:ext cx="3782493" cy="1972618"/>
          </a:xfrm>
          <a:prstGeom prst="rect">
            <a:avLst/>
          </a:prstGeom>
          <a:noFill/>
          <a:ln>
            <a:noFill/>
          </a:ln>
        </p:spPr>
      </p:pic>
      <p:pic>
        <p:nvPicPr>
          <p:cNvPr id="454" name="Google Shape;454;p18"/>
          <p:cNvPicPr preferRelativeResize="0"/>
          <p:nvPr/>
        </p:nvPicPr>
        <p:blipFill rotWithShape="1">
          <a:blip r:embed="rId8">
            <a:alphaModFix/>
          </a:blip>
          <a:srcRect/>
          <a:stretch/>
        </p:blipFill>
        <p:spPr>
          <a:xfrm>
            <a:off x="7596554" y="4680386"/>
            <a:ext cx="3949002" cy="2028004"/>
          </a:xfrm>
          <a:prstGeom prst="rect">
            <a:avLst/>
          </a:prstGeom>
          <a:noFill/>
          <a:ln>
            <a:noFill/>
          </a:ln>
        </p:spPr>
      </p:pic>
      <p:sp>
        <p:nvSpPr>
          <p:cNvPr id="455" name="Google Shape;455;p18"/>
          <p:cNvSpPr txBox="1"/>
          <p:nvPr/>
        </p:nvSpPr>
        <p:spPr>
          <a:xfrm>
            <a:off x="6195556" y="4185455"/>
            <a:ext cx="3215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COGNITION / INTEGRATION</a:t>
            </a:r>
            <a:endParaRPr sz="1800" b="0" i="0" u="none" strike="noStrike" cap="none">
              <a:solidFill>
                <a:schemeClr val="dk1"/>
              </a:solidFill>
              <a:latin typeface="Trebuchet MS"/>
              <a:ea typeface="Trebuchet MS"/>
              <a:cs typeface="Trebuchet MS"/>
              <a:sym typeface="Trebuchet MS"/>
            </a:endParaRPr>
          </a:p>
        </p:txBody>
      </p:sp>
      <p:sp>
        <p:nvSpPr>
          <p:cNvPr id="456" name="Google Shape;456;p18"/>
          <p:cNvSpPr txBox="1"/>
          <p:nvPr/>
        </p:nvSpPr>
        <p:spPr>
          <a:xfrm>
            <a:off x="5417736" y="1015033"/>
            <a:ext cx="3215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COGNITION / APPRENTISSAGE</a:t>
            </a:r>
            <a:endParaRPr sz="1800" b="0" i="0" u="none" strike="noStrike" cap="none">
              <a:solidFill>
                <a:schemeClr val="dk1"/>
              </a:solidFill>
              <a:latin typeface="Trebuchet MS"/>
              <a:ea typeface="Trebuchet MS"/>
              <a:cs typeface="Trebuchet MS"/>
              <a:sym typeface="Trebuchet MS"/>
            </a:endParaRPr>
          </a:p>
        </p:txBody>
      </p:sp>
      <p:pic>
        <p:nvPicPr>
          <p:cNvPr id="457" name="Google Shape;457;p18"/>
          <p:cNvPicPr preferRelativeResize="0"/>
          <p:nvPr/>
        </p:nvPicPr>
        <p:blipFill rotWithShape="1">
          <a:blip r:embed="rId9">
            <a:alphaModFix/>
          </a:blip>
          <a:srcRect/>
          <a:stretch/>
        </p:blipFill>
        <p:spPr>
          <a:xfrm>
            <a:off x="5850567" y="1360112"/>
            <a:ext cx="5803325" cy="2699743"/>
          </a:xfrm>
          <a:prstGeom prst="rect">
            <a:avLst/>
          </a:prstGeom>
          <a:noFill/>
          <a:ln>
            <a:noFill/>
          </a:ln>
        </p:spPr>
      </p:pic>
      <p:cxnSp>
        <p:nvCxnSpPr>
          <p:cNvPr id="458" name="Google Shape;458;p18"/>
          <p:cNvCxnSpPr/>
          <p:nvPr/>
        </p:nvCxnSpPr>
        <p:spPr>
          <a:xfrm rot="10800000" flipH="1">
            <a:off x="813916" y="2361363"/>
            <a:ext cx="713433" cy="10048"/>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59" name="Google Shape;459;p18"/>
          <p:cNvCxnSpPr/>
          <p:nvPr/>
        </p:nvCxnSpPr>
        <p:spPr>
          <a:xfrm rot="10800000" flipH="1">
            <a:off x="1678075" y="5385916"/>
            <a:ext cx="2351314" cy="10049"/>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60" name="Google Shape;460;p18"/>
          <p:cNvCxnSpPr/>
          <p:nvPr/>
        </p:nvCxnSpPr>
        <p:spPr>
          <a:xfrm>
            <a:off x="9518511" y="3647552"/>
            <a:ext cx="821243"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61" name="Google Shape;461;p18"/>
          <p:cNvCxnSpPr/>
          <p:nvPr/>
        </p:nvCxnSpPr>
        <p:spPr>
          <a:xfrm>
            <a:off x="8239648" y="5385916"/>
            <a:ext cx="2783394"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62" name="Google Shape;462;p18"/>
          <p:cNvCxnSpPr/>
          <p:nvPr/>
        </p:nvCxnSpPr>
        <p:spPr>
          <a:xfrm rot="10800000" flipH="1">
            <a:off x="7958295" y="5596932"/>
            <a:ext cx="3285810" cy="10048"/>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500"/>
                                        <p:tgtEl>
                                          <p:spTgt spid="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
                                        </p:tgtEl>
                                        <p:attrNameLst>
                                          <p:attrName>style.visibility</p:attrName>
                                        </p:attrNameLst>
                                      </p:cBhvr>
                                      <p:to>
                                        <p:strVal val="visible"/>
                                      </p:to>
                                    </p:set>
                                    <p:animEffect transition="in" filter="fade">
                                      <p:cBhvr>
                                        <p:cTn id="17" dur="500"/>
                                        <p:tgtEl>
                                          <p:spTgt spid="4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1"/>
                                        </p:tgtEl>
                                        <p:attrNameLst>
                                          <p:attrName>style.visibility</p:attrName>
                                        </p:attrNameLst>
                                      </p:cBhvr>
                                      <p:to>
                                        <p:strVal val="visible"/>
                                      </p:to>
                                    </p:set>
                                    <p:animEffect transition="in" filter="fade">
                                      <p:cBhvr>
                                        <p:cTn id="22" dur="500"/>
                                        <p:tgtEl>
                                          <p:spTgt spid="4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2"/>
                                        </p:tgtEl>
                                        <p:attrNameLst>
                                          <p:attrName>style.visibility</p:attrName>
                                        </p:attrNameLst>
                                      </p:cBhvr>
                                      <p:to>
                                        <p:strVal val="visible"/>
                                      </p:to>
                                    </p:set>
                                    <p:animEffect transition="in" filter="fade">
                                      <p:cBhvr>
                                        <p:cTn id="27"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2179878" y="233262"/>
            <a:ext cx="7094124" cy="1320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266F8B"/>
              </a:buClr>
              <a:buSzPct val="100000"/>
              <a:buFont typeface="Trebuchet MS"/>
              <a:buNone/>
            </a:pPr>
            <a:r>
              <a:rPr lang="fr-FR" b="1"/>
              <a:t>L’ E.M.I.L.E </a:t>
            </a:r>
            <a:br>
              <a:rPr lang="fr-FR" b="1"/>
            </a:br>
            <a:r>
              <a:rPr lang="fr-FR" b="1"/>
              <a:t>et notre contexte de travail AEFE : le P.A.R.L.E</a:t>
            </a:r>
            <a:br>
              <a:rPr lang="fr-FR"/>
            </a:br>
            <a:br>
              <a:rPr lang="fr-FR"/>
            </a:br>
            <a:endParaRPr/>
          </a:p>
        </p:txBody>
      </p:sp>
      <p:pic>
        <p:nvPicPr>
          <p:cNvPr id="160" name="Google Shape;160;p3"/>
          <p:cNvPicPr preferRelativeResize="0">
            <a:picLocks noGrp="1"/>
          </p:cNvPicPr>
          <p:nvPr>
            <p:ph type="body" idx="1"/>
          </p:nvPr>
        </p:nvPicPr>
        <p:blipFill rotWithShape="1">
          <a:blip r:embed="rId4">
            <a:alphaModFix/>
          </a:blip>
          <a:srcRect/>
          <a:stretch/>
        </p:blipFill>
        <p:spPr>
          <a:xfrm>
            <a:off x="760264" y="1798122"/>
            <a:ext cx="1712896" cy="2321215"/>
          </a:xfrm>
          <a:prstGeom prst="rect">
            <a:avLst/>
          </a:prstGeom>
          <a:noFill/>
          <a:ln>
            <a:noFill/>
          </a:ln>
        </p:spPr>
      </p:pic>
      <p:pic>
        <p:nvPicPr>
          <p:cNvPr id="161" name="Google Shape;161;p3"/>
          <p:cNvPicPr preferRelativeResize="0"/>
          <p:nvPr/>
        </p:nvPicPr>
        <p:blipFill rotWithShape="1">
          <a:blip r:embed="rId5">
            <a:alphaModFix/>
          </a:blip>
          <a:srcRect l="33261" t="35359" r="33097" b="34149"/>
          <a:stretch/>
        </p:blipFill>
        <p:spPr>
          <a:xfrm>
            <a:off x="238539" y="280230"/>
            <a:ext cx="1941339" cy="989770"/>
          </a:xfrm>
          <a:prstGeom prst="rect">
            <a:avLst/>
          </a:prstGeom>
          <a:noFill/>
          <a:ln>
            <a:noFill/>
          </a:ln>
        </p:spPr>
      </p:pic>
      <p:pic>
        <p:nvPicPr>
          <p:cNvPr id="162" name="Google Shape;162;p3"/>
          <p:cNvPicPr preferRelativeResize="0"/>
          <p:nvPr/>
        </p:nvPicPr>
        <p:blipFill rotWithShape="1">
          <a:blip r:embed="rId6">
            <a:alphaModFix/>
          </a:blip>
          <a:srcRect/>
          <a:stretch/>
        </p:blipFill>
        <p:spPr>
          <a:xfrm>
            <a:off x="9712797" y="233262"/>
            <a:ext cx="2263863" cy="1036738"/>
          </a:xfrm>
          <a:prstGeom prst="rect">
            <a:avLst/>
          </a:prstGeom>
          <a:noFill/>
          <a:ln>
            <a:noFill/>
          </a:ln>
        </p:spPr>
      </p:pic>
      <p:pic>
        <p:nvPicPr>
          <p:cNvPr id="163" name="Google Shape;163;p3"/>
          <p:cNvPicPr preferRelativeResize="0"/>
          <p:nvPr/>
        </p:nvPicPr>
        <p:blipFill rotWithShape="1">
          <a:blip r:embed="rId7">
            <a:alphaModFix/>
          </a:blip>
          <a:srcRect/>
          <a:stretch/>
        </p:blipFill>
        <p:spPr>
          <a:xfrm>
            <a:off x="5824331" y="1816393"/>
            <a:ext cx="1620078" cy="2302944"/>
          </a:xfrm>
          <a:prstGeom prst="rect">
            <a:avLst/>
          </a:prstGeom>
          <a:noFill/>
          <a:ln>
            <a:noFill/>
          </a:ln>
        </p:spPr>
      </p:pic>
      <p:sp>
        <p:nvSpPr>
          <p:cNvPr id="164" name="Google Shape;164;p3"/>
          <p:cNvSpPr txBox="1"/>
          <p:nvPr/>
        </p:nvSpPr>
        <p:spPr>
          <a:xfrm>
            <a:off x="7444409" y="2636513"/>
            <a:ext cx="289228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Trebuchet MS"/>
                <a:ea typeface="Trebuchet MS"/>
                <a:cs typeface="Trebuchet MS"/>
                <a:sym typeface="Trebuchet MS"/>
              </a:rPr>
              <a:t>Parcours Adaptés et Renforcés en Langues: PARLE</a:t>
            </a:r>
            <a:br>
              <a:rPr lang="fr-FR" sz="1800" b="0" i="0" u="none" strike="noStrike" cap="none">
                <a:solidFill>
                  <a:schemeClr val="dk1"/>
                </a:solidFill>
                <a:latin typeface="Trebuchet MS"/>
                <a:ea typeface="Trebuchet MS"/>
                <a:cs typeface="Trebuchet MS"/>
                <a:sym typeface="Trebuchet MS"/>
              </a:rPr>
            </a:br>
            <a:endParaRPr sz="1800" b="0" i="0" u="none" strike="noStrike" cap="none">
              <a:solidFill>
                <a:schemeClr val="dk1"/>
              </a:solidFill>
              <a:latin typeface="Trebuchet MS"/>
              <a:ea typeface="Trebuchet MS"/>
              <a:cs typeface="Trebuchet MS"/>
              <a:sym typeface="Trebuchet MS"/>
            </a:endParaRPr>
          </a:p>
        </p:txBody>
      </p:sp>
      <p:sp>
        <p:nvSpPr>
          <p:cNvPr id="165" name="Google Shape;165;p3"/>
          <p:cNvSpPr txBox="1"/>
          <p:nvPr/>
        </p:nvSpPr>
        <p:spPr>
          <a:xfrm>
            <a:off x="2552673" y="2448319"/>
            <a:ext cx="297348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Trebuchet MS"/>
                <a:ea typeface="Trebuchet MS"/>
                <a:cs typeface="Trebuchet MS"/>
                <a:sym typeface="Trebuchet MS"/>
              </a:rPr>
              <a:t>Enseignement d’une Matière par l’Intégration d’une Langue Étrangère: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Trebuchet MS"/>
                <a:ea typeface="Trebuchet MS"/>
                <a:cs typeface="Trebuchet MS"/>
                <a:sym typeface="Trebuchet MS"/>
              </a:rPr>
              <a:t>EMILE</a:t>
            </a:r>
            <a:endParaRPr sz="1800" b="0" i="0" u="none" strike="noStrike" cap="none">
              <a:solidFill>
                <a:schemeClr val="dk1"/>
              </a:solidFill>
              <a:latin typeface="Trebuchet MS"/>
              <a:ea typeface="Trebuchet MS"/>
              <a:cs typeface="Trebuchet MS"/>
              <a:sym typeface="Trebuchet MS"/>
            </a:endParaRPr>
          </a:p>
        </p:txBody>
      </p:sp>
      <p:sp>
        <p:nvSpPr>
          <p:cNvPr id="166" name="Google Shape;166;p3"/>
          <p:cNvSpPr txBox="1"/>
          <p:nvPr/>
        </p:nvSpPr>
        <p:spPr>
          <a:xfrm>
            <a:off x="2170818" y="4939457"/>
            <a:ext cx="671067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chemeClr val="dk1"/>
                </a:solidFill>
                <a:latin typeface="Trebuchet MS"/>
                <a:ea typeface="Trebuchet MS"/>
                <a:cs typeface="Trebuchet MS"/>
                <a:sym typeface="Trebuchet MS"/>
              </a:rPr>
            </a:br>
            <a:r>
              <a:rPr lang="fr-FR" sz="1800" b="1" i="0" u="none" strike="noStrike" cap="none">
                <a:solidFill>
                  <a:schemeClr val="dk1"/>
                </a:solidFill>
                <a:latin typeface="Trebuchet MS"/>
                <a:ea typeface="Trebuchet MS"/>
                <a:cs typeface="Trebuchet MS"/>
                <a:sym typeface="Trebuchet MS"/>
              </a:rPr>
              <a:t>PARLE = LV + E.M.I.L.E</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67" name="Google Shape;167;p3"/>
          <p:cNvPicPr preferRelativeResize="0"/>
          <p:nvPr/>
        </p:nvPicPr>
        <p:blipFill rotWithShape="1">
          <a:blip r:embed="rId8">
            <a:alphaModFix/>
          </a:blip>
          <a:srcRect/>
          <a:stretch/>
        </p:blipFill>
        <p:spPr>
          <a:xfrm>
            <a:off x="5069840" y="4170961"/>
            <a:ext cx="4986884" cy="26297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10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xEl>
                                              <p:pRg st="0" end="0"/>
                                            </p:txEl>
                                          </p:spTgt>
                                        </p:tgtEl>
                                        <p:attrNameLst>
                                          <p:attrName>style.visibility</p:attrName>
                                        </p:attrNameLst>
                                      </p:cBhvr>
                                      <p:to>
                                        <p:strVal val="visible"/>
                                      </p:to>
                                    </p:set>
                                    <p:animEffect transition="in" filter="fade">
                                      <p:cBhvr>
                                        <p:cTn id="32" dur="1000"/>
                                        <p:tgtEl>
                                          <p:spTgt spid="16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1" end="1"/>
                                            </p:txEl>
                                          </p:spTgt>
                                        </p:tgtEl>
                                        <p:attrNameLst>
                                          <p:attrName>style.visibility</p:attrName>
                                        </p:attrNameLst>
                                      </p:cBhvr>
                                      <p:to>
                                        <p:strVal val="visible"/>
                                      </p:to>
                                    </p:set>
                                    <p:animEffect transition="in" filter="fade">
                                      <p:cBhvr>
                                        <p:cTn id="37" dur="10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66"/>
        <p:cNvGrpSpPr/>
        <p:nvPr/>
      </p:nvGrpSpPr>
      <p:grpSpPr>
        <a:xfrm>
          <a:off x="0" y="0"/>
          <a:ext cx="0" cy="0"/>
          <a:chOff x="0" y="0"/>
          <a:chExt cx="0" cy="0"/>
        </a:xfrm>
      </p:grpSpPr>
      <p:sp>
        <p:nvSpPr>
          <p:cNvPr id="467" name="Google Shape;467;p19"/>
          <p:cNvSpPr txBox="1">
            <a:spLocks noGrp="1"/>
          </p:cNvSpPr>
          <p:nvPr>
            <p:ph type="title"/>
          </p:nvPr>
        </p:nvSpPr>
        <p:spPr>
          <a:xfrm>
            <a:off x="3637502" y="233262"/>
            <a:ext cx="3999245" cy="71128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3600"/>
              <a:buFont typeface="Trebuchet MS"/>
              <a:buNone/>
            </a:pPr>
            <a:r>
              <a:rPr lang="fr-FR"/>
              <a:t>COMMUNICATION</a:t>
            </a:r>
            <a:endParaRPr/>
          </a:p>
        </p:txBody>
      </p:sp>
      <p:pic>
        <p:nvPicPr>
          <p:cNvPr id="468" name="Google Shape;468;p19"/>
          <p:cNvPicPr preferRelativeResize="0">
            <a:picLocks noGrp="1"/>
          </p:cNvPicPr>
          <p:nvPr>
            <p:ph type="body" idx="1"/>
          </p:nvPr>
        </p:nvPicPr>
        <p:blipFill rotWithShape="1">
          <a:blip r:embed="rId4">
            <a:alphaModFix/>
          </a:blip>
          <a:srcRect/>
          <a:stretch/>
        </p:blipFill>
        <p:spPr>
          <a:xfrm>
            <a:off x="830411" y="4349621"/>
            <a:ext cx="4908802" cy="2508379"/>
          </a:xfrm>
          <a:prstGeom prst="rect">
            <a:avLst/>
          </a:prstGeom>
          <a:noFill/>
          <a:ln>
            <a:noFill/>
          </a:ln>
        </p:spPr>
      </p:pic>
      <p:pic>
        <p:nvPicPr>
          <p:cNvPr id="469" name="Google Shape;469;p19"/>
          <p:cNvPicPr preferRelativeResize="0"/>
          <p:nvPr/>
        </p:nvPicPr>
        <p:blipFill rotWithShape="1">
          <a:blip r:embed="rId5">
            <a:alphaModFix/>
          </a:blip>
          <a:srcRect l="33261" t="35359" r="33097" b="34149"/>
          <a:stretch/>
        </p:blipFill>
        <p:spPr>
          <a:xfrm>
            <a:off x="238539" y="280230"/>
            <a:ext cx="1941339" cy="989770"/>
          </a:xfrm>
          <a:prstGeom prst="rect">
            <a:avLst/>
          </a:prstGeom>
          <a:noFill/>
          <a:ln>
            <a:noFill/>
          </a:ln>
        </p:spPr>
      </p:pic>
      <p:pic>
        <p:nvPicPr>
          <p:cNvPr id="470" name="Google Shape;470;p19"/>
          <p:cNvPicPr preferRelativeResize="0"/>
          <p:nvPr/>
        </p:nvPicPr>
        <p:blipFill rotWithShape="1">
          <a:blip r:embed="rId6">
            <a:alphaModFix/>
          </a:blip>
          <a:srcRect/>
          <a:stretch/>
        </p:blipFill>
        <p:spPr>
          <a:xfrm>
            <a:off x="9712797" y="233262"/>
            <a:ext cx="2263863" cy="1036738"/>
          </a:xfrm>
          <a:prstGeom prst="rect">
            <a:avLst/>
          </a:prstGeom>
          <a:noFill/>
          <a:ln>
            <a:noFill/>
          </a:ln>
        </p:spPr>
      </p:pic>
      <p:pic>
        <p:nvPicPr>
          <p:cNvPr id="471" name="Google Shape;471;p19"/>
          <p:cNvPicPr preferRelativeResize="0"/>
          <p:nvPr/>
        </p:nvPicPr>
        <p:blipFill rotWithShape="1">
          <a:blip r:embed="rId7">
            <a:alphaModFix/>
          </a:blip>
          <a:srcRect/>
          <a:stretch/>
        </p:blipFill>
        <p:spPr>
          <a:xfrm>
            <a:off x="760073" y="1443933"/>
            <a:ext cx="4877051" cy="2482978"/>
          </a:xfrm>
          <a:prstGeom prst="rect">
            <a:avLst/>
          </a:prstGeom>
          <a:noFill/>
          <a:ln>
            <a:noFill/>
          </a:ln>
        </p:spPr>
      </p:pic>
      <p:sp>
        <p:nvSpPr>
          <p:cNvPr id="472" name="Google Shape;472;p19"/>
          <p:cNvSpPr txBox="1"/>
          <p:nvPr/>
        </p:nvSpPr>
        <p:spPr>
          <a:xfrm>
            <a:off x="2743201" y="1074601"/>
            <a:ext cx="33360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COMMUNICATION/CONTENUS</a:t>
            </a:r>
            <a:endParaRPr sz="1800" b="0" i="0" u="none" strike="noStrike" cap="none">
              <a:solidFill>
                <a:schemeClr val="dk1"/>
              </a:solidFill>
              <a:latin typeface="Trebuchet MS"/>
              <a:ea typeface="Trebuchet MS"/>
              <a:cs typeface="Trebuchet MS"/>
              <a:sym typeface="Trebuchet MS"/>
            </a:endParaRPr>
          </a:p>
        </p:txBody>
      </p:sp>
      <p:sp>
        <p:nvSpPr>
          <p:cNvPr id="473" name="Google Shape;473;p19"/>
          <p:cNvSpPr txBox="1"/>
          <p:nvPr/>
        </p:nvSpPr>
        <p:spPr>
          <a:xfrm>
            <a:off x="338042" y="4014662"/>
            <a:ext cx="33360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COMMUNICATION/LANGUE</a:t>
            </a:r>
            <a:endParaRPr sz="1800" b="0" i="0" u="none" strike="noStrike" cap="none">
              <a:solidFill>
                <a:schemeClr val="dk1"/>
              </a:solidFill>
              <a:latin typeface="Trebuchet MS"/>
              <a:ea typeface="Trebuchet MS"/>
              <a:cs typeface="Trebuchet MS"/>
              <a:sym typeface="Trebuchet MS"/>
            </a:endParaRPr>
          </a:p>
        </p:txBody>
      </p:sp>
      <p:sp>
        <p:nvSpPr>
          <p:cNvPr id="474" name="Google Shape;474;p19"/>
          <p:cNvSpPr txBox="1"/>
          <p:nvPr/>
        </p:nvSpPr>
        <p:spPr>
          <a:xfrm>
            <a:off x="6764216" y="1249898"/>
            <a:ext cx="347505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COMMUNICATION/INTEGRATION</a:t>
            </a:r>
            <a:endParaRPr sz="1800" b="0" i="0" u="none" strike="noStrike" cap="none">
              <a:solidFill>
                <a:schemeClr val="dk1"/>
              </a:solidFill>
              <a:latin typeface="Trebuchet MS"/>
              <a:ea typeface="Trebuchet MS"/>
              <a:cs typeface="Trebuchet MS"/>
              <a:sym typeface="Trebuchet MS"/>
            </a:endParaRPr>
          </a:p>
        </p:txBody>
      </p:sp>
      <p:sp>
        <p:nvSpPr>
          <p:cNvPr id="475" name="Google Shape;475;p19"/>
          <p:cNvSpPr txBox="1"/>
          <p:nvPr/>
        </p:nvSpPr>
        <p:spPr>
          <a:xfrm>
            <a:off x="6764216" y="4047716"/>
            <a:ext cx="38367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COMMUNICATION/APPRENTISSAGE</a:t>
            </a:r>
            <a:endParaRPr sz="1800" b="0" i="0" u="none" strike="noStrike" cap="none">
              <a:solidFill>
                <a:schemeClr val="dk1"/>
              </a:solidFill>
              <a:latin typeface="Trebuchet MS"/>
              <a:ea typeface="Trebuchet MS"/>
              <a:cs typeface="Trebuchet MS"/>
              <a:sym typeface="Trebuchet MS"/>
            </a:endParaRPr>
          </a:p>
        </p:txBody>
      </p:sp>
      <p:pic>
        <p:nvPicPr>
          <p:cNvPr id="476" name="Google Shape;476;p19"/>
          <p:cNvPicPr preferRelativeResize="0"/>
          <p:nvPr/>
        </p:nvPicPr>
        <p:blipFill rotWithShape="1">
          <a:blip r:embed="rId8">
            <a:alphaModFix/>
          </a:blip>
          <a:srcRect/>
          <a:stretch/>
        </p:blipFill>
        <p:spPr>
          <a:xfrm>
            <a:off x="6421733" y="1619230"/>
            <a:ext cx="4641501" cy="2326568"/>
          </a:xfrm>
          <a:prstGeom prst="rect">
            <a:avLst/>
          </a:prstGeom>
          <a:noFill/>
          <a:ln>
            <a:noFill/>
          </a:ln>
        </p:spPr>
      </p:pic>
      <p:pic>
        <p:nvPicPr>
          <p:cNvPr id="477" name="Google Shape;477;p19"/>
          <p:cNvPicPr preferRelativeResize="0"/>
          <p:nvPr/>
        </p:nvPicPr>
        <p:blipFill rotWithShape="1">
          <a:blip r:embed="rId9">
            <a:alphaModFix/>
          </a:blip>
          <a:srcRect/>
          <a:stretch/>
        </p:blipFill>
        <p:spPr>
          <a:xfrm>
            <a:off x="6401073" y="4381372"/>
            <a:ext cx="5575587" cy="2444876"/>
          </a:xfrm>
          <a:prstGeom prst="rect">
            <a:avLst/>
          </a:prstGeom>
          <a:noFill/>
          <a:ln>
            <a:noFill/>
          </a:ln>
        </p:spPr>
      </p:pic>
      <p:cxnSp>
        <p:nvCxnSpPr>
          <p:cNvPr id="478" name="Google Shape;478;p19"/>
          <p:cNvCxnSpPr/>
          <p:nvPr/>
        </p:nvCxnSpPr>
        <p:spPr>
          <a:xfrm>
            <a:off x="1205802" y="1868993"/>
            <a:ext cx="2572378"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79" name="Google Shape;479;p19"/>
          <p:cNvCxnSpPr/>
          <p:nvPr/>
        </p:nvCxnSpPr>
        <p:spPr>
          <a:xfrm>
            <a:off x="1587640" y="5034224"/>
            <a:ext cx="3446584"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80" name="Google Shape;480;p19"/>
          <p:cNvCxnSpPr/>
          <p:nvPr/>
        </p:nvCxnSpPr>
        <p:spPr>
          <a:xfrm rot="10800000" flipH="1">
            <a:off x="1004835" y="5406013"/>
            <a:ext cx="3737987" cy="30145"/>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81" name="Google Shape;481;p19"/>
          <p:cNvCxnSpPr/>
          <p:nvPr/>
        </p:nvCxnSpPr>
        <p:spPr>
          <a:xfrm>
            <a:off x="1004835" y="5717512"/>
            <a:ext cx="1587640"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82" name="Google Shape;482;p19"/>
          <p:cNvCxnSpPr/>
          <p:nvPr/>
        </p:nvCxnSpPr>
        <p:spPr>
          <a:xfrm>
            <a:off x="5034224" y="5406013"/>
            <a:ext cx="602900" cy="0"/>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83" name="Google Shape;483;p19"/>
          <p:cNvCxnSpPr/>
          <p:nvPr/>
        </p:nvCxnSpPr>
        <p:spPr>
          <a:xfrm rot="10800000" flipH="1">
            <a:off x="7737231" y="6129495"/>
            <a:ext cx="3014505" cy="10048"/>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cxnSp>
        <p:nvCxnSpPr>
          <p:cNvPr id="484" name="Google Shape;484;p19"/>
          <p:cNvCxnSpPr/>
          <p:nvPr/>
        </p:nvCxnSpPr>
        <p:spPr>
          <a:xfrm rot="10800000" flipH="1">
            <a:off x="6993653" y="6430945"/>
            <a:ext cx="1647929" cy="10048"/>
          </a:xfrm>
          <a:prstGeom prst="straightConnector1">
            <a:avLst/>
          </a:prstGeom>
          <a:noFill/>
          <a:ln w="25400" cap="rnd" cmpd="sng">
            <a:solidFill>
              <a:schemeClr val="dk1"/>
            </a:solidFill>
            <a:prstDash val="solid"/>
            <a:round/>
            <a:headEnd type="none" w="sm" len="sm"/>
            <a:tailEnd type="none" w="sm" len="sm"/>
          </a:ln>
          <a:effectLst>
            <a:outerShdw blurRad="38100" dist="25400" dir="5400000" rotWithShape="0">
              <a:srgbClr val="000000">
                <a:alpha val="3450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5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500"/>
                                        <p:tgtEl>
                                          <p:spTgt spid="4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0"/>
                                        </p:tgtEl>
                                        <p:attrNameLst>
                                          <p:attrName>style.visibility</p:attrName>
                                        </p:attrNameLst>
                                      </p:cBhvr>
                                      <p:to>
                                        <p:strVal val="visible"/>
                                      </p:to>
                                    </p:set>
                                    <p:animEffect transition="in" filter="fade">
                                      <p:cBhvr>
                                        <p:cTn id="17" dur="500"/>
                                        <p:tgtEl>
                                          <p:spTgt spid="4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
                                        </p:tgtEl>
                                        <p:attrNameLst>
                                          <p:attrName>style.visibility</p:attrName>
                                        </p:attrNameLst>
                                      </p:cBhvr>
                                      <p:to>
                                        <p:strVal val="visible"/>
                                      </p:to>
                                    </p:set>
                                    <p:animEffect transition="in" filter="fade">
                                      <p:cBhvr>
                                        <p:cTn id="27" dur="500"/>
                                        <p:tgtEl>
                                          <p:spTgt spid="4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3"/>
                                        </p:tgtEl>
                                        <p:attrNameLst>
                                          <p:attrName>style.visibility</p:attrName>
                                        </p:attrNameLst>
                                      </p:cBhvr>
                                      <p:to>
                                        <p:strVal val="visible"/>
                                      </p:to>
                                    </p:set>
                                    <p:animEffect transition="in" filter="fade">
                                      <p:cBhvr>
                                        <p:cTn id="32" dur="500"/>
                                        <p:tgtEl>
                                          <p:spTgt spid="4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4"/>
                                        </p:tgtEl>
                                        <p:attrNameLst>
                                          <p:attrName>style.visibility</p:attrName>
                                        </p:attrNameLst>
                                      </p:cBhvr>
                                      <p:to>
                                        <p:strVal val="visible"/>
                                      </p:to>
                                    </p:set>
                                    <p:animEffect transition="in" filter="fade">
                                      <p:cBhvr>
                                        <p:cTn id="37" dur="5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88"/>
        <p:cNvGrpSpPr/>
        <p:nvPr/>
      </p:nvGrpSpPr>
      <p:grpSpPr>
        <a:xfrm>
          <a:off x="0" y="0"/>
          <a:ext cx="0" cy="0"/>
          <a:chOff x="0" y="0"/>
          <a:chExt cx="0" cy="0"/>
        </a:xfrm>
      </p:grpSpPr>
      <p:sp>
        <p:nvSpPr>
          <p:cNvPr id="489" name="Google Shape;489;p20"/>
          <p:cNvSpPr txBox="1">
            <a:spLocks noGrp="1"/>
          </p:cNvSpPr>
          <p:nvPr>
            <p:ph type="title"/>
          </p:nvPr>
        </p:nvSpPr>
        <p:spPr>
          <a:xfrm>
            <a:off x="4371033" y="371790"/>
            <a:ext cx="2210638" cy="9847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3600"/>
              <a:buFont typeface="Trebuchet MS"/>
              <a:buNone/>
            </a:pPr>
            <a:r>
              <a:rPr lang="fr-FR"/>
              <a:t>CULTURE</a:t>
            </a:r>
            <a:endParaRPr/>
          </a:p>
        </p:txBody>
      </p:sp>
      <p:sp>
        <p:nvSpPr>
          <p:cNvPr id="490" name="Google Shape;490;p20"/>
          <p:cNvSpPr txBox="1">
            <a:spLocks noGrp="1"/>
          </p:cNvSpPr>
          <p:nvPr>
            <p:ph type="body" idx="1"/>
          </p:nvPr>
        </p:nvSpPr>
        <p:spPr>
          <a:xfrm>
            <a:off x="442127" y="1356529"/>
            <a:ext cx="10912510" cy="525528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fr-FR"/>
              <a:t>CULTURE/CONTENU</a:t>
            </a:r>
            <a:endParaRPr/>
          </a:p>
        </p:txBody>
      </p:sp>
      <p:pic>
        <p:nvPicPr>
          <p:cNvPr id="491" name="Google Shape;491;p20"/>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492" name="Google Shape;492;p20"/>
          <p:cNvPicPr preferRelativeResize="0"/>
          <p:nvPr/>
        </p:nvPicPr>
        <p:blipFill rotWithShape="1">
          <a:blip r:embed="rId5">
            <a:alphaModFix/>
          </a:blip>
          <a:srcRect/>
          <a:stretch/>
        </p:blipFill>
        <p:spPr>
          <a:xfrm>
            <a:off x="9712797" y="233262"/>
            <a:ext cx="2263863" cy="1036738"/>
          </a:xfrm>
          <a:prstGeom prst="rect">
            <a:avLst/>
          </a:prstGeom>
          <a:noFill/>
          <a:ln>
            <a:noFill/>
          </a:ln>
        </p:spPr>
      </p:pic>
      <p:pic>
        <p:nvPicPr>
          <p:cNvPr id="493" name="Google Shape;493;p20"/>
          <p:cNvPicPr preferRelativeResize="0"/>
          <p:nvPr/>
        </p:nvPicPr>
        <p:blipFill rotWithShape="1">
          <a:blip r:embed="rId6">
            <a:alphaModFix/>
          </a:blip>
          <a:srcRect/>
          <a:stretch/>
        </p:blipFill>
        <p:spPr>
          <a:xfrm>
            <a:off x="442127" y="1827900"/>
            <a:ext cx="4069583" cy="2034791"/>
          </a:xfrm>
          <a:prstGeom prst="rect">
            <a:avLst/>
          </a:prstGeom>
          <a:noFill/>
          <a:ln>
            <a:noFill/>
          </a:ln>
        </p:spPr>
      </p:pic>
      <p:sp>
        <p:nvSpPr>
          <p:cNvPr id="494" name="Google Shape;494;p20"/>
          <p:cNvSpPr txBox="1"/>
          <p:nvPr/>
        </p:nvSpPr>
        <p:spPr>
          <a:xfrm>
            <a:off x="6511332" y="1443057"/>
            <a:ext cx="32014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CULTURE/LANGUE</a:t>
            </a:r>
            <a:endParaRPr sz="1800" b="0" i="0" u="none" strike="noStrike" cap="none">
              <a:solidFill>
                <a:schemeClr val="dk1"/>
              </a:solidFill>
              <a:latin typeface="Trebuchet MS"/>
              <a:ea typeface="Trebuchet MS"/>
              <a:cs typeface="Trebuchet MS"/>
              <a:sym typeface="Trebuchet MS"/>
            </a:endParaRPr>
          </a:p>
        </p:txBody>
      </p:sp>
      <p:pic>
        <p:nvPicPr>
          <p:cNvPr id="495" name="Google Shape;495;p20"/>
          <p:cNvPicPr preferRelativeResize="0"/>
          <p:nvPr/>
        </p:nvPicPr>
        <p:blipFill rotWithShape="1">
          <a:blip r:embed="rId7">
            <a:alphaModFix/>
          </a:blip>
          <a:srcRect/>
          <a:stretch/>
        </p:blipFill>
        <p:spPr>
          <a:xfrm>
            <a:off x="7145446" y="1812389"/>
            <a:ext cx="4068515" cy="2088265"/>
          </a:xfrm>
          <a:prstGeom prst="rect">
            <a:avLst/>
          </a:prstGeom>
          <a:noFill/>
          <a:ln>
            <a:noFill/>
          </a:ln>
        </p:spPr>
      </p:pic>
      <p:pic>
        <p:nvPicPr>
          <p:cNvPr id="496" name="Google Shape;496;p20"/>
          <p:cNvPicPr preferRelativeResize="0"/>
          <p:nvPr/>
        </p:nvPicPr>
        <p:blipFill rotWithShape="1">
          <a:blip r:embed="rId8">
            <a:alphaModFix/>
          </a:blip>
          <a:srcRect/>
          <a:stretch/>
        </p:blipFill>
        <p:spPr>
          <a:xfrm>
            <a:off x="442127" y="4503901"/>
            <a:ext cx="4441372" cy="2237812"/>
          </a:xfrm>
          <a:prstGeom prst="rect">
            <a:avLst/>
          </a:prstGeom>
          <a:noFill/>
          <a:ln>
            <a:noFill/>
          </a:ln>
        </p:spPr>
      </p:pic>
      <p:sp>
        <p:nvSpPr>
          <p:cNvPr id="497" name="Google Shape;497;p20"/>
          <p:cNvSpPr txBox="1"/>
          <p:nvPr/>
        </p:nvSpPr>
        <p:spPr>
          <a:xfrm>
            <a:off x="572756" y="4079631"/>
            <a:ext cx="31853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CULTURE ET INTEGRATION</a:t>
            </a:r>
            <a:endParaRPr sz="1800" b="0" i="0" u="none" strike="noStrike" cap="none">
              <a:solidFill>
                <a:schemeClr val="dk1"/>
              </a:solidFill>
              <a:latin typeface="Trebuchet MS"/>
              <a:ea typeface="Trebuchet MS"/>
              <a:cs typeface="Trebuchet MS"/>
              <a:sym typeface="Trebuchet MS"/>
            </a:endParaRPr>
          </a:p>
        </p:txBody>
      </p:sp>
      <p:pic>
        <p:nvPicPr>
          <p:cNvPr id="498" name="Google Shape;498;p20"/>
          <p:cNvPicPr preferRelativeResize="0"/>
          <p:nvPr/>
        </p:nvPicPr>
        <p:blipFill rotWithShape="1">
          <a:blip r:embed="rId9">
            <a:alphaModFix/>
          </a:blip>
          <a:srcRect/>
          <a:stretch/>
        </p:blipFill>
        <p:spPr>
          <a:xfrm>
            <a:off x="6331529" y="4448963"/>
            <a:ext cx="4446974" cy="2277999"/>
          </a:xfrm>
          <a:prstGeom prst="rect">
            <a:avLst/>
          </a:prstGeom>
          <a:noFill/>
          <a:ln>
            <a:noFill/>
          </a:ln>
        </p:spPr>
      </p:pic>
      <p:sp>
        <p:nvSpPr>
          <p:cNvPr id="499" name="Google Shape;499;p20"/>
          <p:cNvSpPr txBox="1"/>
          <p:nvPr/>
        </p:nvSpPr>
        <p:spPr>
          <a:xfrm>
            <a:off x="6458288" y="4079631"/>
            <a:ext cx="36604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Trebuchet MS"/>
                <a:ea typeface="Trebuchet MS"/>
                <a:cs typeface="Trebuchet MS"/>
                <a:sym typeface="Trebuchet MS"/>
              </a:rPr>
              <a:t>CULTURE/APPRENTISSAGE</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2384612" y="371790"/>
            <a:ext cx="6508376" cy="9847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fr-FR"/>
              <a:t>EMILE: Aide à la conception: Les matrices de Cummings</a:t>
            </a:r>
            <a:endParaRPr/>
          </a:p>
        </p:txBody>
      </p:sp>
      <p:sp>
        <p:nvSpPr>
          <p:cNvPr id="505" name="Google Shape;505;p51"/>
          <p:cNvSpPr txBox="1">
            <a:spLocks noGrp="1"/>
          </p:cNvSpPr>
          <p:nvPr>
            <p:ph type="body" idx="1"/>
          </p:nvPr>
        </p:nvSpPr>
        <p:spPr>
          <a:xfrm>
            <a:off x="442127" y="1356529"/>
            <a:ext cx="10912510" cy="5255286"/>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p:txBody>
      </p:sp>
      <p:pic>
        <p:nvPicPr>
          <p:cNvPr id="506" name="Google Shape;506;p51"/>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507" name="Google Shape;507;p51"/>
          <p:cNvPicPr preferRelativeResize="0"/>
          <p:nvPr/>
        </p:nvPicPr>
        <p:blipFill rotWithShape="1">
          <a:blip r:embed="rId5">
            <a:alphaModFix/>
          </a:blip>
          <a:srcRect/>
          <a:stretch/>
        </p:blipFill>
        <p:spPr>
          <a:xfrm>
            <a:off x="9712797" y="233262"/>
            <a:ext cx="2263863" cy="1036738"/>
          </a:xfrm>
          <a:prstGeom prst="rect">
            <a:avLst/>
          </a:prstGeom>
          <a:noFill/>
          <a:ln>
            <a:noFill/>
          </a:ln>
        </p:spPr>
      </p:pic>
      <p:pic>
        <p:nvPicPr>
          <p:cNvPr id="508" name="Google Shape;508;p51"/>
          <p:cNvPicPr preferRelativeResize="0"/>
          <p:nvPr/>
        </p:nvPicPr>
        <p:blipFill rotWithShape="1">
          <a:blip r:embed="rId6">
            <a:alphaModFix/>
          </a:blip>
          <a:srcRect/>
          <a:stretch/>
        </p:blipFill>
        <p:spPr>
          <a:xfrm>
            <a:off x="2179878" y="1636214"/>
            <a:ext cx="5879380" cy="5069188"/>
          </a:xfrm>
          <a:prstGeom prst="rect">
            <a:avLst/>
          </a:prstGeom>
          <a:noFill/>
          <a:ln>
            <a:noFill/>
          </a:ln>
        </p:spPr>
      </p:pic>
      <p:sp>
        <p:nvSpPr>
          <p:cNvPr id="509" name="Google Shape;509;p51"/>
          <p:cNvSpPr/>
          <p:nvPr/>
        </p:nvSpPr>
        <p:spPr>
          <a:xfrm>
            <a:off x="3721579" y="5054867"/>
            <a:ext cx="1264895" cy="529390"/>
          </a:xfrm>
          <a:prstGeom prst="flowChartAlternate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B050"/>
                </a:solidFill>
                <a:latin typeface="Trebuchet MS"/>
                <a:ea typeface="Trebuchet MS"/>
                <a:cs typeface="Trebuchet MS"/>
                <a:sym typeface="Trebuchet MS"/>
              </a:rPr>
              <a:t>Tâche 1</a:t>
            </a:r>
            <a:endParaRPr sz="1800" b="1" i="0" u="none" strike="noStrike" cap="none">
              <a:solidFill>
                <a:srgbClr val="00B050"/>
              </a:solidFill>
              <a:latin typeface="Trebuchet MS"/>
              <a:ea typeface="Trebuchet MS"/>
              <a:cs typeface="Trebuchet MS"/>
              <a:sym typeface="Trebuchet MS"/>
            </a:endParaRPr>
          </a:p>
        </p:txBody>
      </p:sp>
      <p:sp>
        <p:nvSpPr>
          <p:cNvPr id="510" name="Google Shape;510;p51"/>
          <p:cNvSpPr/>
          <p:nvPr/>
        </p:nvSpPr>
        <p:spPr>
          <a:xfrm>
            <a:off x="3738585" y="3086738"/>
            <a:ext cx="1264895" cy="529390"/>
          </a:xfrm>
          <a:prstGeom prst="flowChartAlternate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B050"/>
                </a:solidFill>
                <a:latin typeface="Trebuchet MS"/>
                <a:ea typeface="Trebuchet MS"/>
                <a:cs typeface="Trebuchet MS"/>
                <a:sym typeface="Trebuchet MS"/>
              </a:rPr>
              <a:t>Tâche 2</a:t>
            </a:r>
            <a:endParaRPr sz="1800" b="1" i="0" u="none" strike="noStrike" cap="none">
              <a:solidFill>
                <a:srgbClr val="00B050"/>
              </a:solidFill>
              <a:latin typeface="Trebuchet MS"/>
              <a:ea typeface="Trebuchet MS"/>
              <a:cs typeface="Trebuchet MS"/>
              <a:sym typeface="Trebuchet MS"/>
            </a:endParaRPr>
          </a:p>
        </p:txBody>
      </p:sp>
      <p:sp>
        <p:nvSpPr>
          <p:cNvPr id="511" name="Google Shape;511;p51"/>
          <p:cNvSpPr/>
          <p:nvPr/>
        </p:nvSpPr>
        <p:spPr>
          <a:xfrm>
            <a:off x="5756567" y="3086738"/>
            <a:ext cx="1264895" cy="529390"/>
          </a:xfrm>
          <a:prstGeom prst="flowChartAlternate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B050"/>
                </a:solidFill>
                <a:latin typeface="Trebuchet MS"/>
                <a:ea typeface="Trebuchet MS"/>
                <a:cs typeface="Trebuchet MS"/>
                <a:sym typeface="Trebuchet MS"/>
              </a:rPr>
              <a:t>Tâche 4</a:t>
            </a:r>
            <a:endParaRPr sz="1800" b="1" i="0" u="none" strike="noStrike" cap="none">
              <a:solidFill>
                <a:srgbClr val="00B050"/>
              </a:solidFill>
              <a:latin typeface="Trebuchet MS"/>
              <a:ea typeface="Trebuchet MS"/>
              <a:cs typeface="Trebuchet MS"/>
              <a:sym typeface="Trebuchet MS"/>
            </a:endParaRPr>
          </a:p>
        </p:txBody>
      </p:sp>
      <p:sp>
        <p:nvSpPr>
          <p:cNvPr id="512" name="Google Shape;512;p51"/>
          <p:cNvSpPr/>
          <p:nvPr/>
        </p:nvSpPr>
        <p:spPr>
          <a:xfrm>
            <a:off x="5823293" y="5054867"/>
            <a:ext cx="1264895" cy="529390"/>
          </a:xfrm>
          <a:prstGeom prst="flowChartAlternate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B050"/>
                </a:solidFill>
                <a:latin typeface="Trebuchet MS"/>
                <a:ea typeface="Trebuchet MS"/>
                <a:cs typeface="Trebuchet MS"/>
                <a:sym typeface="Trebuchet MS"/>
              </a:rPr>
              <a:t>Tâche 5</a:t>
            </a:r>
            <a:endParaRPr sz="1800" b="1" i="0" u="none" strike="noStrike" cap="none">
              <a:solidFill>
                <a:srgbClr val="00B050"/>
              </a:solidFill>
              <a:latin typeface="Trebuchet MS"/>
              <a:ea typeface="Trebuchet MS"/>
              <a:cs typeface="Trebuchet MS"/>
              <a:sym typeface="Trebuchet MS"/>
            </a:endParaRPr>
          </a:p>
        </p:txBody>
      </p:sp>
      <p:sp>
        <p:nvSpPr>
          <p:cNvPr id="513" name="Google Shape;513;p51"/>
          <p:cNvSpPr/>
          <p:nvPr/>
        </p:nvSpPr>
        <p:spPr>
          <a:xfrm>
            <a:off x="4211457" y="1917220"/>
            <a:ext cx="1264895" cy="529390"/>
          </a:xfrm>
          <a:prstGeom prst="flowChartAlternate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B050"/>
                </a:solidFill>
                <a:latin typeface="Trebuchet MS"/>
                <a:ea typeface="Trebuchet MS"/>
                <a:cs typeface="Trebuchet MS"/>
                <a:sym typeface="Trebuchet MS"/>
              </a:rPr>
              <a:t>Tâche 3</a:t>
            </a:r>
            <a:endParaRPr sz="1800" b="1" i="0" u="none" strike="noStrike" cap="none">
              <a:solidFill>
                <a:srgbClr val="00B050"/>
              </a:solidFill>
              <a:latin typeface="Trebuchet MS"/>
              <a:ea typeface="Trebuchet MS"/>
              <a:cs typeface="Trebuchet MS"/>
              <a:sym typeface="Trebuchet MS"/>
            </a:endParaRPr>
          </a:p>
        </p:txBody>
      </p:sp>
      <p:cxnSp>
        <p:nvCxnSpPr>
          <p:cNvPr id="514" name="Google Shape;514;p51"/>
          <p:cNvCxnSpPr/>
          <p:nvPr/>
        </p:nvCxnSpPr>
        <p:spPr>
          <a:xfrm rot="10800000">
            <a:off x="4211457" y="3907597"/>
            <a:ext cx="0" cy="1029903"/>
          </a:xfrm>
          <a:prstGeom prst="straightConnector1">
            <a:avLst/>
          </a:prstGeom>
          <a:noFill/>
          <a:ln w="25400" cap="rnd" cmpd="sng">
            <a:solidFill>
              <a:schemeClr val="accent1"/>
            </a:solidFill>
            <a:prstDash val="solid"/>
            <a:round/>
            <a:headEnd type="none" w="sm" len="sm"/>
            <a:tailEnd type="triangle" w="med" len="med"/>
          </a:ln>
          <a:effectLst>
            <a:outerShdw blurRad="38100" dist="25400" dir="5400000" rotWithShape="0">
              <a:srgbClr val="000000">
                <a:alpha val="34509"/>
              </a:srgbClr>
            </a:outerShdw>
          </a:effectLst>
        </p:spPr>
      </p:cxnSp>
      <p:cxnSp>
        <p:nvCxnSpPr>
          <p:cNvPr id="515" name="Google Shape;515;p51"/>
          <p:cNvCxnSpPr/>
          <p:nvPr/>
        </p:nvCxnSpPr>
        <p:spPr>
          <a:xfrm rot="10800000" flipH="1">
            <a:off x="3905791" y="2446610"/>
            <a:ext cx="217974" cy="567636"/>
          </a:xfrm>
          <a:prstGeom prst="straightConnector1">
            <a:avLst/>
          </a:prstGeom>
          <a:noFill/>
          <a:ln w="25400" cap="rnd" cmpd="sng">
            <a:solidFill>
              <a:schemeClr val="accent1"/>
            </a:solidFill>
            <a:prstDash val="solid"/>
            <a:round/>
            <a:headEnd type="none" w="sm" len="sm"/>
            <a:tailEnd type="triangle" w="med" len="med"/>
          </a:ln>
          <a:effectLst>
            <a:outerShdw blurRad="38100" dist="25400" dir="5400000" rotWithShape="0">
              <a:srgbClr val="000000">
                <a:alpha val="34509"/>
              </a:srgbClr>
            </a:outerShdw>
          </a:effectLst>
        </p:spPr>
      </p:cxnSp>
      <p:cxnSp>
        <p:nvCxnSpPr>
          <p:cNvPr id="516" name="Google Shape;516;p51"/>
          <p:cNvCxnSpPr/>
          <p:nvPr/>
        </p:nvCxnSpPr>
        <p:spPr>
          <a:xfrm>
            <a:off x="5647580" y="2241020"/>
            <a:ext cx="600820" cy="740347"/>
          </a:xfrm>
          <a:prstGeom prst="straightConnector1">
            <a:avLst/>
          </a:prstGeom>
          <a:noFill/>
          <a:ln w="25400" cap="rnd" cmpd="sng">
            <a:solidFill>
              <a:schemeClr val="accent1"/>
            </a:solidFill>
            <a:prstDash val="solid"/>
            <a:round/>
            <a:headEnd type="none" w="sm" len="sm"/>
            <a:tailEnd type="triangle" w="med" len="med"/>
          </a:ln>
          <a:effectLst>
            <a:outerShdw blurRad="38100" dist="25400" dir="5400000" rotWithShape="0">
              <a:srgbClr val="000000">
                <a:alpha val="34509"/>
              </a:srgbClr>
            </a:outerShdw>
          </a:effectLst>
        </p:spPr>
      </p:cxnSp>
      <p:cxnSp>
        <p:nvCxnSpPr>
          <p:cNvPr id="517" name="Google Shape;517;p51"/>
          <p:cNvCxnSpPr/>
          <p:nvPr/>
        </p:nvCxnSpPr>
        <p:spPr>
          <a:xfrm flipH="1">
            <a:off x="6389014" y="3919069"/>
            <a:ext cx="33904" cy="503479"/>
          </a:xfrm>
          <a:prstGeom prst="straightConnector1">
            <a:avLst/>
          </a:prstGeom>
          <a:noFill/>
          <a:ln w="25400" cap="rnd" cmpd="sng">
            <a:solidFill>
              <a:schemeClr val="accent1"/>
            </a:solidFill>
            <a:prstDash val="solid"/>
            <a:round/>
            <a:headEnd type="none" w="sm" len="sm"/>
            <a:tailEnd type="triangle" w="med" len="med"/>
          </a:ln>
          <a:effectLst>
            <a:outerShdw blurRad="38100" dist="25400" dir="5400000" rotWithShape="0">
              <a:srgbClr val="000000">
                <a:alpha val="3450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521"/>
        <p:cNvGrpSpPr/>
        <p:nvPr/>
      </p:nvGrpSpPr>
      <p:grpSpPr>
        <a:xfrm>
          <a:off x="0" y="0"/>
          <a:ext cx="0" cy="0"/>
          <a:chOff x="0" y="0"/>
          <a:chExt cx="0" cy="0"/>
        </a:xfrm>
      </p:grpSpPr>
      <p:sp>
        <p:nvSpPr>
          <p:cNvPr id="522" name="Google Shape;522;p52"/>
          <p:cNvSpPr txBox="1">
            <a:spLocks noGrp="1"/>
          </p:cNvSpPr>
          <p:nvPr>
            <p:ph type="title"/>
          </p:nvPr>
        </p:nvSpPr>
        <p:spPr>
          <a:xfrm>
            <a:off x="2348753" y="280230"/>
            <a:ext cx="6862496" cy="74174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6F8B"/>
              </a:buClr>
              <a:buSzPts val="1800"/>
              <a:buNone/>
            </a:pPr>
            <a:r>
              <a:rPr lang="fr-FR"/>
              <a:t>EMILE: RECAPITULONS…</a:t>
            </a:r>
            <a:endParaRPr/>
          </a:p>
        </p:txBody>
      </p:sp>
      <p:sp>
        <p:nvSpPr>
          <p:cNvPr id="523" name="Google Shape;523;p52"/>
          <p:cNvSpPr txBox="1">
            <a:spLocks noGrp="1"/>
          </p:cNvSpPr>
          <p:nvPr>
            <p:ph type="body" idx="1"/>
          </p:nvPr>
        </p:nvSpPr>
        <p:spPr>
          <a:xfrm>
            <a:off x="466165" y="1398494"/>
            <a:ext cx="9807388" cy="522642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440"/>
              <a:buNone/>
            </a:pPr>
            <a:endParaRPr/>
          </a:p>
        </p:txBody>
      </p:sp>
      <p:pic>
        <p:nvPicPr>
          <p:cNvPr id="524" name="Google Shape;524;p52"/>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525" name="Google Shape;525;p52"/>
          <p:cNvPicPr preferRelativeResize="0"/>
          <p:nvPr/>
        </p:nvPicPr>
        <p:blipFill rotWithShape="1">
          <a:blip r:embed="rId5">
            <a:alphaModFix/>
          </a:blip>
          <a:srcRect/>
          <a:stretch/>
        </p:blipFill>
        <p:spPr>
          <a:xfrm>
            <a:off x="9712797" y="233262"/>
            <a:ext cx="2263863" cy="1036738"/>
          </a:xfrm>
          <a:prstGeom prst="rect">
            <a:avLst/>
          </a:prstGeom>
          <a:noFill/>
          <a:ln>
            <a:noFill/>
          </a:ln>
        </p:spPr>
      </p:pic>
      <p:sp>
        <p:nvSpPr>
          <p:cNvPr id="526" name="Google Shape;526;p52"/>
          <p:cNvSpPr/>
          <p:nvPr/>
        </p:nvSpPr>
        <p:spPr>
          <a:xfrm>
            <a:off x="175785" y="1391020"/>
            <a:ext cx="4428565" cy="98611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dk1"/>
                </a:solidFill>
                <a:latin typeface="Arial"/>
                <a:ea typeface="Arial"/>
                <a:cs typeface="Arial"/>
                <a:sym typeface="Arial"/>
              </a:rPr>
              <a:t>La matière scolaire détermine la structuration de l’enseignement de la LV </a:t>
            </a:r>
            <a:r>
              <a:rPr lang="fr-FR" sz="1400" b="0" i="0" u="none" strike="noStrike" cap="none">
                <a:solidFill>
                  <a:schemeClr val="dk1"/>
                </a:solidFill>
                <a:latin typeface="Arial"/>
                <a:ea typeface="Arial"/>
                <a:cs typeface="Arial"/>
                <a:sym typeface="Arial"/>
              </a:rPr>
              <a:t>et donc la LV est au service de l’apprentissage disciplinaire.</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27" name="Google Shape;527;p52"/>
          <p:cNvSpPr/>
          <p:nvPr/>
        </p:nvSpPr>
        <p:spPr>
          <a:xfrm>
            <a:off x="166820" y="3684120"/>
            <a:ext cx="4437530" cy="1318186"/>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Arial"/>
                <a:ea typeface="Arial"/>
                <a:cs typeface="Arial"/>
                <a:sym typeface="Arial"/>
              </a:rPr>
              <a:t>Identifier </a:t>
            </a:r>
            <a:r>
              <a:rPr lang="fr-FR" sz="1400" b="1" i="0" u="none" strike="noStrike" cap="none">
                <a:solidFill>
                  <a:schemeClr val="dk1"/>
                </a:solidFill>
                <a:latin typeface="Arial"/>
                <a:ea typeface="Arial"/>
                <a:cs typeface="Arial"/>
                <a:sym typeface="Arial"/>
              </a:rPr>
              <a:t>le langage de la discipline et le langage pour apprendre dans chacune des deux disciplines, </a:t>
            </a:r>
            <a:r>
              <a:rPr lang="fr-FR" sz="1400" b="0" i="1" u="none" strike="noStrike" cap="none">
                <a:solidFill>
                  <a:schemeClr val="dk1"/>
                </a:solidFill>
                <a:latin typeface="Arial"/>
                <a:ea typeface="Arial"/>
                <a:cs typeface="Arial"/>
                <a:sym typeface="Arial"/>
              </a:rPr>
              <a:t>pour cibler, d’un point de vue linguistique, les acquis (points de soutien) et les points à consolider (repris en séance décrochées)</a:t>
            </a:r>
            <a:endParaRPr/>
          </a:p>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=&gt; Sans langage, pas d’accès aux concepts</a:t>
            </a:r>
            <a:endParaRPr sz="1400" b="0" i="0" u="none" strike="noStrike" cap="none">
              <a:solidFill>
                <a:schemeClr val="dk1"/>
              </a:solidFill>
              <a:latin typeface="Arial"/>
              <a:ea typeface="Arial"/>
              <a:cs typeface="Arial"/>
              <a:sym typeface="Arial"/>
            </a:endParaRPr>
          </a:p>
        </p:txBody>
      </p:sp>
      <p:sp>
        <p:nvSpPr>
          <p:cNvPr id="528" name="Google Shape;528;p52"/>
          <p:cNvSpPr/>
          <p:nvPr/>
        </p:nvSpPr>
        <p:spPr>
          <a:xfrm>
            <a:off x="238539" y="5432607"/>
            <a:ext cx="1760590" cy="119978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ALTERNANCE</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 DES </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LANGUES</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Macro /meso /micro </a:t>
            </a:r>
            <a:endParaRPr sz="1400" b="1" i="0" u="none" strike="noStrike" cap="none">
              <a:solidFill>
                <a:schemeClr val="dk1"/>
              </a:solidFill>
              <a:latin typeface="Arial"/>
              <a:ea typeface="Arial"/>
              <a:cs typeface="Arial"/>
              <a:sym typeface="Arial"/>
            </a:endParaRPr>
          </a:p>
        </p:txBody>
      </p:sp>
      <p:sp>
        <p:nvSpPr>
          <p:cNvPr id="529" name="Google Shape;529;p52"/>
          <p:cNvSpPr/>
          <p:nvPr/>
        </p:nvSpPr>
        <p:spPr>
          <a:xfrm>
            <a:off x="4476897" y="5432607"/>
            <a:ext cx="2223246" cy="113254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Deux disciplines</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Deux experts</a:t>
            </a:r>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CO-ENSEIGNEMENT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0" name="Google Shape;530;p52"/>
          <p:cNvSpPr/>
          <p:nvPr/>
        </p:nvSpPr>
        <p:spPr>
          <a:xfrm>
            <a:off x="2106706" y="5943593"/>
            <a:ext cx="2142565" cy="81578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INNOVATION PEDAGOGIQUE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1" name="Google Shape;531;p52"/>
          <p:cNvSpPr/>
          <p:nvPr/>
        </p:nvSpPr>
        <p:spPr>
          <a:xfrm>
            <a:off x="2106706" y="5103901"/>
            <a:ext cx="2142565" cy="81578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METHODOLOGIE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2" name="Google Shape;532;p52"/>
          <p:cNvSpPr/>
          <p:nvPr/>
        </p:nvSpPr>
        <p:spPr>
          <a:xfrm>
            <a:off x="5780001" y="1351929"/>
            <a:ext cx="3774604" cy="158899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COMMUNICATION</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COGNITION</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CULTURE</a:t>
            </a:r>
            <a:endParaRPr/>
          </a:p>
          <a:p>
            <a:pPr marL="0" marR="0" lvl="0" indent="0" algn="ctr"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Arial"/>
                <a:ea typeface="Arial"/>
                <a:cs typeface="Arial"/>
                <a:sym typeface="Arial"/>
              </a:rPr>
              <a:t>CONTENUS</a:t>
            </a:r>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LES 4 « C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3" name="Google Shape;533;p52"/>
          <p:cNvSpPr/>
          <p:nvPr/>
        </p:nvSpPr>
        <p:spPr>
          <a:xfrm>
            <a:off x="6804212" y="3120086"/>
            <a:ext cx="5109881" cy="2646627"/>
          </a:xfrm>
          <a:prstGeom prst="rect">
            <a:avLst/>
          </a:prstGeom>
          <a:gradFill>
            <a:gsLst>
              <a:gs pos="0">
                <a:srgbClr val="9AD9FF"/>
              </a:gs>
              <a:gs pos="35000">
                <a:srgbClr val="B8E5FF"/>
              </a:gs>
              <a:gs pos="100000">
                <a:srgbClr val="E1F6FF"/>
              </a:gs>
            </a:gsLst>
            <a:lin ang="16200000" scaled="0"/>
          </a:gradFill>
          <a:ln w="9525" cap="flat" cmpd="sng">
            <a:solidFill>
              <a:srgbClr val="2E91B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PAS DE PREDOMINANCE D’UNE DISCIPLINE SUR L’AUTRE</a:t>
            </a:r>
            <a:endParaRPr/>
          </a:p>
          <a:p>
            <a:pPr marL="0" marR="0" lvl="0" indent="0" algn="ctr" rtl="0">
              <a:lnSpc>
                <a:spcPct val="100000"/>
              </a:lnSpc>
              <a:spcBef>
                <a:spcPts val="0"/>
              </a:spcBef>
              <a:spcAft>
                <a:spcPts val="0"/>
              </a:spcAft>
              <a:buClr>
                <a:srgbClr val="000000"/>
              </a:buClr>
              <a:buSzPts val="1400"/>
              <a:buFont typeface="Arial"/>
              <a:buNone/>
            </a:pPr>
            <a:endParaRPr sz="1400" b="1"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COMMUNICATION EN LV</a:t>
            </a:r>
            <a:endParaRPr/>
          </a:p>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ET LE RECOURS AU FRANÇAIS TOUJOURS JUSTIFIÉ PEDAGOGIQUEMENT PARLANT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4" name="Google Shape;534;p52"/>
          <p:cNvSpPr/>
          <p:nvPr/>
        </p:nvSpPr>
        <p:spPr>
          <a:xfrm>
            <a:off x="166820" y="2478736"/>
            <a:ext cx="4437530" cy="110378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Arial"/>
                <a:ea typeface="Arial"/>
                <a:cs typeface="Arial"/>
                <a:sym typeface="Arial"/>
              </a:rPr>
              <a:t>Identifier et cibler </a:t>
            </a:r>
            <a:r>
              <a:rPr lang="fr-FR" sz="1400" b="1" i="0" u="none" strike="noStrike" cap="none">
                <a:solidFill>
                  <a:schemeClr val="dk1"/>
                </a:solidFill>
                <a:latin typeface="Arial"/>
                <a:ea typeface="Arial"/>
                <a:cs typeface="Arial"/>
                <a:sym typeface="Arial"/>
              </a:rPr>
              <a:t>les compétences </a:t>
            </a:r>
            <a:r>
              <a:rPr lang="fr-FR" sz="1400" b="0" i="0" u="none" strike="noStrike" cap="none">
                <a:solidFill>
                  <a:schemeClr val="dk1"/>
                </a:solidFill>
                <a:latin typeface="Arial"/>
                <a:ea typeface="Arial"/>
                <a:cs typeface="Arial"/>
                <a:sym typeface="Arial"/>
              </a:rPr>
              <a:t>(cf.BO) et </a:t>
            </a:r>
            <a:r>
              <a:rPr lang="fr-FR" sz="1400" b="1" i="0" u="none" strike="noStrike" cap="none">
                <a:solidFill>
                  <a:schemeClr val="dk1"/>
                </a:solidFill>
                <a:latin typeface="Arial"/>
                <a:ea typeface="Arial"/>
                <a:cs typeface="Arial"/>
                <a:sym typeface="Arial"/>
              </a:rPr>
              <a:t>les objectifs d’apprentissage</a:t>
            </a:r>
            <a:r>
              <a:rPr lang="fr-FR" sz="1400" b="0" i="0" u="none" strike="noStrike" cap="none">
                <a:solidFill>
                  <a:schemeClr val="dk1"/>
                </a:solidFill>
                <a:latin typeface="Arial"/>
                <a:ea typeface="Arial"/>
                <a:cs typeface="Arial"/>
                <a:sym typeface="Arial"/>
              </a:rPr>
              <a:t> dans chacune des deux disciplines</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 calcmode="lin" valueType="num">
                                      <p:cBhvr additive="base">
                                        <p:cTn id="7" dur="500"/>
                                        <p:tgtEl>
                                          <p:spTgt spid="526"/>
                                        </p:tgtEl>
                                        <p:attrNameLst>
                                          <p:attrName>ppt_w</p:attrName>
                                        </p:attrNameLst>
                                      </p:cBhvr>
                                      <p:tavLst>
                                        <p:tav tm="0">
                                          <p:val>
                                            <p:strVal val="0"/>
                                          </p:val>
                                        </p:tav>
                                        <p:tav tm="100000">
                                          <p:val>
                                            <p:strVal val="#ppt_w"/>
                                          </p:val>
                                        </p:tav>
                                      </p:tavLst>
                                    </p:anim>
                                    <p:anim calcmode="lin" valueType="num">
                                      <p:cBhvr additive="base">
                                        <p:cTn id="8" dur="500"/>
                                        <p:tgtEl>
                                          <p:spTgt spid="52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34"/>
                                        </p:tgtEl>
                                        <p:attrNameLst>
                                          <p:attrName>style.visibility</p:attrName>
                                        </p:attrNameLst>
                                      </p:cBhvr>
                                      <p:to>
                                        <p:strVal val="visible"/>
                                      </p:to>
                                    </p:set>
                                    <p:anim calcmode="lin" valueType="num">
                                      <p:cBhvr additive="base">
                                        <p:cTn id="13" dur="500"/>
                                        <p:tgtEl>
                                          <p:spTgt spid="534"/>
                                        </p:tgtEl>
                                        <p:attrNameLst>
                                          <p:attrName>ppt_w</p:attrName>
                                        </p:attrNameLst>
                                      </p:cBhvr>
                                      <p:tavLst>
                                        <p:tav tm="0">
                                          <p:val>
                                            <p:strVal val="0"/>
                                          </p:val>
                                        </p:tav>
                                        <p:tav tm="100000">
                                          <p:val>
                                            <p:strVal val="#ppt_w"/>
                                          </p:val>
                                        </p:tav>
                                      </p:tavLst>
                                    </p:anim>
                                    <p:anim calcmode="lin" valueType="num">
                                      <p:cBhvr additive="base">
                                        <p:cTn id="14" dur="500"/>
                                        <p:tgtEl>
                                          <p:spTgt spid="53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27"/>
                                        </p:tgtEl>
                                        <p:attrNameLst>
                                          <p:attrName>style.visibility</p:attrName>
                                        </p:attrNameLst>
                                      </p:cBhvr>
                                      <p:to>
                                        <p:strVal val="visible"/>
                                      </p:to>
                                    </p:set>
                                    <p:anim calcmode="lin" valueType="num">
                                      <p:cBhvr additive="base">
                                        <p:cTn id="19" dur="500"/>
                                        <p:tgtEl>
                                          <p:spTgt spid="527"/>
                                        </p:tgtEl>
                                        <p:attrNameLst>
                                          <p:attrName>ppt_w</p:attrName>
                                        </p:attrNameLst>
                                      </p:cBhvr>
                                      <p:tavLst>
                                        <p:tav tm="0">
                                          <p:val>
                                            <p:strVal val="0"/>
                                          </p:val>
                                        </p:tav>
                                        <p:tav tm="100000">
                                          <p:val>
                                            <p:strVal val="#ppt_w"/>
                                          </p:val>
                                        </p:tav>
                                      </p:tavLst>
                                    </p:anim>
                                    <p:anim calcmode="lin" valueType="num">
                                      <p:cBhvr additive="base">
                                        <p:cTn id="20" dur="500"/>
                                        <p:tgtEl>
                                          <p:spTgt spid="52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28"/>
                                        </p:tgtEl>
                                        <p:attrNameLst>
                                          <p:attrName>style.visibility</p:attrName>
                                        </p:attrNameLst>
                                      </p:cBhvr>
                                      <p:to>
                                        <p:strVal val="visible"/>
                                      </p:to>
                                    </p:set>
                                    <p:anim calcmode="lin" valueType="num">
                                      <p:cBhvr additive="base">
                                        <p:cTn id="25" dur="500"/>
                                        <p:tgtEl>
                                          <p:spTgt spid="528"/>
                                        </p:tgtEl>
                                        <p:attrNameLst>
                                          <p:attrName>ppt_w</p:attrName>
                                        </p:attrNameLst>
                                      </p:cBhvr>
                                      <p:tavLst>
                                        <p:tav tm="0">
                                          <p:val>
                                            <p:strVal val="0"/>
                                          </p:val>
                                        </p:tav>
                                        <p:tav tm="100000">
                                          <p:val>
                                            <p:strVal val="#ppt_w"/>
                                          </p:val>
                                        </p:tav>
                                      </p:tavLst>
                                    </p:anim>
                                    <p:anim calcmode="lin" valueType="num">
                                      <p:cBhvr additive="base">
                                        <p:cTn id="26" dur="500"/>
                                        <p:tgtEl>
                                          <p:spTgt spid="528"/>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1"/>
                                        </p:tgtEl>
                                        <p:attrNameLst>
                                          <p:attrName>style.visibility</p:attrName>
                                        </p:attrNameLst>
                                      </p:cBhvr>
                                      <p:to>
                                        <p:strVal val="visible"/>
                                      </p:to>
                                    </p:set>
                                    <p:anim calcmode="lin" valueType="num">
                                      <p:cBhvr additive="base">
                                        <p:cTn id="31" dur="500"/>
                                        <p:tgtEl>
                                          <p:spTgt spid="53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30"/>
                                        </p:tgtEl>
                                        <p:attrNameLst>
                                          <p:attrName>style.visibility</p:attrName>
                                        </p:attrNameLst>
                                      </p:cBhvr>
                                      <p:to>
                                        <p:strVal val="visible"/>
                                      </p:to>
                                    </p:set>
                                    <p:anim calcmode="lin" valueType="num">
                                      <p:cBhvr additive="base">
                                        <p:cTn id="36" dur="500"/>
                                        <p:tgtEl>
                                          <p:spTgt spid="5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9"/>
                                        </p:tgtEl>
                                        <p:attrNameLst>
                                          <p:attrName>style.visibility</p:attrName>
                                        </p:attrNameLst>
                                      </p:cBhvr>
                                      <p:to>
                                        <p:strVal val="visible"/>
                                      </p:to>
                                    </p:set>
                                    <p:animEffect transition="in" filter="fade">
                                      <p:cBhvr>
                                        <p:cTn id="41" dur="2000"/>
                                        <p:tgtEl>
                                          <p:spTgt spid="5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23">
                                            <p:txEl>
                                              <p:pRg st="0" end="0"/>
                                            </p:txEl>
                                          </p:spTgt>
                                        </p:tgtEl>
                                        <p:attrNameLst>
                                          <p:attrName>style.visibility</p:attrName>
                                        </p:attrNameLst>
                                      </p:cBhvr>
                                      <p:to>
                                        <p:strVal val="visible"/>
                                      </p:to>
                                    </p:set>
                                    <p:animEffect transition="in" filter="fade">
                                      <p:cBhvr>
                                        <p:cTn id="46" dur="500"/>
                                        <p:tgtEl>
                                          <p:spTgt spid="5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32"/>
                                        </p:tgtEl>
                                        <p:attrNameLst>
                                          <p:attrName>style.visibility</p:attrName>
                                        </p:attrNameLst>
                                      </p:cBhvr>
                                      <p:to>
                                        <p:strVal val="visible"/>
                                      </p:to>
                                    </p:set>
                                    <p:animEffect transition="in" filter="fade">
                                      <p:cBhvr>
                                        <p:cTn id="51" dur="500"/>
                                        <p:tgtEl>
                                          <p:spTgt spid="5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33"/>
                                        </p:tgtEl>
                                        <p:attrNameLst>
                                          <p:attrName>style.visibility</p:attrName>
                                        </p:attrNameLst>
                                      </p:cBhvr>
                                      <p:to>
                                        <p:strVal val="visible"/>
                                      </p:to>
                                    </p:set>
                                    <p:animEffect transition="in" filter="fade">
                                      <p:cBhvr>
                                        <p:cTn id="56"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538"/>
        <p:cNvGrpSpPr/>
        <p:nvPr/>
      </p:nvGrpSpPr>
      <p:grpSpPr>
        <a:xfrm>
          <a:off x="0" y="0"/>
          <a:ext cx="0" cy="0"/>
          <a:chOff x="0" y="0"/>
          <a:chExt cx="0" cy="0"/>
        </a:xfrm>
      </p:grpSpPr>
      <p:sp>
        <p:nvSpPr>
          <p:cNvPr id="539" name="Google Shape;539;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SzPts val="3520"/>
              <a:buChar char="►"/>
            </a:pPr>
            <a:r>
              <a:rPr lang="fr-FR" sz="4400" b="1"/>
              <a:t>Merci pour votre attention</a:t>
            </a:r>
            <a:endParaRPr/>
          </a:p>
          <a:p>
            <a:pPr marL="342900" lvl="0" indent="-119379" algn="ctr" rtl="0">
              <a:lnSpc>
                <a:spcPct val="100000"/>
              </a:lnSpc>
              <a:spcBef>
                <a:spcPts val="1000"/>
              </a:spcBef>
              <a:spcAft>
                <a:spcPts val="0"/>
              </a:spcAft>
              <a:buSzPts val="3520"/>
              <a:buNone/>
            </a:pPr>
            <a:endParaRPr sz="4400" b="1"/>
          </a:p>
          <a:p>
            <a:pPr marL="342900" lvl="0" indent="-342900" algn="ctr" rtl="0">
              <a:lnSpc>
                <a:spcPct val="100000"/>
              </a:lnSpc>
              <a:spcBef>
                <a:spcPts val="1000"/>
              </a:spcBef>
              <a:spcAft>
                <a:spcPts val="0"/>
              </a:spcAft>
              <a:buSzPts val="3520"/>
              <a:buChar char="►"/>
            </a:pPr>
            <a:r>
              <a:rPr lang="fr-FR" sz="4400" b="1"/>
              <a:t>Avez-vous des questions?</a:t>
            </a:r>
            <a:endParaRPr sz="4400" b="1"/>
          </a:p>
        </p:txBody>
      </p:sp>
      <p:pic>
        <p:nvPicPr>
          <p:cNvPr id="540" name="Google Shape;540;p22"/>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541" name="Google Shape;541;p22"/>
          <p:cNvPicPr preferRelativeResize="0"/>
          <p:nvPr/>
        </p:nvPicPr>
        <p:blipFill rotWithShape="1">
          <a:blip r:embed="rId5">
            <a:alphaModFix/>
          </a:blip>
          <a:srcRect/>
          <a:stretch/>
        </p:blipFill>
        <p:spPr>
          <a:xfrm>
            <a:off x="9712797" y="233262"/>
            <a:ext cx="2263863" cy="1036738"/>
          </a:xfrm>
          <a:prstGeom prst="rect">
            <a:avLst/>
          </a:prstGeom>
          <a:noFill/>
          <a:ln>
            <a:noFill/>
          </a:ln>
        </p:spPr>
      </p:pic>
      <p:sp>
        <p:nvSpPr>
          <p:cNvPr id="542" name="Google Shape;542;p22"/>
          <p:cNvSpPr txBox="1">
            <a:spLocks noGrp="1"/>
          </p:cNvSpPr>
          <p:nvPr>
            <p:ph type="title"/>
          </p:nvPr>
        </p:nvSpPr>
        <p:spPr>
          <a:xfrm>
            <a:off x="2179878" y="609600"/>
            <a:ext cx="7094124"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b="1"/>
              <a:t>ANIMATION PEDAGOGIQUE « L’EMILE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71"/>
        <p:cNvGrpSpPr/>
        <p:nvPr/>
      </p:nvGrpSpPr>
      <p:grpSpPr>
        <a:xfrm>
          <a:off x="0" y="0"/>
          <a:ext cx="0" cy="0"/>
          <a:chOff x="0" y="0"/>
          <a:chExt cx="0" cy="0"/>
        </a:xfrm>
      </p:grpSpPr>
      <p:sp>
        <p:nvSpPr>
          <p:cNvPr id="172" name="Google Shape;172;p4"/>
          <p:cNvSpPr txBox="1">
            <a:spLocks noGrp="1"/>
          </p:cNvSpPr>
          <p:nvPr>
            <p:ph type="title"/>
          </p:nvPr>
        </p:nvSpPr>
        <p:spPr>
          <a:xfrm>
            <a:off x="1848678" y="609600"/>
            <a:ext cx="7425324" cy="9409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a:t>Trois enseignements distincts</a:t>
            </a:r>
            <a:endParaRPr/>
          </a:p>
        </p:txBody>
      </p:sp>
      <p:sp>
        <p:nvSpPr>
          <p:cNvPr id="173" name="Google Shape;173;p4"/>
          <p:cNvSpPr txBox="1">
            <a:spLocks noGrp="1"/>
          </p:cNvSpPr>
          <p:nvPr>
            <p:ph type="body" idx="1"/>
          </p:nvPr>
        </p:nvSpPr>
        <p:spPr>
          <a:xfrm>
            <a:off x="677333" y="1599370"/>
            <a:ext cx="9619605" cy="4662281"/>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600"/>
              <a:buChar char="►"/>
            </a:pPr>
            <a:r>
              <a:rPr lang="fr-FR" sz="2000" b="1" u="sng"/>
              <a:t>D’enseignement des langues vivantes</a:t>
            </a:r>
            <a:r>
              <a:rPr lang="fr-FR" sz="2000"/>
              <a:t>, c’est-à-dire ce qui correspondant aux cours d’anglais, d’arabe, communément appelée </a:t>
            </a:r>
            <a:r>
              <a:rPr lang="fr-FR" sz="2000" b="1"/>
              <a:t>la LV</a:t>
            </a:r>
            <a:endParaRPr sz="2000"/>
          </a:p>
          <a:p>
            <a:pPr marL="342900" lvl="0" indent="-342900" algn="l" rtl="0">
              <a:lnSpc>
                <a:spcPct val="100000"/>
              </a:lnSpc>
              <a:spcBef>
                <a:spcPts val="1000"/>
              </a:spcBef>
              <a:spcAft>
                <a:spcPts val="0"/>
              </a:spcAft>
              <a:buSzPts val="1600"/>
              <a:buChar char="►"/>
            </a:pPr>
            <a:r>
              <a:rPr lang="fr-FR" sz="2000" b="1" u="sng"/>
              <a:t>D’enseignement d’une matière intégrée en langue étrangère</a:t>
            </a:r>
            <a:r>
              <a:rPr lang="fr-FR" sz="2000"/>
              <a:t>, c’est-à-dire deux disciplines en contact, double objectif d’apprentissage identifié où l’innovation pédagogique a permis de conceptualiser une </a:t>
            </a:r>
            <a:r>
              <a:rPr lang="fr-FR" sz="2000" b="1"/>
              <a:t>intégration des deux disciplines</a:t>
            </a:r>
            <a:r>
              <a:rPr lang="fr-FR" sz="2000"/>
              <a:t>, en toute conscience, tout au long de l’année, de la séquence et de la séance. Cette intégration sous-entend </a:t>
            </a:r>
            <a:r>
              <a:rPr lang="fr-FR" sz="2000" b="1"/>
              <a:t> une interdépendance </a:t>
            </a:r>
            <a:r>
              <a:rPr lang="fr-FR" sz="2000"/>
              <a:t>entre les 2 matières, l’une ne peut avancer sans l’autre et l’autre pourra toujours permettre à l’une d’être travaillée et approfondie. « Innovation pédagogique méthodologie » (cf. définition Eurydice)</a:t>
            </a:r>
            <a:endParaRPr/>
          </a:p>
          <a:p>
            <a:pPr marL="342900" lvl="0" indent="-241300" algn="l" rtl="0">
              <a:lnSpc>
                <a:spcPct val="100000"/>
              </a:lnSpc>
              <a:spcBef>
                <a:spcPts val="1000"/>
              </a:spcBef>
              <a:spcAft>
                <a:spcPts val="0"/>
              </a:spcAft>
              <a:buSzPts val="1600"/>
              <a:buNone/>
            </a:pPr>
            <a:endParaRPr sz="2000"/>
          </a:p>
          <a:p>
            <a:pPr marL="342900" lvl="0" indent="-342900" algn="l" rtl="0">
              <a:lnSpc>
                <a:spcPct val="100000"/>
              </a:lnSpc>
              <a:spcBef>
                <a:spcPts val="1000"/>
              </a:spcBef>
              <a:spcAft>
                <a:spcPts val="0"/>
              </a:spcAft>
              <a:buSzPts val="1600"/>
              <a:buChar char="►"/>
            </a:pPr>
            <a:r>
              <a:rPr lang="fr-FR" sz="2000" b="1" u="sng"/>
              <a:t>D’enseignement en langue type section internationale</a:t>
            </a:r>
            <a:r>
              <a:rPr lang="fr-FR" sz="2000"/>
              <a:t>, c’est-à-dire un cours </a:t>
            </a:r>
            <a:r>
              <a:rPr lang="fr-FR" sz="2000" b="1"/>
              <a:t>traduit</a:t>
            </a:r>
            <a:r>
              <a:rPr lang="fr-FR" sz="2000"/>
              <a:t> et donné en langue étrangère, un peu sur le modèle de l’immersion où finalement, ici, la langue est principalement envisagée comme </a:t>
            </a:r>
            <a:r>
              <a:rPr lang="fr-FR" sz="2000" b="1"/>
              <a:t>un moyen de communication </a:t>
            </a:r>
            <a:r>
              <a:rPr lang="fr-FR" sz="2000"/>
              <a:t>qui permet un bain linguistique supplémentaire.</a:t>
            </a:r>
            <a:endParaRPr/>
          </a:p>
        </p:txBody>
      </p:sp>
      <p:pic>
        <p:nvPicPr>
          <p:cNvPr id="174" name="Google Shape;174;p4"/>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175" name="Google Shape;175;p4"/>
          <p:cNvPicPr preferRelativeResize="0"/>
          <p:nvPr/>
        </p:nvPicPr>
        <p:blipFill rotWithShape="1">
          <a:blip r:embed="rId5">
            <a:alphaModFix/>
          </a:blip>
          <a:srcRect/>
          <a:stretch/>
        </p:blipFill>
        <p:spPr>
          <a:xfrm>
            <a:off x="9712797" y="233262"/>
            <a:ext cx="2263863" cy="1036738"/>
          </a:xfrm>
          <a:prstGeom prst="rect">
            <a:avLst/>
          </a:prstGeom>
          <a:noFill/>
          <a:ln>
            <a:noFill/>
          </a:ln>
        </p:spPr>
      </p:pic>
      <p:pic>
        <p:nvPicPr>
          <p:cNvPr id="176" name="Google Shape;176;p4"/>
          <p:cNvPicPr preferRelativeResize="0"/>
          <p:nvPr/>
        </p:nvPicPr>
        <p:blipFill rotWithShape="1">
          <a:blip r:embed="rId6">
            <a:alphaModFix/>
          </a:blip>
          <a:srcRect/>
          <a:stretch/>
        </p:blipFill>
        <p:spPr>
          <a:xfrm>
            <a:off x="10296938" y="2512132"/>
            <a:ext cx="1620078" cy="2302944"/>
          </a:xfrm>
          <a:prstGeom prst="rect">
            <a:avLst/>
          </a:prstGeom>
          <a:noFill/>
          <a:ln>
            <a:noFill/>
          </a:ln>
        </p:spPr>
      </p:pic>
      <p:sp>
        <p:nvSpPr>
          <p:cNvPr id="177" name="Google Shape;177;p4"/>
          <p:cNvSpPr/>
          <p:nvPr/>
        </p:nvSpPr>
        <p:spPr>
          <a:xfrm>
            <a:off x="238539" y="1318866"/>
            <a:ext cx="462501" cy="341569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2800" b="1" i="0" u="none" strike="noStrike" cap="none">
                <a:solidFill>
                  <a:schemeClr val="dk1"/>
                </a:solidFill>
                <a:latin typeface="Arial"/>
                <a:ea typeface="Arial"/>
                <a:cs typeface="Arial"/>
                <a:sym typeface="Arial"/>
              </a:rPr>
              <a:t>P</a:t>
            </a:r>
            <a:endParaRPr/>
          </a:p>
          <a:p>
            <a:pPr marL="0" marR="0" lvl="0" indent="0" algn="ctr" rtl="0">
              <a:lnSpc>
                <a:spcPct val="100000"/>
              </a:lnSpc>
              <a:spcBef>
                <a:spcPts val="0"/>
              </a:spcBef>
              <a:spcAft>
                <a:spcPts val="0"/>
              </a:spcAft>
              <a:buNone/>
            </a:pPr>
            <a:r>
              <a:rPr lang="fr-FR" sz="2800" b="1" i="0" u="none" strike="noStrike" cap="none">
                <a:solidFill>
                  <a:schemeClr val="dk1"/>
                </a:solidFill>
                <a:latin typeface="Arial"/>
                <a:ea typeface="Arial"/>
                <a:cs typeface="Arial"/>
                <a:sym typeface="Arial"/>
              </a:rPr>
              <a:t>A</a:t>
            </a:r>
            <a:endParaRPr/>
          </a:p>
          <a:p>
            <a:pPr marL="0" marR="0" lvl="0" indent="0" algn="ctr" rtl="0">
              <a:lnSpc>
                <a:spcPct val="100000"/>
              </a:lnSpc>
              <a:spcBef>
                <a:spcPts val="0"/>
              </a:spcBef>
              <a:spcAft>
                <a:spcPts val="0"/>
              </a:spcAft>
              <a:buNone/>
            </a:pPr>
            <a:r>
              <a:rPr lang="fr-FR" sz="2800" b="1" i="0" u="none" strike="noStrike" cap="none">
                <a:solidFill>
                  <a:schemeClr val="dk1"/>
                </a:solidFill>
                <a:latin typeface="Arial"/>
                <a:ea typeface="Arial"/>
                <a:cs typeface="Arial"/>
                <a:sym typeface="Arial"/>
              </a:rPr>
              <a:t>R</a:t>
            </a:r>
            <a:endParaRPr/>
          </a:p>
          <a:p>
            <a:pPr marL="0" marR="0" lvl="0" indent="0" algn="ctr" rtl="0">
              <a:lnSpc>
                <a:spcPct val="100000"/>
              </a:lnSpc>
              <a:spcBef>
                <a:spcPts val="0"/>
              </a:spcBef>
              <a:spcAft>
                <a:spcPts val="0"/>
              </a:spcAft>
              <a:buNone/>
            </a:pPr>
            <a:r>
              <a:rPr lang="fr-FR" sz="2800" b="1" i="0" u="none" strike="noStrike" cap="none">
                <a:solidFill>
                  <a:schemeClr val="dk1"/>
                </a:solidFill>
                <a:latin typeface="Arial"/>
                <a:ea typeface="Arial"/>
                <a:cs typeface="Arial"/>
                <a:sym typeface="Arial"/>
              </a:rPr>
              <a:t>L</a:t>
            </a:r>
            <a:endParaRPr/>
          </a:p>
          <a:p>
            <a:pPr marL="0" marR="0" lvl="0" indent="0" algn="ctr" rtl="0">
              <a:lnSpc>
                <a:spcPct val="100000"/>
              </a:lnSpc>
              <a:spcBef>
                <a:spcPts val="0"/>
              </a:spcBef>
              <a:spcAft>
                <a:spcPts val="0"/>
              </a:spcAft>
              <a:buNone/>
            </a:pPr>
            <a:r>
              <a:rPr lang="fr-FR" sz="2800" b="1" i="0" u="none" strike="noStrike" cap="none">
                <a:solidFill>
                  <a:schemeClr val="dk1"/>
                </a:solidFill>
                <a:latin typeface="Arial"/>
                <a:ea typeface="Arial"/>
                <a:cs typeface="Arial"/>
                <a:sym typeface="Arial"/>
              </a:rPr>
              <a:t>E</a:t>
            </a:r>
            <a:endParaRPr sz="2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3">
                                            <p:txEl>
                                              <p:pRg st="0" end="0"/>
                                            </p:txEl>
                                          </p:spTgt>
                                        </p:tgtEl>
                                        <p:attrNameLst>
                                          <p:attrName>style.visibility</p:attrName>
                                        </p:attrNameLst>
                                      </p:cBhvr>
                                      <p:to>
                                        <p:strVal val="visible"/>
                                      </p:to>
                                    </p:set>
                                    <p:anim calcmode="lin" valueType="num">
                                      <p:cBhvr additive="base">
                                        <p:cTn id="11" dur="500"/>
                                        <p:tgtEl>
                                          <p:spTgt spid="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3">
                                            <p:txEl>
                                              <p:pRg st="1" end="1"/>
                                            </p:txEl>
                                          </p:spTgt>
                                        </p:tgtEl>
                                        <p:attrNameLst>
                                          <p:attrName>style.visibility</p:attrName>
                                        </p:attrNameLst>
                                      </p:cBhvr>
                                      <p:to>
                                        <p:strVal val="visible"/>
                                      </p:to>
                                    </p:set>
                                    <p:anim calcmode="lin" valueType="num">
                                      <p:cBhvr additive="base">
                                        <p:cTn id="16" dur="500"/>
                                        <p:tgtEl>
                                          <p:spTgt spid="1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3">
                                            <p:txEl>
                                              <p:pRg st="2" end="2"/>
                                            </p:txEl>
                                          </p:spTgt>
                                        </p:tgtEl>
                                        <p:attrNameLst>
                                          <p:attrName>style.visibility</p:attrName>
                                        </p:attrNameLst>
                                      </p:cBhvr>
                                      <p:to>
                                        <p:strVal val="visible"/>
                                      </p:to>
                                    </p:set>
                                    <p:anim calcmode="lin" valueType="num">
                                      <p:cBhvr additive="base">
                                        <p:cTn id="21" dur="500"/>
                                        <p:tgtEl>
                                          <p:spTgt spid="1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3">
                                            <p:txEl>
                                              <p:pRg st="3" end="3"/>
                                            </p:txEl>
                                          </p:spTgt>
                                        </p:tgtEl>
                                        <p:attrNameLst>
                                          <p:attrName>style.visibility</p:attrName>
                                        </p:attrNameLst>
                                      </p:cBhvr>
                                      <p:to>
                                        <p:strVal val="visible"/>
                                      </p:to>
                                    </p:set>
                                    <p:anim calcmode="lin" valueType="num">
                                      <p:cBhvr additive="base">
                                        <p:cTn id="26" dur="500"/>
                                        <p:tgtEl>
                                          <p:spTgt spid="1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additive="base">
                                        <p:cTn id="31" dur="500"/>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677334" y="609600"/>
            <a:ext cx="8596668" cy="79181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6F8B"/>
              </a:buClr>
              <a:buSzPts val="3600"/>
              <a:buFont typeface="Trebuchet MS"/>
              <a:buNone/>
            </a:pPr>
            <a:r>
              <a:rPr lang="fr-FR"/>
              <a:t>EMILE: Une définition</a:t>
            </a:r>
            <a:endParaRPr/>
          </a:p>
        </p:txBody>
      </p:sp>
      <p:sp>
        <p:nvSpPr>
          <p:cNvPr id="183" name="Google Shape;183;p5"/>
          <p:cNvSpPr txBox="1">
            <a:spLocks noGrp="1"/>
          </p:cNvSpPr>
          <p:nvPr>
            <p:ph type="body" idx="1"/>
          </p:nvPr>
        </p:nvSpPr>
        <p:spPr>
          <a:xfrm>
            <a:off x="238538" y="1500809"/>
            <a:ext cx="10167731" cy="513367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lnSpc>
                <a:spcPct val="100000"/>
              </a:lnSpc>
              <a:spcBef>
                <a:spcPts val="0"/>
              </a:spcBef>
              <a:spcAft>
                <a:spcPts val="0"/>
              </a:spcAft>
              <a:buSzPct val="86486"/>
              <a:buChar char="►"/>
            </a:pPr>
            <a:r>
              <a:rPr lang="fr-FR" sz="2400"/>
              <a:t>l’EMILE « </a:t>
            </a:r>
            <a:r>
              <a:rPr lang="fr-FR" sz="2400" i="1"/>
              <a:t>véhicule une </a:t>
            </a:r>
            <a:r>
              <a:rPr lang="fr-FR" sz="2400" b="1" i="1"/>
              <a:t>approche méthodologique innovante</a:t>
            </a:r>
            <a:r>
              <a:rPr lang="fr-FR" sz="2400" i="1"/>
              <a:t> qui </a:t>
            </a:r>
            <a:r>
              <a:rPr lang="fr-FR" sz="2400" b="1" i="1"/>
              <a:t>va bien au-delà de l’enseignement des langues</a:t>
            </a:r>
            <a:r>
              <a:rPr lang="fr-FR" sz="2400" i="1"/>
              <a:t>. </a:t>
            </a:r>
            <a:endParaRPr sz="2400" i="1"/>
          </a:p>
          <a:p>
            <a:pPr marL="342900" lvl="0" indent="-342900" algn="just" rtl="0">
              <a:lnSpc>
                <a:spcPct val="100000"/>
              </a:lnSpc>
              <a:spcBef>
                <a:spcPts val="0"/>
              </a:spcBef>
              <a:spcAft>
                <a:spcPts val="0"/>
              </a:spcAft>
              <a:buSzPct val="86486"/>
              <a:buChar char="►"/>
            </a:pPr>
            <a:r>
              <a:rPr lang="fr-FR" sz="2400" i="1"/>
              <a:t>En effet, (…) la langue et la matière non linguistique sont toutes deux objets d’enseignement, </a:t>
            </a:r>
            <a:r>
              <a:rPr lang="fr-FR" sz="2400" b="1" i="1"/>
              <a:t>sans qu’il n’y ait de préséance de l’une par rapport à l’autre</a:t>
            </a:r>
            <a:r>
              <a:rPr lang="fr-FR" sz="2400" i="1"/>
              <a:t>. </a:t>
            </a:r>
            <a:endParaRPr sz="2400" i="1"/>
          </a:p>
          <a:p>
            <a:pPr marL="342900" lvl="0" indent="-342900" algn="just" rtl="0">
              <a:lnSpc>
                <a:spcPct val="100000"/>
              </a:lnSpc>
              <a:spcBef>
                <a:spcPts val="0"/>
              </a:spcBef>
              <a:spcAft>
                <a:spcPts val="0"/>
              </a:spcAft>
              <a:buSzPct val="86486"/>
              <a:buChar char="►"/>
            </a:pPr>
            <a:r>
              <a:rPr lang="fr-FR" sz="2400" i="1"/>
              <a:t>Par ailleurs, la réalisation de ce double objectif exige la mise en place d’une approche particulière de l’enseignement : l’apprentissage de la matière non linguistique </a:t>
            </a:r>
            <a:r>
              <a:rPr lang="fr-FR" sz="2400" b="1" i="1"/>
              <a:t>se fait non pas dans</a:t>
            </a:r>
            <a:r>
              <a:rPr lang="fr-FR" sz="2400" i="1"/>
              <a:t> une langue étrangère, </a:t>
            </a:r>
            <a:r>
              <a:rPr lang="fr-FR" sz="2400" b="1" i="1"/>
              <a:t>mais avec et à travers une langue étrangère</a:t>
            </a:r>
            <a:r>
              <a:rPr lang="fr-FR" sz="2400" i="1"/>
              <a:t>. </a:t>
            </a:r>
            <a:endParaRPr sz="2400" i="1"/>
          </a:p>
          <a:p>
            <a:pPr marL="342900" lvl="0" indent="-342900" algn="just" rtl="0">
              <a:lnSpc>
                <a:spcPct val="100000"/>
              </a:lnSpc>
              <a:spcBef>
                <a:spcPts val="0"/>
              </a:spcBef>
              <a:spcAft>
                <a:spcPts val="0"/>
              </a:spcAft>
              <a:buSzPct val="86486"/>
              <a:buChar char="►"/>
            </a:pPr>
            <a:r>
              <a:rPr lang="fr-FR" sz="2400" i="1"/>
              <a:t>Il implique donc </a:t>
            </a:r>
            <a:r>
              <a:rPr lang="fr-FR" sz="2400" b="1" i="1"/>
              <a:t>une approche plus intégrée de l’enseignement</a:t>
            </a:r>
            <a:r>
              <a:rPr lang="fr-FR" sz="2400" i="1"/>
              <a:t>. Il exige ainsi des enseignants </a:t>
            </a:r>
            <a:r>
              <a:rPr lang="fr-FR" sz="2400" b="1" i="1"/>
              <a:t>une réflexion spécifique</a:t>
            </a:r>
            <a:r>
              <a:rPr lang="fr-FR" sz="2400" i="1"/>
              <a:t> non plus sur l’enseignement des langues uniquement, mais sur </a:t>
            </a:r>
            <a:r>
              <a:rPr lang="fr-FR" sz="2400" b="1" i="1"/>
              <a:t>le processus d’enseignement</a:t>
            </a:r>
            <a:r>
              <a:rPr lang="fr-FR" sz="2400" i="1"/>
              <a:t> en général »</a:t>
            </a:r>
            <a:endParaRPr/>
          </a:p>
          <a:p>
            <a:pPr marL="342900" lvl="0" indent="-342900" algn="just" rtl="0">
              <a:lnSpc>
                <a:spcPct val="100000"/>
              </a:lnSpc>
              <a:spcBef>
                <a:spcPts val="0"/>
              </a:spcBef>
              <a:spcAft>
                <a:spcPts val="0"/>
              </a:spcAft>
              <a:buSzPct val="86486"/>
              <a:buChar char="►"/>
            </a:pPr>
            <a:r>
              <a:rPr lang="fr-FR" sz="2400" i="1"/>
              <a:t>(Rapport Eurydice 2006)</a:t>
            </a:r>
            <a:endParaRPr/>
          </a:p>
          <a:p>
            <a:pPr marL="342900" lvl="0" indent="-342900" algn="ctr" rtl="0">
              <a:lnSpc>
                <a:spcPct val="100000"/>
              </a:lnSpc>
              <a:spcBef>
                <a:spcPts val="1000"/>
              </a:spcBef>
              <a:spcAft>
                <a:spcPts val="0"/>
              </a:spcAft>
              <a:buSzPct val="86486"/>
              <a:buChar char="►"/>
            </a:pPr>
            <a:r>
              <a:rPr lang="fr-FR" sz="2400" i="1"/>
              <a:t>En filigrane: co-présence des deux langues.</a:t>
            </a:r>
            <a:endParaRPr sz="2400"/>
          </a:p>
          <a:p>
            <a:pPr marL="342900" lvl="0" indent="-251459" algn="just" rtl="0">
              <a:lnSpc>
                <a:spcPct val="100000"/>
              </a:lnSpc>
              <a:spcBef>
                <a:spcPts val="1000"/>
              </a:spcBef>
              <a:spcAft>
                <a:spcPts val="0"/>
              </a:spcAft>
              <a:buSzPct val="86486"/>
              <a:buNone/>
            </a:pPr>
            <a:endParaRPr/>
          </a:p>
        </p:txBody>
      </p:sp>
      <p:pic>
        <p:nvPicPr>
          <p:cNvPr id="184" name="Google Shape;184;p5"/>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185" name="Google Shape;185;p5"/>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 calcmode="lin" valueType="num">
                                      <p:cBhvr additive="base">
                                        <p:cTn id="7" dur="500"/>
                                        <p:tgtEl>
                                          <p:spTgt spid="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 calcmode="lin" valueType="num">
                                      <p:cBhvr additive="base">
                                        <p:cTn id="12" dur="500"/>
                                        <p:tgtEl>
                                          <p:spTgt spid="1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 calcmode="lin" valueType="num">
                                      <p:cBhvr additive="base">
                                        <p:cTn id="17" dur="500"/>
                                        <p:tgtEl>
                                          <p:spTgt spid="1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 calcmode="lin" valueType="num">
                                      <p:cBhvr additive="base">
                                        <p:cTn id="22" dur="500"/>
                                        <p:tgtEl>
                                          <p:spTgt spid="1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 calcmode="lin" valueType="num">
                                      <p:cBhvr additive="base">
                                        <p:cTn id="27" dur="500"/>
                                        <p:tgtEl>
                                          <p:spTgt spid="1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 calcmode="lin" valueType="num">
                                      <p:cBhvr additive="base">
                                        <p:cTn id="32" dur="500"/>
                                        <p:tgtEl>
                                          <p:spTgt spid="1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3">
                                            <p:txEl>
                                              <p:pRg st="6" end="6"/>
                                            </p:txEl>
                                          </p:spTgt>
                                        </p:tgtEl>
                                        <p:attrNameLst>
                                          <p:attrName>style.visibility</p:attrName>
                                        </p:attrNameLst>
                                      </p:cBhvr>
                                      <p:to>
                                        <p:strVal val="visible"/>
                                      </p:to>
                                    </p:set>
                                    <p:anim calcmode="lin" valueType="num">
                                      <p:cBhvr additive="base">
                                        <p:cTn id="37" dur="500"/>
                                        <p:tgtEl>
                                          <p:spTgt spid="1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2017058" y="109722"/>
            <a:ext cx="8139954" cy="12916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fr-FR" sz="2800"/>
              <a:t>EMILE:</a:t>
            </a:r>
            <a:r>
              <a:rPr lang="fr-FR" sz="2800" i="1"/>
              <a:t> la langue et la matière non linguistique sont toutes deux objets d’enseignement, </a:t>
            </a:r>
            <a:r>
              <a:rPr lang="fr-FR" sz="2800" b="1" i="1"/>
              <a:t>sans qu’il n’y ait de préséance de l’une par rapport à l’autre</a:t>
            </a:r>
            <a:endParaRPr sz="2800"/>
          </a:p>
        </p:txBody>
      </p:sp>
      <p:pic>
        <p:nvPicPr>
          <p:cNvPr id="191" name="Google Shape;191;p40"/>
          <p:cNvPicPr preferRelativeResize="0"/>
          <p:nvPr/>
        </p:nvPicPr>
        <p:blipFill rotWithShape="1">
          <a:blip r:embed="rId4">
            <a:alphaModFix/>
          </a:blip>
          <a:srcRect/>
          <a:stretch/>
        </p:blipFill>
        <p:spPr>
          <a:xfrm>
            <a:off x="1027431" y="1904548"/>
            <a:ext cx="9439835" cy="4909364"/>
          </a:xfrm>
          <a:prstGeom prst="rect">
            <a:avLst/>
          </a:prstGeom>
          <a:noFill/>
          <a:ln>
            <a:noFill/>
          </a:ln>
        </p:spPr>
      </p:pic>
      <p:sp>
        <p:nvSpPr>
          <p:cNvPr id="192" name="Google Shape;192;p40"/>
          <p:cNvSpPr txBox="1">
            <a:spLocks noGrp="1"/>
          </p:cNvSpPr>
          <p:nvPr>
            <p:ph type="body" idx="1"/>
          </p:nvPr>
        </p:nvSpPr>
        <p:spPr>
          <a:xfrm>
            <a:off x="1125570" y="1922150"/>
            <a:ext cx="9728936" cy="4540553"/>
          </a:xfrm>
          <a:prstGeom prst="rect">
            <a:avLst/>
          </a:prstGeom>
          <a:noFill/>
          <a:ln>
            <a:noFill/>
          </a:ln>
        </p:spPr>
        <p:txBody>
          <a:bodyPr spcFirstLastPara="1" wrap="square" lIns="91425" tIns="45700" rIns="91425" bIns="45700" anchor="t" anchorCtr="0">
            <a:normAutofit/>
          </a:bodyPr>
          <a:lstStyle/>
          <a:p>
            <a:pPr marL="342900" lvl="0" indent="-251459" algn="just" rtl="0">
              <a:lnSpc>
                <a:spcPct val="100000"/>
              </a:lnSpc>
              <a:spcBef>
                <a:spcPts val="1000"/>
              </a:spcBef>
              <a:spcAft>
                <a:spcPts val="0"/>
              </a:spcAft>
              <a:buSzPts val="1440"/>
              <a:buNone/>
            </a:pPr>
            <a:endParaRPr/>
          </a:p>
        </p:txBody>
      </p:sp>
      <p:pic>
        <p:nvPicPr>
          <p:cNvPr id="193" name="Google Shape;193;p40"/>
          <p:cNvPicPr preferRelativeResize="0"/>
          <p:nvPr/>
        </p:nvPicPr>
        <p:blipFill rotWithShape="1">
          <a:blip r:embed="rId5">
            <a:alphaModFix/>
          </a:blip>
          <a:srcRect l="33261" t="35359" r="33097" b="34149"/>
          <a:stretch/>
        </p:blipFill>
        <p:spPr>
          <a:xfrm>
            <a:off x="56762" y="109722"/>
            <a:ext cx="1941339" cy="989770"/>
          </a:xfrm>
          <a:prstGeom prst="rect">
            <a:avLst/>
          </a:prstGeom>
          <a:noFill/>
          <a:ln>
            <a:noFill/>
          </a:ln>
        </p:spPr>
      </p:pic>
      <p:pic>
        <p:nvPicPr>
          <p:cNvPr id="194" name="Google Shape;194;p40"/>
          <p:cNvPicPr preferRelativeResize="0"/>
          <p:nvPr/>
        </p:nvPicPr>
        <p:blipFill rotWithShape="1">
          <a:blip r:embed="rId6">
            <a:alphaModFix/>
          </a:blip>
          <a:srcRect/>
          <a:stretch/>
        </p:blipFill>
        <p:spPr>
          <a:xfrm>
            <a:off x="9928137" y="62754"/>
            <a:ext cx="2263863" cy="1036738"/>
          </a:xfrm>
          <a:prstGeom prst="rect">
            <a:avLst/>
          </a:prstGeom>
          <a:noFill/>
          <a:ln>
            <a:noFill/>
          </a:ln>
        </p:spPr>
      </p:pic>
      <p:pic>
        <p:nvPicPr>
          <p:cNvPr id="195" name="Google Shape;195;p40"/>
          <p:cNvPicPr preferRelativeResize="0"/>
          <p:nvPr/>
        </p:nvPicPr>
        <p:blipFill rotWithShape="1">
          <a:blip r:embed="rId7">
            <a:alphaModFix/>
          </a:blip>
          <a:srcRect/>
          <a:stretch/>
        </p:blipFill>
        <p:spPr>
          <a:xfrm>
            <a:off x="4371989" y="2495841"/>
            <a:ext cx="473734" cy="319518"/>
          </a:xfrm>
          <a:prstGeom prst="rect">
            <a:avLst/>
          </a:prstGeom>
          <a:noFill/>
          <a:ln>
            <a:noFill/>
          </a:ln>
        </p:spPr>
      </p:pic>
      <p:pic>
        <p:nvPicPr>
          <p:cNvPr id="196" name="Google Shape;196;p40"/>
          <p:cNvPicPr preferRelativeResize="0"/>
          <p:nvPr/>
        </p:nvPicPr>
        <p:blipFill rotWithShape="1">
          <a:blip r:embed="rId8">
            <a:alphaModFix/>
          </a:blip>
          <a:srcRect/>
          <a:stretch/>
        </p:blipFill>
        <p:spPr>
          <a:xfrm>
            <a:off x="9620197" y="2495841"/>
            <a:ext cx="615879" cy="3187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2017058" y="109722"/>
            <a:ext cx="8139954" cy="12916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fr-FR" sz="2800"/>
              <a:t>EMILE:</a:t>
            </a:r>
            <a:r>
              <a:rPr lang="fr-FR" sz="2800" i="1"/>
              <a:t> la langue et la matière non linguistique sont toutes deux objets d’enseignement, </a:t>
            </a:r>
            <a:r>
              <a:rPr lang="fr-FR" sz="2800" b="1" i="1"/>
              <a:t>sans qu’il n’y ait de préséance de l’une par rapport à l’autre</a:t>
            </a:r>
            <a:endParaRPr sz="2800"/>
          </a:p>
        </p:txBody>
      </p:sp>
      <p:pic>
        <p:nvPicPr>
          <p:cNvPr id="202" name="Google Shape;202;p41"/>
          <p:cNvPicPr preferRelativeResize="0"/>
          <p:nvPr/>
        </p:nvPicPr>
        <p:blipFill rotWithShape="1">
          <a:blip r:embed="rId4">
            <a:alphaModFix/>
          </a:blip>
          <a:srcRect l="33261" t="35359" r="33097" b="34149"/>
          <a:stretch/>
        </p:blipFill>
        <p:spPr>
          <a:xfrm>
            <a:off x="56762" y="109722"/>
            <a:ext cx="1941339" cy="989770"/>
          </a:xfrm>
          <a:prstGeom prst="rect">
            <a:avLst/>
          </a:prstGeom>
          <a:noFill/>
          <a:ln>
            <a:noFill/>
          </a:ln>
        </p:spPr>
      </p:pic>
      <p:pic>
        <p:nvPicPr>
          <p:cNvPr id="203" name="Google Shape;203;p41"/>
          <p:cNvPicPr preferRelativeResize="0"/>
          <p:nvPr/>
        </p:nvPicPr>
        <p:blipFill rotWithShape="1">
          <a:blip r:embed="rId5">
            <a:alphaModFix/>
          </a:blip>
          <a:srcRect/>
          <a:stretch/>
        </p:blipFill>
        <p:spPr>
          <a:xfrm>
            <a:off x="9928137" y="62754"/>
            <a:ext cx="2263863" cy="1036738"/>
          </a:xfrm>
          <a:prstGeom prst="rect">
            <a:avLst/>
          </a:prstGeom>
          <a:noFill/>
          <a:ln>
            <a:noFill/>
          </a:ln>
        </p:spPr>
      </p:pic>
      <p:pic>
        <p:nvPicPr>
          <p:cNvPr id="204" name="Google Shape;204;p41"/>
          <p:cNvPicPr preferRelativeResize="0"/>
          <p:nvPr/>
        </p:nvPicPr>
        <p:blipFill rotWithShape="1">
          <a:blip r:embed="rId6">
            <a:alphaModFix/>
          </a:blip>
          <a:srcRect/>
          <a:stretch/>
        </p:blipFill>
        <p:spPr>
          <a:xfrm>
            <a:off x="1272988" y="1865697"/>
            <a:ext cx="8884024" cy="4924326"/>
          </a:xfrm>
          <a:prstGeom prst="rect">
            <a:avLst/>
          </a:prstGeom>
          <a:noFill/>
          <a:ln>
            <a:noFill/>
          </a:ln>
        </p:spPr>
      </p:pic>
      <p:pic>
        <p:nvPicPr>
          <p:cNvPr id="205" name="Google Shape;205;p41"/>
          <p:cNvPicPr preferRelativeResize="0"/>
          <p:nvPr/>
        </p:nvPicPr>
        <p:blipFill rotWithShape="1">
          <a:blip r:embed="rId7">
            <a:alphaModFix/>
          </a:blip>
          <a:srcRect/>
          <a:stretch/>
        </p:blipFill>
        <p:spPr>
          <a:xfrm>
            <a:off x="5062272" y="2567559"/>
            <a:ext cx="473734" cy="319518"/>
          </a:xfrm>
          <a:prstGeom prst="rect">
            <a:avLst/>
          </a:prstGeom>
          <a:noFill/>
          <a:ln>
            <a:noFill/>
          </a:ln>
        </p:spPr>
      </p:pic>
      <p:pic>
        <p:nvPicPr>
          <p:cNvPr id="206" name="Google Shape;206;p41"/>
          <p:cNvPicPr preferRelativeResize="0"/>
          <p:nvPr/>
        </p:nvPicPr>
        <p:blipFill rotWithShape="1">
          <a:blip r:embed="rId8">
            <a:alphaModFix/>
          </a:blip>
          <a:srcRect/>
          <a:stretch/>
        </p:blipFill>
        <p:spPr>
          <a:xfrm>
            <a:off x="9189804" y="2567559"/>
            <a:ext cx="615879" cy="318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2017058" y="109722"/>
            <a:ext cx="8139954" cy="12916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fr-FR" sz="2800"/>
              <a:t>EMILE:</a:t>
            </a:r>
            <a:r>
              <a:rPr lang="fr-FR" sz="2800" i="1"/>
              <a:t> la langue et la matière non linguistique sont toutes deux objets d’enseignement, </a:t>
            </a:r>
            <a:r>
              <a:rPr lang="fr-FR" sz="2800" b="1" i="1"/>
              <a:t>sans qu’il n’y ait de préséance de l’une par rapport à l’autre</a:t>
            </a:r>
            <a:endParaRPr sz="2800"/>
          </a:p>
        </p:txBody>
      </p:sp>
      <p:pic>
        <p:nvPicPr>
          <p:cNvPr id="212" name="Google Shape;212;p42"/>
          <p:cNvPicPr preferRelativeResize="0"/>
          <p:nvPr/>
        </p:nvPicPr>
        <p:blipFill rotWithShape="1">
          <a:blip r:embed="rId4">
            <a:alphaModFix/>
          </a:blip>
          <a:srcRect l="33261" t="35359" r="33097" b="34149"/>
          <a:stretch/>
        </p:blipFill>
        <p:spPr>
          <a:xfrm>
            <a:off x="56762" y="109722"/>
            <a:ext cx="1941339" cy="989770"/>
          </a:xfrm>
          <a:prstGeom prst="rect">
            <a:avLst/>
          </a:prstGeom>
          <a:noFill/>
          <a:ln>
            <a:noFill/>
          </a:ln>
        </p:spPr>
      </p:pic>
      <p:pic>
        <p:nvPicPr>
          <p:cNvPr id="213" name="Google Shape;213;p42"/>
          <p:cNvPicPr preferRelativeResize="0"/>
          <p:nvPr/>
        </p:nvPicPr>
        <p:blipFill rotWithShape="1">
          <a:blip r:embed="rId5">
            <a:alphaModFix/>
          </a:blip>
          <a:srcRect/>
          <a:stretch/>
        </p:blipFill>
        <p:spPr>
          <a:xfrm>
            <a:off x="9928137" y="62754"/>
            <a:ext cx="2263863" cy="1036738"/>
          </a:xfrm>
          <a:prstGeom prst="rect">
            <a:avLst/>
          </a:prstGeom>
          <a:noFill/>
          <a:ln>
            <a:noFill/>
          </a:ln>
        </p:spPr>
      </p:pic>
      <p:pic>
        <p:nvPicPr>
          <p:cNvPr id="214" name="Google Shape;214;p42"/>
          <p:cNvPicPr preferRelativeResize="0"/>
          <p:nvPr/>
        </p:nvPicPr>
        <p:blipFill rotWithShape="1">
          <a:blip r:embed="rId6">
            <a:alphaModFix/>
          </a:blip>
          <a:srcRect/>
          <a:stretch/>
        </p:blipFill>
        <p:spPr>
          <a:xfrm>
            <a:off x="197223" y="2247766"/>
            <a:ext cx="11071412" cy="3825422"/>
          </a:xfrm>
          <a:prstGeom prst="rect">
            <a:avLst/>
          </a:prstGeom>
          <a:noFill/>
          <a:ln>
            <a:noFill/>
          </a:ln>
        </p:spPr>
      </p:pic>
      <p:pic>
        <p:nvPicPr>
          <p:cNvPr id="215" name="Google Shape;215;p42"/>
          <p:cNvPicPr preferRelativeResize="0"/>
          <p:nvPr/>
        </p:nvPicPr>
        <p:blipFill rotWithShape="1">
          <a:blip r:embed="rId7">
            <a:alphaModFix/>
          </a:blip>
          <a:srcRect/>
          <a:stretch/>
        </p:blipFill>
        <p:spPr>
          <a:xfrm>
            <a:off x="3134861" y="2549692"/>
            <a:ext cx="473734" cy="319518"/>
          </a:xfrm>
          <a:prstGeom prst="rect">
            <a:avLst/>
          </a:prstGeom>
          <a:noFill/>
          <a:ln>
            <a:noFill/>
          </a:ln>
        </p:spPr>
      </p:pic>
      <p:pic>
        <p:nvPicPr>
          <p:cNvPr id="216" name="Google Shape;216;p42"/>
          <p:cNvPicPr preferRelativeResize="0"/>
          <p:nvPr/>
        </p:nvPicPr>
        <p:blipFill rotWithShape="1">
          <a:blip r:embed="rId8">
            <a:alphaModFix/>
          </a:blip>
          <a:srcRect/>
          <a:stretch/>
        </p:blipFill>
        <p:spPr>
          <a:xfrm>
            <a:off x="3506180" y="3993051"/>
            <a:ext cx="615879" cy="3187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20"/>
        <p:cNvGrpSpPr/>
        <p:nvPr/>
      </p:nvGrpSpPr>
      <p:grpSpPr>
        <a:xfrm>
          <a:off x="0" y="0"/>
          <a:ext cx="0" cy="0"/>
          <a:chOff x="0" y="0"/>
          <a:chExt cx="0" cy="0"/>
        </a:xfrm>
      </p:grpSpPr>
      <p:sp>
        <p:nvSpPr>
          <p:cNvPr id="221" name="Google Shape;221;p6"/>
          <p:cNvSpPr txBox="1">
            <a:spLocks noGrp="1"/>
          </p:cNvSpPr>
          <p:nvPr>
            <p:ph type="title"/>
          </p:nvPr>
        </p:nvSpPr>
        <p:spPr>
          <a:xfrm>
            <a:off x="2179875" y="280226"/>
            <a:ext cx="7094100" cy="103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6F8B"/>
              </a:buClr>
              <a:buSzPts val="3240"/>
              <a:buFont typeface="Trebuchet MS"/>
              <a:buNone/>
            </a:pPr>
            <a:r>
              <a:rPr lang="fr-FR" sz="3140"/>
              <a:t>Travaux de Béliard et Gravé-Rousseau , de Duverger, de Braz, Causa, Gajo</a:t>
            </a:r>
            <a:endParaRPr sz="3140"/>
          </a:p>
        </p:txBody>
      </p:sp>
      <p:sp>
        <p:nvSpPr>
          <p:cNvPr id="222" name="Google Shape;222;p6"/>
          <p:cNvSpPr txBox="1">
            <a:spLocks noGrp="1"/>
          </p:cNvSpPr>
          <p:nvPr>
            <p:ph type="body" idx="1"/>
          </p:nvPr>
        </p:nvSpPr>
        <p:spPr>
          <a:xfrm>
            <a:off x="655983" y="1590261"/>
            <a:ext cx="10227365" cy="505901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600"/>
              <a:buChar char="►"/>
            </a:pPr>
            <a:r>
              <a:rPr lang="fr-FR" sz="2000" i="1"/>
              <a:t>« S’éloignant d’un modèle immersif qui a montré ses limites, l’EMILE s’inscrit résolument dans une perspective d’enseignement bi/plurilingue : « L’enseignement bilingue se caractérise d’abord par l’alternance des langues, constituant ainsi un rapport entre l’identité et l’altérité, </a:t>
            </a:r>
            <a:r>
              <a:rPr lang="fr-FR" sz="2000" b="1" i="1"/>
              <a:t>à savoir un système linguistique familier et un système linguistique à conquérir » (Braz 2007).</a:t>
            </a:r>
            <a:endParaRPr/>
          </a:p>
          <a:p>
            <a:pPr marL="342900" lvl="0" indent="-342900" algn="l" rtl="0">
              <a:lnSpc>
                <a:spcPct val="100000"/>
              </a:lnSpc>
              <a:spcBef>
                <a:spcPts val="0"/>
              </a:spcBef>
              <a:spcAft>
                <a:spcPts val="0"/>
              </a:spcAft>
              <a:buSzPts val="1600"/>
              <a:buChar char="►"/>
            </a:pPr>
            <a:r>
              <a:rPr lang="fr-FR" sz="2000" b="1" i="1"/>
              <a:t> </a:t>
            </a:r>
            <a:r>
              <a:rPr lang="fr-FR" sz="2000" i="1"/>
              <a:t>Mariella Causa (2007) voit l’alternance codique ou code switching comme « l’une des manifestations les plus significatives du parler bilingue ». </a:t>
            </a:r>
            <a:r>
              <a:rPr lang="fr-FR" sz="2000" b="1" i="1"/>
              <a:t>Désignant les moments spécifiques dans la classe où l’enseignant et les élèves ont recours à une autre langue pour interagir, elle permet de faciliter l’acquisition des concepts disciplinaires et de nouveaux savoirs linguistiques, d’étoffer les contenus en entrecroisant les documents en différentes langues et de diversifier les entrées méthodologiques</a:t>
            </a:r>
            <a:r>
              <a:rPr lang="fr-FR" sz="2000" i="1"/>
              <a:t>. </a:t>
            </a:r>
            <a:endParaRPr sz="2000" i="1"/>
          </a:p>
          <a:p>
            <a:pPr marL="342900" lvl="0" indent="-342900" algn="l" rtl="0">
              <a:lnSpc>
                <a:spcPct val="100000"/>
              </a:lnSpc>
              <a:spcBef>
                <a:spcPts val="0"/>
              </a:spcBef>
              <a:spcAft>
                <a:spcPts val="0"/>
              </a:spcAft>
              <a:buSzPts val="1600"/>
              <a:buChar char="►"/>
            </a:pPr>
            <a:r>
              <a:rPr lang="fr-FR" sz="2000" i="1"/>
              <a:t>Il faut donc </a:t>
            </a:r>
            <a:r>
              <a:rPr lang="fr-FR" sz="2000" b="1" i="1"/>
              <a:t>planifier l’articulation des deux langues au sein de l’EMILE </a:t>
            </a:r>
            <a:r>
              <a:rPr lang="fr-FR" sz="2000" i="1"/>
              <a:t>en ayant recours à la </a:t>
            </a:r>
            <a:r>
              <a:rPr lang="fr-FR" sz="2000" b="1" i="1"/>
              <a:t>macroalternance</a:t>
            </a:r>
            <a:r>
              <a:rPr lang="fr-FR" sz="2000" i="1"/>
              <a:t> (choix des séquences qui seront enseignées en L1 ou en L2 en EMILE pendant l’année), à la </a:t>
            </a:r>
            <a:r>
              <a:rPr lang="fr-FR" sz="2000" b="1" i="1"/>
              <a:t>méso alternance </a:t>
            </a:r>
            <a:r>
              <a:rPr lang="fr-FR" sz="2000" i="1"/>
              <a:t>(choix des objectifs qui se seront enseignés pendant la séquence (et la </a:t>
            </a:r>
            <a:r>
              <a:rPr lang="fr-FR" sz="2000" b="1" i="1"/>
              <a:t>microalternance</a:t>
            </a:r>
            <a:r>
              <a:rPr lang="fr-FR" sz="2000" i="1"/>
              <a:t> (choix opérés à l’échelle de la séance, autrement dit, les moments spécifiques de code switching à l’intérieur d’un même cours) »</a:t>
            </a:r>
            <a:endParaRPr sz="2000"/>
          </a:p>
          <a:p>
            <a:pPr marL="342900" lvl="0" indent="-251459" algn="l" rtl="0">
              <a:lnSpc>
                <a:spcPct val="100000"/>
              </a:lnSpc>
              <a:spcBef>
                <a:spcPts val="1000"/>
              </a:spcBef>
              <a:spcAft>
                <a:spcPts val="0"/>
              </a:spcAft>
              <a:buSzPts val="1440"/>
              <a:buNone/>
            </a:pPr>
            <a:endParaRPr/>
          </a:p>
        </p:txBody>
      </p:sp>
      <p:pic>
        <p:nvPicPr>
          <p:cNvPr id="223" name="Google Shape;223;p6"/>
          <p:cNvPicPr preferRelativeResize="0"/>
          <p:nvPr/>
        </p:nvPicPr>
        <p:blipFill rotWithShape="1">
          <a:blip r:embed="rId4">
            <a:alphaModFix/>
          </a:blip>
          <a:srcRect l="33261" t="35359" r="33097" b="34149"/>
          <a:stretch/>
        </p:blipFill>
        <p:spPr>
          <a:xfrm>
            <a:off x="238539" y="280230"/>
            <a:ext cx="1941339" cy="989770"/>
          </a:xfrm>
          <a:prstGeom prst="rect">
            <a:avLst/>
          </a:prstGeom>
          <a:noFill/>
          <a:ln>
            <a:noFill/>
          </a:ln>
        </p:spPr>
      </p:pic>
      <p:pic>
        <p:nvPicPr>
          <p:cNvPr id="224" name="Google Shape;224;p6"/>
          <p:cNvPicPr preferRelativeResize="0"/>
          <p:nvPr/>
        </p:nvPicPr>
        <p:blipFill rotWithShape="1">
          <a:blip r:embed="rId5">
            <a:alphaModFix/>
          </a:blip>
          <a:srcRect/>
          <a:stretch/>
        </p:blipFill>
        <p:spPr>
          <a:xfrm>
            <a:off x="9712797" y="233262"/>
            <a:ext cx="2263863" cy="10367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5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50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500"/>
                                        <p:tgtEl>
                                          <p:spTgt spid="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Effect transition="in" filter="fade">
                                      <p:cBhvr>
                                        <p:cTn id="22" dur="500"/>
                                        <p:tgtEl>
                                          <p:spTgt spid="2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Bleu vert">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1835</Words>
  <Application>Microsoft Office PowerPoint</Application>
  <PresentationFormat>Grand écran</PresentationFormat>
  <Paragraphs>169</Paragraphs>
  <Slides>34</Slides>
  <Notes>34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Noto Sans Symbols</vt:lpstr>
      <vt:lpstr>Trebuchet MS</vt:lpstr>
      <vt:lpstr>Facette</vt:lpstr>
      <vt:lpstr>ANIMATION PEDAGOGIQUE « L’EMILE »  ZAO – Année scolaire 2022/2023</vt:lpstr>
      <vt:lpstr>Le plan de l’animation : </vt:lpstr>
      <vt:lpstr>L’ E.M.I.L.E  et notre contexte de travail AEFE : le P.A.R.L.E  </vt:lpstr>
      <vt:lpstr>Trois enseignements distincts</vt:lpstr>
      <vt:lpstr>EMILE: Une définition</vt:lpstr>
      <vt:lpstr>EMILE: la langue et la matière non linguistique sont toutes deux objets d’enseignement, sans qu’il n’y ait de préséance de l’une par rapport à l’autre</vt:lpstr>
      <vt:lpstr>EMILE: la langue et la matière non linguistique sont toutes deux objets d’enseignement, sans qu’il n’y ait de préséance de l’une par rapport à l’autre</vt:lpstr>
      <vt:lpstr>EMILE: la langue et la matière non linguistique sont toutes deux objets d’enseignement, sans qu’il n’y ait de préséance de l’une par rapport à l’autre</vt:lpstr>
      <vt:lpstr>Travaux de Béliard et Gravé-Rousseau , de Duverger, de Braz, Causa, Gajo</vt:lpstr>
      <vt:lpstr>Deux disciplines et deux langues en présences</vt:lpstr>
      <vt:lpstr>Le co-enseignement</vt:lpstr>
      <vt:lpstr>L’EMILE et le co-enseignement ne sont pas…</vt:lpstr>
      <vt:lpstr> EMILE: Aide à la conception Pistes de travail pour les enseignants Travaux de Do Coyle, Hood, Marsh et Carol</vt:lpstr>
      <vt:lpstr>EMILE, aide à la conception :   Pistes de travail pour les enseignants CLIL – travaux de Do Coyle, Philipp Hood, David Marsh,  </vt:lpstr>
      <vt:lpstr>Aide à la conception: The language triptych de Do COYLE </vt:lpstr>
      <vt:lpstr>Présentation PowerPoint</vt:lpstr>
      <vt:lpstr>Présentation PowerPoint</vt:lpstr>
      <vt:lpstr>Présentation PowerPoint</vt:lpstr>
      <vt:lpstr>L’EMILE et le co-enseignement c’est…</vt:lpstr>
      <vt:lpstr>EMILE, du concept théorique à la pratique Travaux de Duverger sur l’alternance des langues </vt:lpstr>
      <vt:lpstr>Exemple de méso-alternance </vt:lpstr>
      <vt:lpstr>Présentation PowerPoint</vt:lpstr>
      <vt:lpstr>Présentation PowerPoint</vt:lpstr>
      <vt:lpstr>Présentation PowerPoint</vt:lpstr>
      <vt:lpstr>Présentation PowerPoint</vt:lpstr>
      <vt:lpstr>EMILE: Aide à la conception </vt:lpstr>
      <vt:lpstr>EMILE, aide à la conception </vt:lpstr>
      <vt:lpstr>La matrice du Centre Européen pour les langues vivantes du conseil européen</vt:lpstr>
      <vt:lpstr>COGNITION</vt:lpstr>
      <vt:lpstr>COMMUNICATION</vt:lpstr>
      <vt:lpstr>CULTURE</vt:lpstr>
      <vt:lpstr>EMILE: Aide à la conception: Les matrices de Cummings</vt:lpstr>
      <vt:lpstr>EMILE: RECAPITULONS…</vt:lpstr>
      <vt:lpstr>ANIMATION PEDAGOGIQUE « L’EMILE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PEDAGOGIQUE « L’EMILE »  ZAO – Année scolaire 2022/2023</dc:title>
  <dc:creator>Emmanuelle DOMPNIER</dc:creator>
  <cp:lastModifiedBy>inspection1</cp:lastModifiedBy>
  <cp:revision>1</cp:revision>
  <dcterms:created xsi:type="dcterms:W3CDTF">2022-11-21T17:32:57Z</dcterms:created>
  <dcterms:modified xsi:type="dcterms:W3CDTF">2023-06-22T10:30:11Z</dcterms:modified>
</cp:coreProperties>
</file>