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742113" cy="9875838"/>
  <p:embeddedFontLst>
    <p:embeddedFont>
      <p:font typeface="Calibri" panose="020F0502020204030204" pitchFamily="34" charset="0"/>
      <p:regular r:id="rId26"/>
      <p:bold r:id="rId27"/>
      <p:italic r:id="rId28"/>
      <p:boldItalic r:id="rId29"/>
    </p:embeddedFont>
    <p:embeddedFont>
      <p:font typeface="Corbel" panose="020B050302020402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i+LearaSwsO5LosfJP74UJMd0cR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21582" cy="495507"/>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18971" y="0"/>
            <a:ext cx="2921582" cy="495507"/>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4212" y="4752747"/>
            <a:ext cx="5393690" cy="3888611"/>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380333"/>
            <a:ext cx="2921582" cy="495506"/>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18971" y="9380333"/>
            <a:ext cx="2921582" cy="495506"/>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74212" y="4752747"/>
            <a:ext cx="5393690" cy="388861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0:notes"/>
          <p:cNvSpPr txBox="1">
            <a:spLocks noGrp="1"/>
          </p:cNvSpPr>
          <p:nvPr>
            <p:ph type="body" idx="1"/>
          </p:nvPr>
        </p:nvSpPr>
        <p:spPr>
          <a:xfrm>
            <a:off x="674212" y="4752747"/>
            <a:ext cx="5393690" cy="388861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10: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1:notes"/>
          <p:cNvSpPr txBox="1">
            <a:spLocks noGrp="1"/>
          </p:cNvSpPr>
          <p:nvPr>
            <p:ph type="body" idx="1"/>
          </p:nvPr>
        </p:nvSpPr>
        <p:spPr>
          <a:xfrm>
            <a:off x="674212" y="4752747"/>
            <a:ext cx="5393690" cy="388861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11: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2:notes"/>
          <p:cNvSpPr txBox="1">
            <a:spLocks noGrp="1"/>
          </p:cNvSpPr>
          <p:nvPr>
            <p:ph type="body" idx="1"/>
          </p:nvPr>
        </p:nvSpPr>
        <p:spPr>
          <a:xfrm>
            <a:off x="674212" y="4752747"/>
            <a:ext cx="5393690" cy="388861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12: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3:notes"/>
          <p:cNvSpPr txBox="1">
            <a:spLocks noGrp="1"/>
          </p:cNvSpPr>
          <p:nvPr>
            <p:ph type="body" idx="1"/>
          </p:nvPr>
        </p:nvSpPr>
        <p:spPr>
          <a:xfrm>
            <a:off x="674212" y="4752747"/>
            <a:ext cx="5393690" cy="388861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13: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4:notes"/>
          <p:cNvSpPr txBox="1">
            <a:spLocks noGrp="1"/>
          </p:cNvSpPr>
          <p:nvPr>
            <p:ph type="body" idx="1"/>
          </p:nvPr>
        </p:nvSpPr>
        <p:spPr>
          <a:xfrm>
            <a:off x="674212" y="4752747"/>
            <a:ext cx="5393690" cy="388861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14: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5:notes"/>
          <p:cNvSpPr txBox="1">
            <a:spLocks noGrp="1"/>
          </p:cNvSpPr>
          <p:nvPr>
            <p:ph type="body" idx="1"/>
          </p:nvPr>
        </p:nvSpPr>
        <p:spPr>
          <a:xfrm>
            <a:off x="674212" y="4752747"/>
            <a:ext cx="5393690" cy="388861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5: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6: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6:notes"/>
          <p:cNvSpPr txBox="1">
            <a:spLocks noGrp="1"/>
          </p:cNvSpPr>
          <p:nvPr>
            <p:ph type="body" idx="1"/>
          </p:nvPr>
        </p:nvSpPr>
        <p:spPr>
          <a:xfrm>
            <a:off x="674212" y="4752747"/>
            <a:ext cx="5393690" cy="38886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16:notes"/>
          <p:cNvSpPr txBox="1">
            <a:spLocks noGrp="1"/>
          </p:cNvSpPr>
          <p:nvPr>
            <p:ph type="sldNum" idx="12"/>
          </p:nvPr>
        </p:nvSpPr>
        <p:spPr>
          <a:xfrm>
            <a:off x="3818971" y="9380333"/>
            <a:ext cx="2921582" cy="49550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7:notes"/>
          <p:cNvSpPr txBox="1">
            <a:spLocks noGrp="1"/>
          </p:cNvSpPr>
          <p:nvPr>
            <p:ph type="body" idx="1"/>
          </p:nvPr>
        </p:nvSpPr>
        <p:spPr>
          <a:xfrm>
            <a:off x="674212" y="4752747"/>
            <a:ext cx="5393690" cy="388861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17: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8:notes"/>
          <p:cNvSpPr txBox="1">
            <a:spLocks noGrp="1"/>
          </p:cNvSpPr>
          <p:nvPr>
            <p:ph type="body" idx="1"/>
          </p:nvPr>
        </p:nvSpPr>
        <p:spPr>
          <a:xfrm>
            <a:off x="674212" y="4752747"/>
            <a:ext cx="5393690" cy="388861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8: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9:notes"/>
          <p:cNvSpPr txBox="1">
            <a:spLocks noGrp="1"/>
          </p:cNvSpPr>
          <p:nvPr>
            <p:ph type="body" idx="1"/>
          </p:nvPr>
        </p:nvSpPr>
        <p:spPr>
          <a:xfrm>
            <a:off x="674212" y="4752747"/>
            <a:ext cx="5393690" cy="388861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19: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74212" y="4752747"/>
            <a:ext cx="5393690" cy="388861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2: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0:notes"/>
          <p:cNvSpPr txBox="1">
            <a:spLocks noGrp="1"/>
          </p:cNvSpPr>
          <p:nvPr>
            <p:ph type="body" idx="1"/>
          </p:nvPr>
        </p:nvSpPr>
        <p:spPr>
          <a:xfrm>
            <a:off x="674212" y="4752747"/>
            <a:ext cx="5393690" cy="388861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20: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1:notes"/>
          <p:cNvSpPr txBox="1">
            <a:spLocks noGrp="1"/>
          </p:cNvSpPr>
          <p:nvPr>
            <p:ph type="body" idx="1"/>
          </p:nvPr>
        </p:nvSpPr>
        <p:spPr>
          <a:xfrm>
            <a:off x="674212" y="4752747"/>
            <a:ext cx="5393690" cy="388861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21: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2:notes"/>
          <p:cNvSpPr txBox="1">
            <a:spLocks noGrp="1"/>
          </p:cNvSpPr>
          <p:nvPr>
            <p:ph type="body" idx="1"/>
          </p:nvPr>
        </p:nvSpPr>
        <p:spPr>
          <a:xfrm>
            <a:off x="674212" y="4752747"/>
            <a:ext cx="5393690" cy="388861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22: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3:notes"/>
          <p:cNvSpPr txBox="1">
            <a:spLocks noGrp="1"/>
          </p:cNvSpPr>
          <p:nvPr>
            <p:ph type="body" idx="1"/>
          </p:nvPr>
        </p:nvSpPr>
        <p:spPr>
          <a:xfrm>
            <a:off x="674212" y="4752747"/>
            <a:ext cx="5393690" cy="388861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23: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74212" y="4752747"/>
            <a:ext cx="5393690" cy="388861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txBox="1">
            <a:spLocks noGrp="1"/>
          </p:cNvSpPr>
          <p:nvPr>
            <p:ph type="body" idx="1"/>
          </p:nvPr>
        </p:nvSpPr>
        <p:spPr>
          <a:xfrm>
            <a:off x="674212" y="4752747"/>
            <a:ext cx="5393690" cy="388861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4: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txBox="1">
            <a:spLocks noGrp="1"/>
          </p:cNvSpPr>
          <p:nvPr>
            <p:ph type="body" idx="1"/>
          </p:nvPr>
        </p:nvSpPr>
        <p:spPr>
          <a:xfrm>
            <a:off x="674212" y="4752747"/>
            <a:ext cx="5393690" cy="388861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5: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txBox="1">
            <a:spLocks noGrp="1"/>
          </p:cNvSpPr>
          <p:nvPr>
            <p:ph type="body" idx="1"/>
          </p:nvPr>
        </p:nvSpPr>
        <p:spPr>
          <a:xfrm>
            <a:off x="674212" y="4752747"/>
            <a:ext cx="5393690" cy="388861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6: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7:notes"/>
          <p:cNvSpPr txBox="1">
            <a:spLocks noGrp="1"/>
          </p:cNvSpPr>
          <p:nvPr>
            <p:ph type="body" idx="1"/>
          </p:nvPr>
        </p:nvSpPr>
        <p:spPr>
          <a:xfrm>
            <a:off x="674212" y="4752747"/>
            <a:ext cx="5393690" cy="388861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7: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8:notes"/>
          <p:cNvSpPr txBox="1">
            <a:spLocks noGrp="1"/>
          </p:cNvSpPr>
          <p:nvPr>
            <p:ph type="body" idx="1"/>
          </p:nvPr>
        </p:nvSpPr>
        <p:spPr>
          <a:xfrm>
            <a:off x="674212" y="4752747"/>
            <a:ext cx="5393690" cy="388861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8: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9:notes"/>
          <p:cNvSpPr txBox="1">
            <a:spLocks noGrp="1"/>
          </p:cNvSpPr>
          <p:nvPr>
            <p:ph type="body" idx="1"/>
          </p:nvPr>
        </p:nvSpPr>
        <p:spPr>
          <a:xfrm>
            <a:off x="674212" y="4752747"/>
            <a:ext cx="5393690" cy="388861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9: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apositive de titre" type="title">
  <p:cSld name="TITLE">
    <p:spTree>
      <p:nvGrpSpPr>
        <p:cNvPr id="1" name="Shape 17"/>
        <p:cNvGrpSpPr/>
        <p:nvPr/>
      </p:nvGrpSpPr>
      <p:grpSpPr>
        <a:xfrm>
          <a:off x="0" y="0"/>
          <a:ext cx="0" cy="0"/>
          <a:chOff x="0" y="0"/>
          <a:chExt cx="0" cy="0"/>
        </a:xfrm>
      </p:grpSpPr>
      <p:sp>
        <p:nvSpPr>
          <p:cNvPr id="18" name="Google Shape;18;p25"/>
          <p:cNvSpPr/>
          <p:nvPr/>
        </p:nvSpPr>
        <p:spPr>
          <a:xfrm>
            <a:off x="0" y="761999"/>
            <a:ext cx="9141619" cy="533400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5"/>
          <p:cNvSpPr/>
          <p:nvPr/>
        </p:nvSpPr>
        <p:spPr>
          <a:xfrm>
            <a:off x="9270263" y="761999"/>
            <a:ext cx="2925318" cy="5334001"/>
          </a:xfrm>
          <a:prstGeom prst="rect">
            <a:avLst/>
          </a:prstGeom>
          <a:solidFill>
            <a:srgbClr val="C8C8C8">
              <a:alpha val="4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5"/>
          <p:cNvSpPr txBox="1">
            <a:spLocks noGrp="1"/>
          </p:cNvSpPr>
          <p:nvPr>
            <p:ph type="ctrTitle"/>
          </p:nvPr>
        </p:nvSpPr>
        <p:spPr>
          <a:xfrm>
            <a:off x="1069848" y="1298448"/>
            <a:ext cx="7315200" cy="325526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5900"/>
              <a:buFont typeface="Corbel"/>
              <a:buNone/>
              <a:defRPr sz="59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5"/>
          <p:cNvSpPr txBox="1">
            <a:spLocks noGrp="1"/>
          </p:cNvSpPr>
          <p:nvPr>
            <p:ph type="subTitle" idx="1"/>
          </p:nvPr>
        </p:nvSpPr>
        <p:spPr>
          <a:xfrm>
            <a:off x="1100015" y="4670246"/>
            <a:ext cx="7315200" cy="9144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200"/>
              <a:buNone/>
              <a:defRPr sz="2200" cap="none">
                <a:solidFill>
                  <a:srgbClr val="D7F0F6"/>
                </a:solidFill>
              </a:defRPr>
            </a:lvl1pPr>
            <a:lvl2pPr lvl="1" algn="ctr">
              <a:lnSpc>
                <a:spcPct val="90000"/>
              </a:lnSpc>
              <a:spcBef>
                <a:spcPts val="250"/>
              </a:spcBef>
              <a:spcAft>
                <a:spcPts val="0"/>
              </a:spcAft>
              <a:buSzPts val="2200"/>
              <a:buNone/>
              <a:defRPr sz="2200"/>
            </a:lvl2pPr>
            <a:lvl3pPr lvl="2" algn="ctr">
              <a:lnSpc>
                <a:spcPct val="90000"/>
              </a:lnSpc>
              <a:spcBef>
                <a:spcPts val="250"/>
              </a:spcBef>
              <a:spcAft>
                <a:spcPts val="0"/>
              </a:spcAft>
              <a:buSzPts val="2200"/>
              <a:buNone/>
              <a:defRPr sz="2200"/>
            </a:lvl3pPr>
            <a:lvl4pPr lvl="3" algn="ctr">
              <a:lnSpc>
                <a:spcPct val="90000"/>
              </a:lnSpc>
              <a:spcBef>
                <a:spcPts val="250"/>
              </a:spcBef>
              <a:spcAft>
                <a:spcPts val="0"/>
              </a:spcAft>
              <a:buSzPts val="2000"/>
              <a:buNone/>
              <a:defRPr sz="2000"/>
            </a:lvl4pPr>
            <a:lvl5pPr lvl="4" algn="ctr">
              <a:lnSpc>
                <a:spcPct val="9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a:endParaRPr/>
          </a:p>
        </p:txBody>
      </p:sp>
      <p:sp>
        <p:nvSpPr>
          <p:cNvPr id="22" name="Google Shape;22;p25"/>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5"/>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5"/>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76"/>
        <p:cNvGrpSpPr/>
        <p:nvPr/>
      </p:nvGrpSpPr>
      <p:grpSpPr>
        <a:xfrm>
          <a:off x="0" y="0"/>
          <a:ext cx="0" cy="0"/>
          <a:chOff x="0" y="0"/>
          <a:chExt cx="0" cy="0"/>
        </a:xfrm>
      </p:grpSpPr>
      <p:sp>
        <p:nvSpPr>
          <p:cNvPr id="77" name="Google Shape;77;p34"/>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34"/>
          <p:cNvSpPr txBox="1">
            <a:spLocks noGrp="1"/>
          </p:cNvSpPr>
          <p:nvPr>
            <p:ph type="body" idx="1"/>
          </p:nvPr>
        </p:nvSpPr>
        <p:spPr>
          <a:xfrm rot="5400000">
            <a:off x="4966548" y="-233172"/>
            <a:ext cx="5120640" cy="7315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79" name="Google Shape;79;p34"/>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4"/>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34"/>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82"/>
        <p:cNvGrpSpPr/>
        <p:nvPr/>
      </p:nvGrpSpPr>
      <p:grpSpPr>
        <a:xfrm>
          <a:off x="0" y="0"/>
          <a:ext cx="0" cy="0"/>
          <a:chOff x="0" y="0"/>
          <a:chExt cx="0" cy="0"/>
        </a:xfrm>
      </p:grpSpPr>
      <p:sp>
        <p:nvSpPr>
          <p:cNvPr id="83" name="Google Shape;83;p35"/>
          <p:cNvSpPr txBox="1">
            <a:spLocks noGrp="1"/>
          </p:cNvSpPr>
          <p:nvPr>
            <p:ph type="title"/>
          </p:nvPr>
        </p:nvSpPr>
        <p:spPr>
          <a:xfrm rot="5400000">
            <a:off x="-685800" y="2057400"/>
            <a:ext cx="4953000" cy="2819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35"/>
          <p:cNvSpPr txBox="1">
            <a:spLocks noGrp="1"/>
          </p:cNvSpPr>
          <p:nvPr>
            <p:ph type="body" idx="1"/>
          </p:nvPr>
        </p:nvSpPr>
        <p:spPr>
          <a:xfrm rot="5400000">
            <a:off x="4965192" y="-228600"/>
            <a:ext cx="5120640" cy="7315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85" name="Google Shape;85;p35"/>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35"/>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35"/>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5"/>
        <p:cNvGrpSpPr/>
        <p:nvPr/>
      </p:nvGrpSpPr>
      <p:grpSpPr>
        <a:xfrm>
          <a:off x="0" y="0"/>
          <a:ext cx="0" cy="0"/>
          <a:chOff x="0" y="0"/>
          <a:chExt cx="0" cy="0"/>
        </a:xfrm>
      </p:grpSpPr>
      <p:sp>
        <p:nvSpPr>
          <p:cNvPr id="26" name="Google Shape;26;p26"/>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6"/>
          <p:cNvSpPr txBox="1">
            <a:spLocks noGrp="1"/>
          </p:cNvSpPr>
          <p:nvPr>
            <p:ph type="body" idx="1"/>
          </p:nvPr>
        </p:nvSpPr>
        <p:spPr>
          <a:xfrm>
            <a:off x="3869268" y="864108"/>
            <a:ext cx="7315200" cy="5120640"/>
          </a:xfrm>
          <a:prstGeom prst="rect">
            <a:avLst/>
          </a:prstGeom>
          <a:noFill/>
          <a:ln>
            <a:noFill/>
          </a:ln>
        </p:spPr>
        <p:txBody>
          <a:bodyPr spcFirstLastPara="1" wrap="square" lIns="91425" tIns="45700" rIns="91425" bIns="45700" anchor="ctr"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28" name="Google Shape;28;p26"/>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6"/>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6"/>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31"/>
        <p:cNvGrpSpPr/>
        <p:nvPr/>
      </p:nvGrpSpPr>
      <p:grpSpPr>
        <a:xfrm>
          <a:off x="0" y="0"/>
          <a:ext cx="0" cy="0"/>
          <a:chOff x="0" y="0"/>
          <a:chExt cx="0" cy="0"/>
        </a:xfrm>
      </p:grpSpPr>
      <p:sp>
        <p:nvSpPr>
          <p:cNvPr id="32" name="Google Shape;32;p27"/>
          <p:cNvSpPr txBox="1">
            <a:spLocks noGrp="1"/>
          </p:cNvSpPr>
          <p:nvPr>
            <p:ph type="title"/>
          </p:nvPr>
        </p:nvSpPr>
        <p:spPr>
          <a:xfrm>
            <a:off x="3867912" y="1298448"/>
            <a:ext cx="7315200" cy="325526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595959"/>
              </a:buClr>
              <a:buSzPts val="5900"/>
              <a:buFont typeface="Corbel"/>
              <a:buNone/>
              <a:defRPr sz="5900" b="0">
                <a:solidFill>
                  <a:srgbClr val="59595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7"/>
          <p:cNvSpPr txBox="1">
            <a:spLocks noGrp="1"/>
          </p:cNvSpPr>
          <p:nvPr>
            <p:ph type="body" idx="1"/>
          </p:nvPr>
        </p:nvSpPr>
        <p:spPr>
          <a:xfrm>
            <a:off x="3886200" y="4672584"/>
            <a:ext cx="7315200" cy="914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200"/>
              <a:buNone/>
              <a:defRPr sz="2200" cap="none">
                <a:solidFill>
                  <a:srgbClr val="595959"/>
                </a:solidFill>
              </a:defRPr>
            </a:lvl1pPr>
            <a:lvl2pPr marL="914400" lvl="1" indent="-228600" algn="l">
              <a:lnSpc>
                <a:spcPct val="90000"/>
              </a:lnSpc>
              <a:spcBef>
                <a:spcPts val="250"/>
              </a:spcBef>
              <a:spcAft>
                <a:spcPts val="0"/>
              </a:spcAft>
              <a:buSzPts val="1800"/>
              <a:buNone/>
              <a:defRPr sz="1800">
                <a:solidFill>
                  <a:srgbClr val="888888"/>
                </a:solidFill>
              </a:defRPr>
            </a:lvl2pPr>
            <a:lvl3pPr marL="1371600" lvl="2" indent="-228600" algn="l">
              <a:lnSpc>
                <a:spcPct val="90000"/>
              </a:lnSpc>
              <a:spcBef>
                <a:spcPts val="250"/>
              </a:spcBef>
              <a:spcAft>
                <a:spcPts val="0"/>
              </a:spcAft>
              <a:buSzPts val="1600"/>
              <a:buNone/>
              <a:defRPr sz="1600">
                <a:solidFill>
                  <a:srgbClr val="888888"/>
                </a:solidFill>
              </a:defRPr>
            </a:lvl3pPr>
            <a:lvl4pPr marL="1828800" lvl="3" indent="-228600" algn="l">
              <a:lnSpc>
                <a:spcPct val="90000"/>
              </a:lnSpc>
              <a:spcBef>
                <a:spcPts val="250"/>
              </a:spcBef>
              <a:spcAft>
                <a:spcPts val="0"/>
              </a:spcAft>
              <a:buSzPts val="1400"/>
              <a:buNone/>
              <a:defRPr sz="1400">
                <a:solidFill>
                  <a:srgbClr val="888888"/>
                </a:solidFill>
              </a:defRPr>
            </a:lvl4pPr>
            <a:lvl5pPr marL="2286000" lvl="4" indent="-228600" algn="l">
              <a:lnSpc>
                <a:spcPct val="90000"/>
              </a:lnSpc>
              <a:spcBef>
                <a:spcPts val="250"/>
              </a:spcBef>
              <a:spcAft>
                <a:spcPts val="0"/>
              </a:spcAft>
              <a:buSzPts val="1400"/>
              <a:buNone/>
              <a:defRPr sz="1400">
                <a:solidFill>
                  <a:srgbClr val="888888"/>
                </a:solidFill>
              </a:defRPr>
            </a:lvl5pPr>
            <a:lvl6pPr marL="2743200" lvl="5" indent="-228600" algn="l">
              <a:lnSpc>
                <a:spcPct val="90000"/>
              </a:lnSpc>
              <a:spcBef>
                <a:spcPts val="250"/>
              </a:spcBef>
              <a:spcAft>
                <a:spcPts val="0"/>
              </a:spcAft>
              <a:buSzPts val="1400"/>
              <a:buNone/>
              <a:defRPr sz="1400">
                <a:solidFill>
                  <a:srgbClr val="888888"/>
                </a:solidFill>
              </a:defRPr>
            </a:lvl6pPr>
            <a:lvl7pPr marL="3200400" lvl="6" indent="-228600" algn="l">
              <a:lnSpc>
                <a:spcPct val="90000"/>
              </a:lnSpc>
              <a:spcBef>
                <a:spcPts val="250"/>
              </a:spcBef>
              <a:spcAft>
                <a:spcPts val="0"/>
              </a:spcAft>
              <a:buSzPts val="1400"/>
              <a:buNone/>
              <a:defRPr sz="1400">
                <a:solidFill>
                  <a:srgbClr val="888888"/>
                </a:solidFill>
              </a:defRPr>
            </a:lvl7pPr>
            <a:lvl8pPr marL="3657600" lvl="7" indent="-228600" algn="l">
              <a:lnSpc>
                <a:spcPct val="90000"/>
              </a:lnSpc>
              <a:spcBef>
                <a:spcPts val="250"/>
              </a:spcBef>
              <a:spcAft>
                <a:spcPts val="0"/>
              </a:spcAft>
              <a:buSzPts val="1400"/>
              <a:buNone/>
              <a:defRPr sz="1400">
                <a:solidFill>
                  <a:srgbClr val="888888"/>
                </a:solidFill>
              </a:defRPr>
            </a:lvl8pPr>
            <a:lvl9pPr marL="4114800" lvl="8" indent="-228600" algn="l">
              <a:lnSpc>
                <a:spcPct val="90000"/>
              </a:lnSpc>
              <a:spcBef>
                <a:spcPts val="250"/>
              </a:spcBef>
              <a:spcAft>
                <a:spcPts val="250"/>
              </a:spcAft>
              <a:buSzPts val="1400"/>
              <a:buNone/>
              <a:defRPr sz="1400">
                <a:solidFill>
                  <a:srgbClr val="888888"/>
                </a:solidFill>
              </a:defRPr>
            </a:lvl9pPr>
          </a:lstStyle>
          <a:p>
            <a:endParaRPr/>
          </a:p>
        </p:txBody>
      </p:sp>
      <p:sp>
        <p:nvSpPr>
          <p:cNvPr id="34" name="Google Shape;34;p27"/>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7"/>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7"/>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7"/>
        <p:cNvGrpSpPr/>
        <p:nvPr/>
      </p:nvGrpSpPr>
      <p:grpSpPr>
        <a:xfrm>
          <a:off x="0" y="0"/>
          <a:ext cx="0" cy="0"/>
          <a:chOff x="0" y="0"/>
          <a:chExt cx="0" cy="0"/>
        </a:xfrm>
      </p:grpSpPr>
      <p:sp>
        <p:nvSpPr>
          <p:cNvPr id="38" name="Google Shape;38;p28"/>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8"/>
          <p:cNvSpPr txBox="1">
            <a:spLocks noGrp="1"/>
          </p:cNvSpPr>
          <p:nvPr>
            <p:ph type="body" idx="1"/>
          </p:nvPr>
        </p:nvSpPr>
        <p:spPr>
          <a:xfrm>
            <a:off x="3867912" y="868680"/>
            <a:ext cx="3474720" cy="512064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40" name="Google Shape;40;p28"/>
          <p:cNvSpPr txBox="1">
            <a:spLocks noGrp="1"/>
          </p:cNvSpPr>
          <p:nvPr>
            <p:ph type="body" idx="2"/>
          </p:nvPr>
        </p:nvSpPr>
        <p:spPr>
          <a:xfrm>
            <a:off x="7818120" y="868680"/>
            <a:ext cx="3474720" cy="512064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41" name="Google Shape;41;p28"/>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8"/>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8"/>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4"/>
        <p:cNvGrpSpPr/>
        <p:nvPr/>
      </p:nvGrpSpPr>
      <p:grpSpPr>
        <a:xfrm>
          <a:off x="0" y="0"/>
          <a:ext cx="0" cy="0"/>
          <a:chOff x="0" y="0"/>
          <a:chExt cx="0" cy="0"/>
        </a:xfrm>
      </p:grpSpPr>
      <p:sp>
        <p:nvSpPr>
          <p:cNvPr id="45" name="Google Shape;45;p29"/>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9"/>
          <p:cNvSpPr txBox="1">
            <a:spLocks noGrp="1"/>
          </p:cNvSpPr>
          <p:nvPr>
            <p:ph type="body" idx="1"/>
          </p:nvPr>
        </p:nvSpPr>
        <p:spPr>
          <a:xfrm>
            <a:off x="3867912" y="1023586"/>
            <a:ext cx="3474720" cy="80772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0"/>
              </a:spcBef>
              <a:spcAft>
                <a:spcPts val="0"/>
              </a:spcAft>
              <a:buSzPts val="2000"/>
              <a:buNone/>
              <a:defRPr sz="2000" b="1">
                <a:solidFill>
                  <a:srgbClr val="595959"/>
                </a:solidFill>
              </a:defRPr>
            </a:lvl1pPr>
            <a:lvl2pPr marL="914400" lvl="1" indent="-228600" algn="l">
              <a:lnSpc>
                <a:spcPct val="90000"/>
              </a:lnSpc>
              <a:spcBef>
                <a:spcPts val="250"/>
              </a:spcBef>
              <a:spcAft>
                <a:spcPts val="0"/>
              </a:spcAft>
              <a:buSzPts val="2000"/>
              <a:buNone/>
              <a:defRPr sz="2000" b="1"/>
            </a:lvl2pPr>
            <a:lvl3pPr marL="1371600" lvl="2" indent="-228600" algn="l">
              <a:lnSpc>
                <a:spcPct val="90000"/>
              </a:lnSpc>
              <a:spcBef>
                <a:spcPts val="250"/>
              </a:spcBef>
              <a:spcAft>
                <a:spcPts val="0"/>
              </a:spcAft>
              <a:buSzPts val="1800"/>
              <a:buNone/>
              <a:defRPr sz="1800" b="1"/>
            </a:lvl3pPr>
            <a:lvl4pPr marL="1828800" lvl="3" indent="-228600" algn="l">
              <a:lnSpc>
                <a:spcPct val="90000"/>
              </a:lnSpc>
              <a:spcBef>
                <a:spcPts val="250"/>
              </a:spcBef>
              <a:spcAft>
                <a:spcPts val="0"/>
              </a:spcAft>
              <a:buSzPts val="1600"/>
              <a:buNone/>
              <a:defRPr sz="1600" b="1"/>
            </a:lvl4pPr>
            <a:lvl5pPr marL="2286000" lvl="4" indent="-228600" algn="l">
              <a:lnSpc>
                <a:spcPct val="90000"/>
              </a:lnSpc>
              <a:spcBef>
                <a:spcPts val="250"/>
              </a:spcBef>
              <a:spcAft>
                <a:spcPts val="0"/>
              </a:spcAft>
              <a:buSzPts val="1600"/>
              <a:buNone/>
              <a:defRPr sz="1600" b="1"/>
            </a:lvl5pPr>
            <a:lvl6pPr marL="2743200" lvl="5" indent="-228600" algn="l">
              <a:lnSpc>
                <a:spcPct val="90000"/>
              </a:lnSpc>
              <a:spcBef>
                <a:spcPts val="250"/>
              </a:spcBef>
              <a:spcAft>
                <a:spcPts val="0"/>
              </a:spcAft>
              <a:buSzPts val="1600"/>
              <a:buNone/>
              <a:defRPr sz="1600" b="1"/>
            </a:lvl6pPr>
            <a:lvl7pPr marL="3200400" lvl="6" indent="-228600" algn="l">
              <a:lnSpc>
                <a:spcPct val="90000"/>
              </a:lnSpc>
              <a:spcBef>
                <a:spcPts val="250"/>
              </a:spcBef>
              <a:spcAft>
                <a:spcPts val="0"/>
              </a:spcAft>
              <a:buSzPts val="1600"/>
              <a:buNone/>
              <a:defRPr sz="1600" b="1"/>
            </a:lvl7pPr>
            <a:lvl8pPr marL="3657600" lvl="7" indent="-228600" algn="l">
              <a:lnSpc>
                <a:spcPct val="90000"/>
              </a:lnSpc>
              <a:spcBef>
                <a:spcPts val="250"/>
              </a:spcBef>
              <a:spcAft>
                <a:spcPts val="0"/>
              </a:spcAft>
              <a:buSzPts val="1600"/>
              <a:buNone/>
              <a:defRPr sz="1600" b="1"/>
            </a:lvl8pPr>
            <a:lvl9pPr marL="4114800" lvl="8" indent="-228600" algn="l">
              <a:lnSpc>
                <a:spcPct val="90000"/>
              </a:lnSpc>
              <a:spcBef>
                <a:spcPts val="250"/>
              </a:spcBef>
              <a:spcAft>
                <a:spcPts val="250"/>
              </a:spcAft>
              <a:buSzPts val="1600"/>
              <a:buNone/>
              <a:defRPr sz="1600" b="1"/>
            </a:lvl9pPr>
          </a:lstStyle>
          <a:p>
            <a:endParaRPr/>
          </a:p>
        </p:txBody>
      </p:sp>
      <p:sp>
        <p:nvSpPr>
          <p:cNvPr id="47" name="Google Shape;47;p29"/>
          <p:cNvSpPr txBox="1">
            <a:spLocks noGrp="1"/>
          </p:cNvSpPr>
          <p:nvPr>
            <p:ph type="body" idx="2"/>
          </p:nvPr>
        </p:nvSpPr>
        <p:spPr>
          <a:xfrm>
            <a:off x="3867912" y="1930936"/>
            <a:ext cx="3474720" cy="402336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48" name="Google Shape;48;p29"/>
          <p:cNvSpPr txBox="1">
            <a:spLocks noGrp="1"/>
          </p:cNvSpPr>
          <p:nvPr>
            <p:ph type="body" idx="3"/>
          </p:nvPr>
        </p:nvSpPr>
        <p:spPr>
          <a:xfrm>
            <a:off x="7818463" y="1023586"/>
            <a:ext cx="3474720" cy="813171"/>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0"/>
              </a:spcBef>
              <a:spcAft>
                <a:spcPts val="0"/>
              </a:spcAft>
              <a:buSzPts val="2000"/>
              <a:buNone/>
              <a:defRPr sz="2000" b="1">
                <a:solidFill>
                  <a:srgbClr val="595959"/>
                </a:solidFill>
              </a:defRPr>
            </a:lvl1pPr>
            <a:lvl2pPr marL="914400" lvl="1" indent="-228600" algn="l">
              <a:lnSpc>
                <a:spcPct val="90000"/>
              </a:lnSpc>
              <a:spcBef>
                <a:spcPts val="250"/>
              </a:spcBef>
              <a:spcAft>
                <a:spcPts val="0"/>
              </a:spcAft>
              <a:buSzPts val="2000"/>
              <a:buNone/>
              <a:defRPr sz="2000" b="1"/>
            </a:lvl2pPr>
            <a:lvl3pPr marL="1371600" lvl="2" indent="-228600" algn="l">
              <a:lnSpc>
                <a:spcPct val="90000"/>
              </a:lnSpc>
              <a:spcBef>
                <a:spcPts val="250"/>
              </a:spcBef>
              <a:spcAft>
                <a:spcPts val="0"/>
              </a:spcAft>
              <a:buSzPts val="1800"/>
              <a:buNone/>
              <a:defRPr sz="1800" b="1"/>
            </a:lvl3pPr>
            <a:lvl4pPr marL="1828800" lvl="3" indent="-228600" algn="l">
              <a:lnSpc>
                <a:spcPct val="90000"/>
              </a:lnSpc>
              <a:spcBef>
                <a:spcPts val="250"/>
              </a:spcBef>
              <a:spcAft>
                <a:spcPts val="0"/>
              </a:spcAft>
              <a:buSzPts val="1600"/>
              <a:buNone/>
              <a:defRPr sz="1600" b="1"/>
            </a:lvl4pPr>
            <a:lvl5pPr marL="2286000" lvl="4" indent="-228600" algn="l">
              <a:lnSpc>
                <a:spcPct val="90000"/>
              </a:lnSpc>
              <a:spcBef>
                <a:spcPts val="250"/>
              </a:spcBef>
              <a:spcAft>
                <a:spcPts val="0"/>
              </a:spcAft>
              <a:buSzPts val="1600"/>
              <a:buNone/>
              <a:defRPr sz="1600" b="1"/>
            </a:lvl5pPr>
            <a:lvl6pPr marL="2743200" lvl="5" indent="-228600" algn="l">
              <a:lnSpc>
                <a:spcPct val="90000"/>
              </a:lnSpc>
              <a:spcBef>
                <a:spcPts val="250"/>
              </a:spcBef>
              <a:spcAft>
                <a:spcPts val="0"/>
              </a:spcAft>
              <a:buSzPts val="1600"/>
              <a:buNone/>
              <a:defRPr sz="1600" b="1"/>
            </a:lvl6pPr>
            <a:lvl7pPr marL="3200400" lvl="6" indent="-228600" algn="l">
              <a:lnSpc>
                <a:spcPct val="90000"/>
              </a:lnSpc>
              <a:spcBef>
                <a:spcPts val="250"/>
              </a:spcBef>
              <a:spcAft>
                <a:spcPts val="0"/>
              </a:spcAft>
              <a:buSzPts val="1600"/>
              <a:buNone/>
              <a:defRPr sz="1600" b="1"/>
            </a:lvl7pPr>
            <a:lvl8pPr marL="3657600" lvl="7" indent="-228600" algn="l">
              <a:lnSpc>
                <a:spcPct val="90000"/>
              </a:lnSpc>
              <a:spcBef>
                <a:spcPts val="250"/>
              </a:spcBef>
              <a:spcAft>
                <a:spcPts val="0"/>
              </a:spcAft>
              <a:buSzPts val="1600"/>
              <a:buNone/>
              <a:defRPr sz="1600" b="1"/>
            </a:lvl8pPr>
            <a:lvl9pPr marL="4114800" lvl="8" indent="-228600" algn="l">
              <a:lnSpc>
                <a:spcPct val="90000"/>
              </a:lnSpc>
              <a:spcBef>
                <a:spcPts val="250"/>
              </a:spcBef>
              <a:spcAft>
                <a:spcPts val="250"/>
              </a:spcAft>
              <a:buSzPts val="1600"/>
              <a:buNone/>
              <a:defRPr sz="1600" b="1"/>
            </a:lvl9pPr>
          </a:lstStyle>
          <a:p>
            <a:endParaRPr/>
          </a:p>
        </p:txBody>
      </p:sp>
      <p:sp>
        <p:nvSpPr>
          <p:cNvPr id="49" name="Google Shape;49;p29"/>
          <p:cNvSpPr txBox="1">
            <a:spLocks noGrp="1"/>
          </p:cNvSpPr>
          <p:nvPr>
            <p:ph type="body" idx="4"/>
          </p:nvPr>
        </p:nvSpPr>
        <p:spPr>
          <a:xfrm>
            <a:off x="7818463" y="1930936"/>
            <a:ext cx="3474720" cy="402336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50" name="Google Shape;50;p29"/>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9"/>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9"/>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53"/>
        <p:cNvGrpSpPr/>
        <p:nvPr/>
      </p:nvGrpSpPr>
      <p:grpSpPr>
        <a:xfrm>
          <a:off x="0" y="0"/>
          <a:ext cx="0" cy="0"/>
          <a:chOff x="0" y="0"/>
          <a:chExt cx="0" cy="0"/>
        </a:xfrm>
      </p:grpSpPr>
      <p:sp>
        <p:nvSpPr>
          <p:cNvPr id="54" name="Google Shape;54;p30"/>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0"/>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0"/>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0"/>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Vide" type="blank">
  <p:cSld name="BLANK">
    <p:spTree>
      <p:nvGrpSpPr>
        <p:cNvPr id="1" name="Shape 58"/>
        <p:cNvGrpSpPr/>
        <p:nvPr/>
      </p:nvGrpSpPr>
      <p:grpSpPr>
        <a:xfrm>
          <a:off x="0" y="0"/>
          <a:ext cx="0" cy="0"/>
          <a:chOff x="0" y="0"/>
          <a:chExt cx="0" cy="0"/>
        </a:xfrm>
      </p:grpSpPr>
      <p:sp>
        <p:nvSpPr>
          <p:cNvPr id="59" name="Google Shape;59;p31"/>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1"/>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1"/>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62"/>
        <p:cNvGrpSpPr/>
        <p:nvPr/>
      </p:nvGrpSpPr>
      <p:grpSpPr>
        <a:xfrm>
          <a:off x="0" y="0"/>
          <a:ext cx="0" cy="0"/>
          <a:chOff x="0" y="0"/>
          <a:chExt cx="0" cy="0"/>
        </a:xfrm>
      </p:grpSpPr>
      <p:sp>
        <p:nvSpPr>
          <p:cNvPr id="63" name="Google Shape;63;p32"/>
          <p:cNvSpPr txBox="1">
            <a:spLocks noGrp="1"/>
          </p:cNvSpPr>
          <p:nvPr>
            <p:ph type="title"/>
          </p:nvPr>
        </p:nvSpPr>
        <p:spPr>
          <a:xfrm>
            <a:off x="256032" y="1143000"/>
            <a:ext cx="2834640" cy="237744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3200"/>
              <a:buFont typeface="Corbel"/>
              <a:buNone/>
              <a:defRPr sz="32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32"/>
          <p:cNvSpPr txBox="1">
            <a:spLocks noGrp="1"/>
          </p:cNvSpPr>
          <p:nvPr>
            <p:ph type="body" idx="1"/>
          </p:nvPr>
        </p:nvSpPr>
        <p:spPr>
          <a:xfrm>
            <a:off x="3867912" y="868680"/>
            <a:ext cx="7315200" cy="512064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65" name="Google Shape;65;p32"/>
          <p:cNvSpPr txBox="1">
            <a:spLocks noGrp="1"/>
          </p:cNvSpPr>
          <p:nvPr>
            <p:ph type="body" idx="2"/>
          </p:nvPr>
        </p:nvSpPr>
        <p:spPr>
          <a:xfrm>
            <a:off x="256032" y="3494176"/>
            <a:ext cx="2834640" cy="232199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200"/>
              </a:spcBef>
              <a:spcAft>
                <a:spcPts val="0"/>
              </a:spcAft>
              <a:buSzPts val="1400"/>
              <a:buNone/>
              <a:defRPr sz="1400">
                <a:solidFill>
                  <a:srgbClr val="FFFFFF"/>
                </a:solidFill>
              </a:defRPr>
            </a:lvl1pPr>
            <a:lvl2pPr marL="914400" lvl="1" indent="-228600" algn="l">
              <a:lnSpc>
                <a:spcPct val="90000"/>
              </a:lnSpc>
              <a:spcBef>
                <a:spcPts val="250"/>
              </a:spcBef>
              <a:spcAft>
                <a:spcPts val="0"/>
              </a:spcAft>
              <a:buSzPts val="1200"/>
              <a:buNone/>
              <a:defRPr sz="1200"/>
            </a:lvl2pPr>
            <a:lvl3pPr marL="1371600" lvl="2" indent="-228600" algn="l">
              <a:lnSpc>
                <a:spcPct val="90000"/>
              </a:lnSpc>
              <a:spcBef>
                <a:spcPts val="250"/>
              </a:spcBef>
              <a:spcAft>
                <a:spcPts val="0"/>
              </a:spcAft>
              <a:buSzPts val="1000"/>
              <a:buNone/>
              <a:defRPr sz="1000"/>
            </a:lvl3pPr>
            <a:lvl4pPr marL="1828800" lvl="3" indent="-228600" algn="l">
              <a:lnSpc>
                <a:spcPct val="90000"/>
              </a:lnSpc>
              <a:spcBef>
                <a:spcPts val="250"/>
              </a:spcBef>
              <a:spcAft>
                <a:spcPts val="0"/>
              </a:spcAft>
              <a:buSzPts val="900"/>
              <a:buNone/>
              <a:defRPr sz="900"/>
            </a:lvl4pPr>
            <a:lvl5pPr marL="2286000" lvl="4" indent="-228600" algn="l">
              <a:lnSpc>
                <a:spcPct val="90000"/>
              </a:lnSpc>
              <a:spcBef>
                <a:spcPts val="250"/>
              </a:spcBef>
              <a:spcAft>
                <a:spcPts val="0"/>
              </a:spcAft>
              <a:buSzPts val="900"/>
              <a:buNone/>
              <a:defRPr sz="900"/>
            </a:lvl5pPr>
            <a:lvl6pPr marL="2743200" lvl="5" indent="-228600" algn="l">
              <a:lnSpc>
                <a:spcPct val="90000"/>
              </a:lnSpc>
              <a:spcBef>
                <a:spcPts val="250"/>
              </a:spcBef>
              <a:spcAft>
                <a:spcPts val="0"/>
              </a:spcAft>
              <a:buSzPts val="900"/>
              <a:buNone/>
              <a:defRPr sz="900"/>
            </a:lvl6pPr>
            <a:lvl7pPr marL="3200400" lvl="6" indent="-228600" algn="l">
              <a:lnSpc>
                <a:spcPct val="90000"/>
              </a:lnSpc>
              <a:spcBef>
                <a:spcPts val="250"/>
              </a:spcBef>
              <a:spcAft>
                <a:spcPts val="0"/>
              </a:spcAft>
              <a:buSzPts val="900"/>
              <a:buNone/>
              <a:defRPr sz="900"/>
            </a:lvl7pPr>
            <a:lvl8pPr marL="3657600" lvl="7" indent="-228600" algn="l">
              <a:lnSpc>
                <a:spcPct val="90000"/>
              </a:lnSpc>
              <a:spcBef>
                <a:spcPts val="250"/>
              </a:spcBef>
              <a:spcAft>
                <a:spcPts val="0"/>
              </a:spcAft>
              <a:buSzPts val="900"/>
              <a:buNone/>
              <a:defRPr sz="900"/>
            </a:lvl8pPr>
            <a:lvl9pPr marL="4114800" lvl="8" indent="-228600" algn="l">
              <a:lnSpc>
                <a:spcPct val="90000"/>
              </a:lnSpc>
              <a:spcBef>
                <a:spcPts val="250"/>
              </a:spcBef>
              <a:spcAft>
                <a:spcPts val="250"/>
              </a:spcAft>
              <a:buSzPts val="900"/>
              <a:buNone/>
              <a:defRPr sz="900"/>
            </a:lvl9pPr>
          </a:lstStyle>
          <a:p>
            <a:endParaRPr/>
          </a:p>
        </p:txBody>
      </p:sp>
      <p:sp>
        <p:nvSpPr>
          <p:cNvPr id="66" name="Google Shape;66;p32"/>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2"/>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32"/>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9"/>
        <p:cNvGrpSpPr/>
        <p:nvPr/>
      </p:nvGrpSpPr>
      <p:grpSpPr>
        <a:xfrm>
          <a:off x="0" y="0"/>
          <a:ext cx="0" cy="0"/>
          <a:chOff x="0" y="0"/>
          <a:chExt cx="0" cy="0"/>
        </a:xfrm>
      </p:grpSpPr>
      <p:sp>
        <p:nvSpPr>
          <p:cNvPr id="70" name="Google Shape;70;p33"/>
          <p:cNvSpPr txBox="1">
            <a:spLocks noGrp="1"/>
          </p:cNvSpPr>
          <p:nvPr>
            <p:ph type="title"/>
          </p:nvPr>
        </p:nvSpPr>
        <p:spPr>
          <a:xfrm>
            <a:off x="256032" y="1143000"/>
            <a:ext cx="2834640" cy="237744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3200"/>
              <a:buFont typeface="Corbel"/>
              <a:buNone/>
              <a:defRPr sz="32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33"/>
          <p:cNvSpPr>
            <a:spLocks noGrp="1"/>
          </p:cNvSpPr>
          <p:nvPr>
            <p:ph type="pic" idx="2"/>
          </p:nvPr>
        </p:nvSpPr>
        <p:spPr>
          <a:xfrm>
            <a:off x="3570644" y="767419"/>
            <a:ext cx="8115230" cy="5330952"/>
          </a:xfrm>
          <a:prstGeom prst="rect">
            <a:avLst/>
          </a:prstGeom>
          <a:solidFill>
            <a:srgbClr val="BFBFBF"/>
          </a:solidFill>
          <a:ln>
            <a:noFill/>
          </a:ln>
        </p:spPr>
      </p:sp>
      <p:sp>
        <p:nvSpPr>
          <p:cNvPr id="72" name="Google Shape;72;p33"/>
          <p:cNvSpPr txBox="1">
            <a:spLocks noGrp="1"/>
          </p:cNvSpPr>
          <p:nvPr>
            <p:ph type="body" idx="1"/>
          </p:nvPr>
        </p:nvSpPr>
        <p:spPr>
          <a:xfrm>
            <a:off x="256032" y="3493008"/>
            <a:ext cx="2834640" cy="232257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200"/>
              </a:spcBef>
              <a:spcAft>
                <a:spcPts val="0"/>
              </a:spcAft>
              <a:buSzPts val="1400"/>
              <a:buNone/>
              <a:defRPr sz="1400">
                <a:solidFill>
                  <a:srgbClr val="FFFFFF"/>
                </a:solidFill>
              </a:defRPr>
            </a:lvl1pPr>
            <a:lvl2pPr marL="914400" lvl="1" indent="-228600" algn="l">
              <a:lnSpc>
                <a:spcPct val="90000"/>
              </a:lnSpc>
              <a:spcBef>
                <a:spcPts val="250"/>
              </a:spcBef>
              <a:spcAft>
                <a:spcPts val="0"/>
              </a:spcAft>
              <a:buSzPts val="1200"/>
              <a:buNone/>
              <a:defRPr sz="1200"/>
            </a:lvl2pPr>
            <a:lvl3pPr marL="1371600" lvl="2" indent="-228600" algn="l">
              <a:lnSpc>
                <a:spcPct val="90000"/>
              </a:lnSpc>
              <a:spcBef>
                <a:spcPts val="250"/>
              </a:spcBef>
              <a:spcAft>
                <a:spcPts val="0"/>
              </a:spcAft>
              <a:buSzPts val="1000"/>
              <a:buNone/>
              <a:defRPr sz="1000"/>
            </a:lvl3pPr>
            <a:lvl4pPr marL="1828800" lvl="3" indent="-228600" algn="l">
              <a:lnSpc>
                <a:spcPct val="90000"/>
              </a:lnSpc>
              <a:spcBef>
                <a:spcPts val="250"/>
              </a:spcBef>
              <a:spcAft>
                <a:spcPts val="0"/>
              </a:spcAft>
              <a:buSzPts val="900"/>
              <a:buNone/>
              <a:defRPr sz="900"/>
            </a:lvl4pPr>
            <a:lvl5pPr marL="2286000" lvl="4" indent="-228600" algn="l">
              <a:lnSpc>
                <a:spcPct val="90000"/>
              </a:lnSpc>
              <a:spcBef>
                <a:spcPts val="250"/>
              </a:spcBef>
              <a:spcAft>
                <a:spcPts val="0"/>
              </a:spcAft>
              <a:buSzPts val="900"/>
              <a:buNone/>
              <a:defRPr sz="900"/>
            </a:lvl5pPr>
            <a:lvl6pPr marL="2743200" lvl="5" indent="-228600" algn="l">
              <a:lnSpc>
                <a:spcPct val="90000"/>
              </a:lnSpc>
              <a:spcBef>
                <a:spcPts val="250"/>
              </a:spcBef>
              <a:spcAft>
                <a:spcPts val="0"/>
              </a:spcAft>
              <a:buSzPts val="900"/>
              <a:buNone/>
              <a:defRPr sz="900"/>
            </a:lvl6pPr>
            <a:lvl7pPr marL="3200400" lvl="6" indent="-228600" algn="l">
              <a:lnSpc>
                <a:spcPct val="90000"/>
              </a:lnSpc>
              <a:spcBef>
                <a:spcPts val="250"/>
              </a:spcBef>
              <a:spcAft>
                <a:spcPts val="0"/>
              </a:spcAft>
              <a:buSzPts val="900"/>
              <a:buNone/>
              <a:defRPr sz="900"/>
            </a:lvl7pPr>
            <a:lvl8pPr marL="3657600" lvl="7" indent="-228600" algn="l">
              <a:lnSpc>
                <a:spcPct val="90000"/>
              </a:lnSpc>
              <a:spcBef>
                <a:spcPts val="250"/>
              </a:spcBef>
              <a:spcAft>
                <a:spcPts val="0"/>
              </a:spcAft>
              <a:buSzPts val="900"/>
              <a:buNone/>
              <a:defRPr sz="900"/>
            </a:lvl8pPr>
            <a:lvl9pPr marL="4114800" lvl="8" indent="-228600" algn="l">
              <a:lnSpc>
                <a:spcPct val="90000"/>
              </a:lnSpc>
              <a:spcBef>
                <a:spcPts val="250"/>
              </a:spcBef>
              <a:spcAft>
                <a:spcPts val="250"/>
              </a:spcAft>
              <a:buSzPts val="900"/>
              <a:buNone/>
              <a:defRPr sz="900"/>
            </a:lvl9pPr>
          </a:lstStyle>
          <a:p>
            <a:endParaRPr/>
          </a:p>
        </p:txBody>
      </p:sp>
      <p:sp>
        <p:nvSpPr>
          <p:cNvPr id="73" name="Google Shape;73;p33"/>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3"/>
          <p:cNvSpPr txBox="1">
            <a:spLocks noGrp="1"/>
          </p:cNvSpPr>
          <p:nvPr>
            <p:ph type="ftr" idx="11"/>
          </p:nvPr>
        </p:nvSpPr>
        <p:spPr>
          <a:xfrm>
            <a:off x="3499101"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33"/>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p:nvPr/>
        </p:nvSpPr>
        <p:spPr>
          <a:xfrm>
            <a:off x="1" y="758952"/>
            <a:ext cx="3443590" cy="5330952"/>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4"/>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FFFFFF"/>
              </a:buClr>
              <a:buSzPts val="3600"/>
              <a:buFont typeface="Corbel"/>
              <a:buNone/>
              <a:defRPr sz="3600" b="0" i="0" u="none" strike="noStrike" cap="none">
                <a:solidFill>
                  <a:srgbClr val="FFFFFF"/>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24"/>
          <p:cNvSpPr/>
          <p:nvPr/>
        </p:nvSpPr>
        <p:spPr>
          <a:xfrm>
            <a:off x="11815864" y="758952"/>
            <a:ext cx="384048" cy="5330952"/>
          </a:xfrm>
          <a:prstGeom prst="rect">
            <a:avLst/>
          </a:prstGeom>
          <a:solidFill>
            <a:srgbClr val="C8C8C8">
              <a:alpha val="4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4"/>
          <p:cNvSpPr txBox="1">
            <a:spLocks noGrp="1"/>
          </p:cNvSpPr>
          <p:nvPr>
            <p:ph type="body" idx="1"/>
          </p:nvPr>
        </p:nvSpPr>
        <p:spPr>
          <a:xfrm>
            <a:off x="3869268" y="864108"/>
            <a:ext cx="7315200" cy="5120640"/>
          </a:xfrm>
          <a:prstGeom prst="rect">
            <a:avLst/>
          </a:prstGeom>
          <a:noFill/>
          <a:ln>
            <a:noFill/>
          </a:ln>
        </p:spPr>
        <p:txBody>
          <a:bodyPr spcFirstLastPara="1" wrap="square" lIns="91425" tIns="45700" rIns="91425" bIns="45700" anchor="ctr" anchorCtr="0">
            <a:normAutofit/>
          </a:bodyPr>
          <a:lstStyle>
            <a:lvl1pPr marL="457200" marR="0" lvl="0" indent="-355600" algn="l" rtl="0">
              <a:lnSpc>
                <a:spcPct val="90000"/>
              </a:lnSpc>
              <a:spcBef>
                <a:spcPts val="1200"/>
              </a:spcBef>
              <a:spcAft>
                <a:spcPts val="0"/>
              </a:spcAft>
              <a:buClr>
                <a:schemeClr val="accent1"/>
              </a:buClr>
              <a:buSzPts val="2000"/>
              <a:buFont typeface="Noto Sans Symbols"/>
              <a:buChar char="●"/>
              <a:defRPr sz="2000" b="0" i="0" u="none" strike="noStrike" cap="none">
                <a:solidFill>
                  <a:srgbClr val="595959"/>
                </a:solidFill>
                <a:latin typeface="Corbel"/>
                <a:ea typeface="Corbel"/>
                <a:cs typeface="Corbel"/>
                <a:sym typeface="Corbel"/>
              </a:defRPr>
            </a:lvl1pPr>
            <a:lvl2pPr marL="914400" marR="0" lvl="1" indent="-342900" algn="l" rtl="0">
              <a:lnSpc>
                <a:spcPct val="90000"/>
              </a:lnSpc>
              <a:spcBef>
                <a:spcPts val="250"/>
              </a:spcBef>
              <a:spcAft>
                <a:spcPts val="0"/>
              </a:spcAft>
              <a:buClr>
                <a:schemeClr val="accent1"/>
              </a:buClr>
              <a:buSzPts val="1800"/>
              <a:buFont typeface="Noto Sans Symbols"/>
              <a:buChar char="●"/>
              <a:defRPr sz="1800" b="0" i="0" u="none" strike="noStrike" cap="none">
                <a:solidFill>
                  <a:srgbClr val="595959"/>
                </a:solidFill>
                <a:latin typeface="Corbel"/>
                <a:ea typeface="Corbel"/>
                <a:cs typeface="Corbel"/>
                <a:sym typeface="Corbel"/>
              </a:defRPr>
            </a:lvl2pPr>
            <a:lvl3pPr marL="1371600" marR="0" lvl="2" indent="-330200" algn="l" rtl="0">
              <a:lnSpc>
                <a:spcPct val="90000"/>
              </a:lnSpc>
              <a:spcBef>
                <a:spcPts val="250"/>
              </a:spcBef>
              <a:spcAft>
                <a:spcPts val="0"/>
              </a:spcAft>
              <a:buClr>
                <a:schemeClr val="accent1"/>
              </a:buClr>
              <a:buSzPts val="1600"/>
              <a:buFont typeface="Noto Sans Symbols"/>
              <a:buChar char="●"/>
              <a:defRPr sz="1600" b="0" i="0" u="none" strike="noStrike" cap="none">
                <a:solidFill>
                  <a:srgbClr val="595959"/>
                </a:solidFill>
                <a:latin typeface="Corbel"/>
                <a:ea typeface="Corbel"/>
                <a:cs typeface="Corbel"/>
                <a:sym typeface="Corbel"/>
              </a:defRPr>
            </a:lvl3pPr>
            <a:lvl4pPr marL="1828800" marR="0" lvl="3"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4pPr>
            <a:lvl5pPr marL="2286000" marR="0" lvl="4"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5pPr>
            <a:lvl6pPr marL="2743200" marR="0" lvl="5"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6pPr>
            <a:lvl7pPr marL="3200400" marR="0" lvl="6"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7pPr>
            <a:lvl8pPr marL="3657600" marR="0" lvl="7"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8pPr>
            <a:lvl9pPr marL="4114800" marR="0" lvl="8" indent="-317500" algn="l" rtl="0">
              <a:lnSpc>
                <a:spcPct val="90000"/>
              </a:lnSpc>
              <a:spcBef>
                <a:spcPts val="250"/>
              </a:spcBef>
              <a:spcAft>
                <a:spcPts val="25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9pPr>
          </a:lstStyle>
          <a:p>
            <a:endParaRPr/>
          </a:p>
        </p:txBody>
      </p:sp>
      <p:sp>
        <p:nvSpPr>
          <p:cNvPr id="14" name="Google Shape;14;p24"/>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b="0" i="0" u="none" strike="noStrike" cap="none">
                <a:solidFill>
                  <a:srgbClr val="7F7F7F"/>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5" name="Google Shape;15;p24"/>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b="0" i="0" u="none" strike="noStrike" cap="none">
                <a:solidFill>
                  <a:srgbClr val="7F7F7F"/>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6" name="Google Shape;16;p24"/>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chemeClr val="accent1"/>
                </a:solidFill>
                <a:latin typeface="Corbel"/>
                <a:ea typeface="Corbel"/>
                <a:cs typeface="Corbel"/>
                <a:sym typeface="Corbel"/>
              </a:defRPr>
            </a:lvl1pPr>
            <a:lvl2pPr marL="0" marR="0" lvl="1" indent="0" algn="r" rtl="0">
              <a:spcBef>
                <a:spcPts val="0"/>
              </a:spcBef>
              <a:buNone/>
              <a:defRPr sz="1200" b="1" i="0" u="none" strike="noStrike" cap="none">
                <a:solidFill>
                  <a:schemeClr val="accent1"/>
                </a:solidFill>
                <a:latin typeface="Corbel"/>
                <a:ea typeface="Corbel"/>
                <a:cs typeface="Corbel"/>
                <a:sym typeface="Corbel"/>
              </a:defRPr>
            </a:lvl2pPr>
            <a:lvl3pPr marL="0" marR="0" lvl="2" indent="0" algn="r" rtl="0">
              <a:spcBef>
                <a:spcPts val="0"/>
              </a:spcBef>
              <a:buNone/>
              <a:defRPr sz="1200" b="1" i="0" u="none" strike="noStrike" cap="none">
                <a:solidFill>
                  <a:schemeClr val="accent1"/>
                </a:solidFill>
                <a:latin typeface="Corbel"/>
                <a:ea typeface="Corbel"/>
                <a:cs typeface="Corbel"/>
                <a:sym typeface="Corbel"/>
              </a:defRPr>
            </a:lvl3pPr>
            <a:lvl4pPr marL="0" marR="0" lvl="3" indent="0" algn="r" rtl="0">
              <a:spcBef>
                <a:spcPts val="0"/>
              </a:spcBef>
              <a:buNone/>
              <a:defRPr sz="1200" b="1" i="0" u="none" strike="noStrike" cap="none">
                <a:solidFill>
                  <a:schemeClr val="accent1"/>
                </a:solidFill>
                <a:latin typeface="Corbel"/>
                <a:ea typeface="Corbel"/>
                <a:cs typeface="Corbel"/>
                <a:sym typeface="Corbel"/>
              </a:defRPr>
            </a:lvl4pPr>
            <a:lvl5pPr marL="0" marR="0" lvl="4" indent="0" algn="r" rtl="0">
              <a:spcBef>
                <a:spcPts val="0"/>
              </a:spcBef>
              <a:buNone/>
              <a:defRPr sz="1200" b="1" i="0" u="none" strike="noStrike" cap="none">
                <a:solidFill>
                  <a:schemeClr val="accent1"/>
                </a:solidFill>
                <a:latin typeface="Corbel"/>
                <a:ea typeface="Corbel"/>
                <a:cs typeface="Corbel"/>
                <a:sym typeface="Corbel"/>
              </a:defRPr>
            </a:lvl5pPr>
            <a:lvl6pPr marL="0" marR="0" lvl="5" indent="0" algn="r" rtl="0">
              <a:spcBef>
                <a:spcPts val="0"/>
              </a:spcBef>
              <a:buNone/>
              <a:defRPr sz="1200" b="1" i="0" u="none" strike="noStrike" cap="none">
                <a:solidFill>
                  <a:schemeClr val="accent1"/>
                </a:solidFill>
                <a:latin typeface="Corbel"/>
                <a:ea typeface="Corbel"/>
                <a:cs typeface="Corbel"/>
                <a:sym typeface="Corbel"/>
              </a:defRPr>
            </a:lvl6pPr>
            <a:lvl7pPr marL="0" marR="0" lvl="6" indent="0" algn="r" rtl="0">
              <a:spcBef>
                <a:spcPts val="0"/>
              </a:spcBef>
              <a:buNone/>
              <a:defRPr sz="1200" b="1" i="0" u="none" strike="noStrike" cap="none">
                <a:solidFill>
                  <a:schemeClr val="accent1"/>
                </a:solidFill>
                <a:latin typeface="Corbel"/>
                <a:ea typeface="Corbel"/>
                <a:cs typeface="Corbel"/>
                <a:sym typeface="Corbel"/>
              </a:defRPr>
            </a:lvl7pPr>
            <a:lvl8pPr marL="0" marR="0" lvl="7" indent="0" algn="r" rtl="0">
              <a:spcBef>
                <a:spcPts val="0"/>
              </a:spcBef>
              <a:buNone/>
              <a:defRPr sz="1200" b="1" i="0" u="none" strike="noStrike" cap="none">
                <a:solidFill>
                  <a:schemeClr val="accent1"/>
                </a:solidFill>
                <a:latin typeface="Corbel"/>
                <a:ea typeface="Corbel"/>
                <a:cs typeface="Corbel"/>
                <a:sym typeface="Corbel"/>
              </a:defRPr>
            </a:lvl8pPr>
            <a:lvl9pPr marL="0" marR="0" lvl="8" indent="0" algn="r" rtl="0">
              <a:spcBef>
                <a:spcPts val="0"/>
              </a:spcBef>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
          <p:cNvSpPr txBox="1">
            <a:spLocks noGrp="1"/>
          </p:cNvSpPr>
          <p:nvPr>
            <p:ph type="ctrTitle"/>
          </p:nvPr>
        </p:nvSpPr>
        <p:spPr>
          <a:xfrm>
            <a:off x="980201" y="1298447"/>
            <a:ext cx="7841070" cy="3721421"/>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FFFFFF"/>
              </a:buClr>
              <a:buSzPct val="100000"/>
              <a:buFont typeface="Corbel"/>
              <a:buNone/>
            </a:pPr>
            <a:r>
              <a:rPr lang="en-US" sz="3200" b="1"/>
              <a:t>ENSEIGNER L’ANGLAIS AU CYCLE 1 : </a:t>
            </a:r>
            <a:br>
              <a:rPr lang="en-US" sz="3200" b="1"/>
            </a:br>
            <a:br>
              <a:rPr lang="en-US" sz="3200" b="1"/>
            </a:br>
            <a:r>
              <a:rPr lang="en-US" sz="3200" b="1"/>
              <a:t>Comment concevoir et mettre en œuvre l’enseignement d’une langue étrangère auprès des jeunes élèves de la maternelle</a:t>
            </a:r>
            <a:br>
              <a:rPr lang="en-US" sz="2700" b="1"/>
            </a:br>
            <a:br>
              <a:rPr lang="en-US" sz="2700" b="1"/>
            </a:br>
            <a:r>
              <a:rPr lang="en-US" sz="2000" b="1"/>
              <a:t>Stage de zone, 12 et 13 janvier 2023 en présentiel</a:t>
            </a:r>
            <a:br>
              <a:rPr lang="en-US" sz="2000" b="1"/>
            </a:br>
            <a:r>
              <a:rPr lang="en-US" sz="2000" b="1"/>
              <a:t>+ 6 heures en synchrone distanciel</a:t>
            </a:r>
            <a:br>
              <a:rPr lang="en-US" sz="4400" b="1"/>
            </a:br>
            <a:endParaRPr/>
          </a:p>
        </p:txBody>
      </p:sp>
      <p:sp>
        <p:nvSpPr>
          <p:cNvPr id="93" name="Google Shape;93;p1"/>
          <p:cNvSpPr txBox="1">
            <a:spLocks noGrp="1"/>
          </p:cNvSpPr>
          <p:nvPr>
            <p:ph type="subTitle" idx="1"/>
          </p:nvPr>
        </p:nvSpPr>
        <p:spPr>
          <a:xfrm>
            <a:off x="286871" y="5019869"/>
            <a:ext cx="8083521" cy="914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600"/>
              <a:buNone/>
            </a:pPr>
            <a:r>
              <a:rPr lang="en-US" sz="1600" b="1"/>
              <a:t>Emmanuelle DOMPNIER, EMFE Nouakchott</a:t>
            </a:r>
            <a:br>
              <a:rPr lang="en-US" sz="1600" b="1"/>
            </a:br>
            <a:r>
              <a:rPr lang="en-US" sz="1600" b="1"/>
              <a:t>Sylvie VASLIN, EMCP2, Dakar </a:t>
            </a:r>
            <a:endParaRPr sz="1600"/>
          </a:p>
        </p:txBody>
      </p:sp>
      <p:pic>
        <p:nvPicPr>
          <p:cNvPr id="94" name="Google Shape;94;p1"/>
          <p:cNvPicPr preferRelativeResize="0"/>
          <p:nvPr/>
        </p:nvPicPr>
        <p:blipFill rotWithShape="1">
          <a:blip r:embed="rId3">
            <a:alphaModFix/>
          </a:blip>
          <a:srcRect l="33261" t="35359" r="33097" b="34149"/>
          <a:stretch/>
        </p:blipFill>
        <p:spPr>
          <a:xfrm>
            <a:off x="9308825" y="3589711"/>
            <a:ext cx="2805116" cy="1430157"/>
          </a:xfrm>
          <a:prstGeom prst="rect">
            <a:avLst/>
          </a:prstGeom>
          <a:noFill/>
          <a:ln>
            <a:noFill/>
          </a:ln>
        </p:spPr>
      </p:pic>
      <p:pic>
        <p:nvPicPr>
          <p:cNvPr id="95" name="Google Shape;95;p1"/>
          <p:cNvPicPr preferRelativeResize="0"/>
          <p:nvPr/>
        </p:nvPicPr>
        <p:blipFill rotWithShape="1">
          <a:blip r:embed="rId4">
            <a:alphaModFix/>
          </a:blip>
          <a:srcRect/>
          <a:stretch/>
        </p:blipFill>
        <p:spPr>
          <a:xfrm>
            <a:off x="9308825" y="1861494"/>
            <a:ext cx="2833630" cy="1297663"/>
          </a:xfrm>
          <a:prstGeom prst="rect">
            <a:avLst/>
          </a:prstGeom>
          <a:noFill/>
          <a:ln>
            <a:noFill/>
          </a:ln>
        </p:spPr>
      </p:pic>
      <p:pic>
        <p:nvPicPr>
          <p:cNvPr id="96" name="Google Shape;96;p1"/>
          <p:cNvPicPr preferRelativeResize="0"/>
          <p:nvPr/>
        </p:nvPicPr>
        <p:blipFill rotWithShape="1">
          <a:blip r:embed="rId5">
            <a:alphaModFix/>
          </a:blip>
          <a:srcRect l="14927" t="2948" r="1341" b="31695"/>
          <a:stretch/>
        </p:blipFill>
        <p:spPr>
          <a:xfrm>
            <a:off x="6145599" y="3589701"/>
            <a:ext cx="2589400" cy="2222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0"/>
          <p:cNvSpPr txBox="1">
            <a:spLocks noGrp="1"/>
          </p:cNvSpPr>
          <p:nvPr>
            <p:ph type="title"/>
          </p:nvPr>
        </p:nvSpPr>
        <p:spPr>
          <a:xfrm>
            <a:off x="0" y="1123837"/>
            <a:ext cx="3612775" cy="46011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orbel"/>
              <a:buNone/>
            </a:pPr>
            <a:r>
              <a:rPr lang="en-US" b="1"/>
              <a:t>L’école maternelle: </a:t>
            </a:r>
            <a:br>
              <a:rPr lang="en-US" b="1"/>
            </a:br>
            <a:br>
              <a:rPr lang="en-US" b="1"/>
            </a:br>
            <a:r>
              <a:rPr lang="en-US" b="1"/>
              <a:t>« l’école de l’épanouissement et du langage »</a:t>
            </a:r>
            <a:endParaRPr b="1"/>
          </a:p>
        </p:txBody>
      </p:sp>
      <p:sp>
        <p:nvSpPr>
          <p:cNvPr id="160" name="Google Shape;160;p10"/>
          <p:cNvSpPr txBox="1">
            <a:spLocks noGrp="1"/>
          </p:cNvSpPr>
          <p:nvPr>
            <p:ph type="body" idx="1"/>
          </p:nvPr>
        </p:nvSpPr>
        <p:spPr>
          <a:xfrm>
            <a:off x="3478307" y="864107"/>
            <a:ext cx="7706162" cy="5832527"/>
          </a:xfrm>
          <a:prstGeom prst="rect">
            <a:avLst/>
          </a:prstGeom>
          <a:noFill/>
          <a:ln>
            <a:noFill/>
          </a:ln>
        </p:spPr>
        <p:txBody>
          <a:bodyPr spcFirstLastPara="1" wrap="square" lIns="91425" tIns="45700" rIns="91425" bIns="45700" anchor="ctr" anchorCtr="0">
            <a:normAutofit fontScale="92500" lnSpcReduction="10000"/>
          </a:bodyPr>
          <a:lstStyle/>
          <a:p>
            <a:pPr marL="0" lvl="0" indent="0" algn="l" rtl="0">
              <a:lnSpc>
                <a:spcPct val="90000"/>
              </a:lnSpc>
              <a:spcBef>
                <a:spcPts val="0"/>
              </a:spcBef>
              <a:spcAft>
                <a:spcPts val="0"/>
              </a:spcAft>
              <a:buSzPct val="100000"/>
              <a:buNone/>
            </a:pPr>
            <a:r>
              <a:rPr lang="en-US" sz="1600" b="1"/>
              <a:t>S</a:t>
            </a:r>
            <a:r>
              <a:rPr lang="en-US" sz="1600"/>
              <a:t>NOR : MENE1915456N</a:t>
            </a:r>
            <a:endParaRPr/>
          </a:p>
          <a:p>
            <a:pPr marL="0" lvl="0" indent="0" algn="l" rtl="0">
              <a:lnSpc>
                <a:spcPct val="90000"/>
              </a:lnSpc>
              <a:spcBef>
                <a:spcPts val="1200"/>
              </a:spcBef>
              <a:spcAft>
                <a:spcPts val="0"/>
              </a:spcAft>
              <a:buSzPct val="100000"/>
              <a:buNone/>
            </a:pPr>
            <a:r>
              <a:rPr lang="en-US" sz="1600"/>
              <a:t>Note de service n° 2019-084 du 28-5-2019</a:t>
            </a:r>
            <a:endParaRPr/>
          </a:p>
          <a:p>
            <a:pPr marL="0" lvl="0" indent="0" algn="l" rtl="0">
              <a:lnSpc>
                <a:spcPct val="90000"/>
              </a:lnSpc>
              <a:spcBef>
                <a:spcPts val="1200"/>
              </a:spcBef>
              <a:spcAft>
                <a:spcPts val="0"/>
              </a:spcAft>
              <a:buSzPct val="100000"/>
              <a:buNone/>
            </a:pPr>
            <a:r>
              <a:rPr lang="en-US" sz="1600"/>
              <a:t>MENJ - DGESCO A1-1</a:t>
            </a:r>
            <a:endParaRPr/>
          </a:p>
          <a:p>
            <a:pPr marL="0" lvl="0" indent="0" algn="l" rtl="0">
              <a:lnSpc>
                <a:spcPct val="90000"/>
              </a:lnSpc>
              <a:spcBef>
                <a:spcPts val="1200"/>
              </a:spcBef>
              <a:spcAft>
                <a:spcPts val="0"/>
              </a:spcAft>
              <a:buSzPct val="100000"/>
              <a:buNone/>
            </a:pPr>
            <a:endParaRPr sz="1600"/>
          </a:p>
          <a:p>
            <a:pPr marL="0" lvl="0" indent="0" algn="ctr" rtl="0">
              <a:lnSpc>
                <a:spcPct val="90000"/>
              </a:lnSpc>
              <a:spcBef>
                <a:spcPts val="1200"/>
              </a:spcBef>
              <a:spcAft>
                <a:spcPts val="0"/>
              </a:spcAft>
              <a:buSzPct val="100000"/>
              <a:buNone/>
            </a:pPr>
            <a:r>
              <a:rPr lang="en-US" b="1" u="sng"/>
              <a:t>Développer la compréhension de messages et de textes entendus</a:t>
            </a:r>
            <a:endParaRPr/>
          </a:p>
          <a:p>
            <a:pPr marL="0" lvl="0" indent="0" algn="ctr" rtl="0">
              <a:lnSpc>
                <a:spcPct val="90000"/>
              </a:lnSpc>
              <a:spcBef>
                <a:spcPts val="1200"/>
              </a:spcBef>
              <a:spcAft>
                <a:spcPts val="0"/>
              </a:spcAft>
              <a:buSzPct val="100000"/>
              <a:buNone/>
            </a:pPr>
            <a:endParaRPr b="1"/>
          </a:p>
          <a:p>
            <a:pPr marL="182880" lvl="0" indent="-182880" algn="l" rtl="0">
              <a:lnSpc>
                <a:spcPct val="90000"/>
              </a:lnSpc>
              <a:spcBef>
                <a:spcPts val="1200"/>
              </a:spcBef>
              <a:spcAft>
                <a:spcPts val="0"/>
              </a:spcAft>
              <a:buSzPct val="100000"/>
              <a:buChar char="●"/>
            </a:pPr>
            <a:r>
              <a:rPr lang="en-US"/>
              <a:t>le livre tient une place prépondérante. La lecture à haute voix permet à l'élève « d'entendre du langage écrit », de développer </a:t>
            </a:r>
            <a:r>
              <a:rPr lang="en-US" b="1"/>
              <a:t>sa capacité à écouter, à se projeter, à se représenter une situation.</a:t>
            </a:r>
            <a:endParaRPr/>
          </a:p>
          <a:p>
            <a:pPr marL="182880" lvl="0" indent="-182880" algn="l" rtl="0">
              <a:lnSpc>
                <a:spcPct val="90000"/>
              </a:lnSpc>
              <a:spcBef>
                <a:spcPts val="1200"/>
              </a:spcBef>
              <a:spcAft>
                <a:spcPts val="0"/>
              </a:spcAft>
              <a:buSzPct val="100000"/>
              <a:buChar char="●"/>
            </a:pPr>
            <a:r>
              <a:rPr lang="en-US"/>
              <a:t>Les compétences de compréhension à l'oral et de traitement du langage écrit entretiennent une relation étroite. </a:t>
            </a:r>
            <a:r>
              <a:rPr lang="en-US" b="1"/>
              <a:t>La connaissance du vocabulaire, la maîtrise morphosyntaxique, les capacités de traitement de l'organisation textuelle, l'élaboration d'inférences mobilisées lors de la compréhension à l'oral </a:t>
            </a:r>
            <a:r>
              <a:rPr lang="en-US"/>
              <a:t>joueront un rôle fondamental dans la compréhension des élèves en lecture au cycle 2. </a:t>
            </a:r>
            <a:endParaRPr/>
          </a:p>
          <a:p>
            <a:pPr marL="182880" lvl="0" indent="-182880" algn="l" rtl="0">
              <a:lnSpc>
                <a:spcPct val="90000"/>
              </a:lnSpc>
              <a:spcBef>
                <a:spcPts val="1200"/>
              </a:spcBef>
              <a:spcAft>
                <a:spcPts val="0"/>
              </a:spcAft>
              <a:buSzPct val="100000"/>
              <a:buChar char="●"/>
            </a:pPr>
            <a:r>
              <a:rPr lang="en-US"/>
              <a:t>Un travail sur la compréhension est d'autant plus nécessaire dès l'école maternelle que cette activité langagière </a:t>
            </a:r>
            <a:r>
              <a:rPr lang="en-US" b="1"/>
              <a:t>est invisible </a:t>
            </a:r>
            <a:r>
              <a:rPr lang="en-US"/>
              <a:t>pour un enfant. Il ne suffit pas d'écouter pour comprendre. L'enseignant conduit un travail spécifique sur </a:t>
            </a:r>
            <a:r>
              <a:rPr lang="en-US" b="1" u="sng"/>
              <a:t>la compréhension qui s'élabore dans les échanges </a:t>
            </a:r>
            <a:r>
              <a:rPr lang="en-US"/>
              <a:t>autour du texte entendu. </a:t>
            </a:r>
            <a:endParaRPr/>
          </a:p>
          <a:p>
            <a:pPr marL="0" lvl="0" indent="0" algn="ctr" rtl="0">
              <a:lnSpc>
                <a:spcPct val="90000"/>
              </a:lnSpc>
              <a:spcBef>
                <a:spcPts val="1200"/>
              </a:spcBef>
              <a:spcAft>
                <a:spcPts val="0"/>
              </a:spcAft>
              <a:buSzPct val="100000"/>
              <a:buNone/>
            </a:pPr>
            <a:endParaRPr b="1"/>
          </a:p>
          <a:p>
            <a:pPr marL="0" lvl="0" indent="0" algn="ctr" rtl="0">
              <a:lnSpc>
                <a:spcPct val="90000"/>
              </a:lnSpc>
              <a:spcBef>
                <a:spcPts val="1200"/>
              </a:spcBef>
              <a:spcAft>
                <a:spcPts val="0"/>
              </a:spcAft>
              <a:buSzPct val="100000"/>
              <a:buNone/>
            </a:pPr>
            <a:endParaRPr b="1"/>
          </a:p>
        </p:txBody>
      </p:sp>
      <p:pic>
        <p:nvPicPr>
          <p:cNvPr id="161" name="Google Shape;161;p10"/>
          <p:cNvPicPr preferRelativeResize="0"/>
          <p:nvPr/>
        </p:nvPicPr>
        <p:blipFill rotWithShape="1">
          <a:blip r:embed="rId3">
            <a:alphaModFix/>
          </a:blip>
          <a:srcRect/>
          <a:stretch/>
        </p:blipFill>
        <p:spPr>
          <a:xfrm>
            <a:off x="8781574" y="0"/>
            <a:ext cx="3410426" cy="76210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1"/>
          <p:cNvSpPr txBox="1">
            <a:spLocks noGrp="1"/>
          </p:cNvSpPr>
          <p:nvPr>
            <p:ph type="title"/>
          </p:nvPr>
        </p:nvSpPr>
        <p:spPr>
          <a:xfrm>
            <a:off x="0" y="1123837"/>
            <a:ext cx="3612775" cy="46011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orbel"/>
              <a:buNone/>
            </a:pPr>
            <a:r>
              <a:rPr lang="en-US" b="1"/>
              <a:t>L’école maternelle: </a:t>
            </a:r>
            <a:br>
              <a:rPr lang="en-US" b="1"/>
            </a:br>
            <a:br>
              <a:rPr lang="en-US" b="1"/>
            </a:br>
            <a:r>
              <a:rPr lang="en-US" b="1"/>
              <a:t>« l’école de l’épanouissement et du langage »</a:t>
            </a:r>
            <a:endParaRPr b="1"/>
          </a:p>
        </p:txBody>
      </p:sp>
      <p:sp>
        <p:nvSpPr>
          <p:cNvPr id="167" name="Google Shape;167;p11"/>
          <p:cNvSpPr txBox="1">
            <a:spLocks noGrp="1"/>
          </p:cNvSpPr>
          <p:nvPr>
            <p:ph type="body" idx="1"/>
          </p:nvPr>
        </p:nvSpPr>
        <p:spPr>
          <a:xfrm>
            <a:off x="3460377" y="508164"/>
            <a:ext cx="7706162" cy="583252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600"/>
              <a:buNone/>
            </a:pPr>
            <a:r>
              <a:rPr lang="en-US" sz="1600" b="1"/>
              <a:t>S</a:t>
            </a:r>
            <a:r>
              <a:rPr lang="en-US" sz="1600"/>
              <a:t>NOR : MENE1915456N</a:t>
            </a:r>
            <a:endParaRPr/>
          </a:p>
          <a:p>
            <a:pPr marL="0" lvl="0" indent="0" algn="l" rtl="0">
              <a:lnSpc>
                <a:spcPct val="90000"/>
              </a:lnSpc>
              <a:spcBef>
                <a:spcPts val="1200"/>
              </a:spcBef>
              <a:spcAft>
                <a:spcPts val="0"/>
              </a:spcAft>
              <a:buSzPts val="1600"/>
              <a:buNone/>
            </a:pPr>
            <a:r>
              <a:rPr lang="en-US" sz="1600"/>
              <a:t>Note de service n° 2019-084 du 28-5-2019</a:t>
            </a:r>
            <a:endParaRPr/>
          </a:p>
          <a:p>
            <a:pPr marL="0" lvl="0" indent="0" algn="l" rtl="0">
              <a:lnSpc>
                <a:spcPct val="90000"/>
              </a:lnSpc>
              <a:spcBef>
                <a:spcPts val="1200"/>
              </a:spcBef>
              <a:spcAft>
                <a:spcPts val="0"/>
              </a:spcAft>
              <a:buSzPts val="1600"/>
              <a:buNone/>
            </a:pPr>
            <a:r>
              <a:rPr lang="en-US" sz="1600"/>
              <a:t>MENJ - DGESCO A1-1</a:t>
            </a:r>
            <a:endParaRPr/>
          </a:p>
          <a:p>
            <a:pPr marL="0" lvl="0" indent="0" algn="l" rtl="0">
              <a:lnSpc>
                <a:spcPct val="90000"/>
              </a:lnSpc>
              <a:spcBef>
                <a:spcPts val="1200"/>
              </a:spcBef>
              <a:spcAft>
                <a:spcPts val="0"/>
              </a:spcAft>
              <a:buSzPts val="1600"/>
              <a:buNone/>
            </a:pPr>
            <a:endParaRPr sz="1600"/>
          </a:p>
          <a:p>
            <a:pPr marL="0" lvl="0" indent="0" algn="ctr" rtl="0">
              <a:lnSpc>
                <a:spcPct val="90000"/>
              </a:lnSpc>
              <a:spcBef>
                <a:spcPts val="1200"/>
              </a:spcBef>
              <a:spcAft>
                <a:spcPts val="0"/>
              </a:spcAft>
              <a:buSzPts val="2000"/>
              <a:buNone/>
            </a:pPr>
            <a:r>
              <a:rPr lang="en-US" b="1" u="sng"/>
              <a:t>Développer et entraîner la conscience phonologique</a:t>
            </a:r>
            <a:endParaRPr/>
          </a:p>
          <a:p>
            <a:pPr marL="0" lvl="0" indent="0" algn="ctr" rtl="0">
              <a:lnSpc>
                <a:spcPct val="90000"/>
              </a:lnSpc>
              <a:spcBef>
                <a:spcPts val="1200"/>
              </a:spcBef>
              <a:spcAft>
                <a:spcPts val="0"/>
              </a:spcAft>
              <a:buSzPts val="2000"/>
              <a:buNone/>
            </a:pPr>
            <a:endParaRPr b="1"/>
          </a:p>
          <a:p>
            <a:pPr marL="182880" lvl="0" indent="-182880" algn="l" rtl="0">
              <a:lnSpc>
                <a:spcPct val="90000"/>
              </a:lnSpc>
              <a:spcBef>
                <a:spcPts val="1200"/>
              </a:spcBef>
              <a:spcAft>
                <a:spcPts val="0"/>
              </a:spcAft>
              <a:buSzPts val="2000"/>
              <a:buChar char="●"/>
            </a:pPr>
            <a:r>
              <a:rPr lang="en-US"/>
              <a:t>Le langage est fait </a:t>
            </a:r>
            <a:r>
              <a:rPr lang="en-US" b="1"/>
              <a:t>de mots, de phrases, d'intentions, de prosodie ; il apparait fluide</a:t>
            </a:r>
            <a:r>
              <a:rPr lang="en-US"/>
              <a:t>. L'enfant parle mais il ignore que ce langage peut se découper en plusieurs catégories - la phrase, le mot, la syllabe, le phonème.</a:t>
            </a:r>
            <a:endParaRPr/>
          </a:p>
          <a:p>
            <a:pPr marL="182880" lvl="0" indent="-182880" algn="l" rtl="0">
              <a:lnSpc>
                <a:spcPct val="90000"/>
              </a:lnSpc>
              <a:spcBef>
                <a:spcPts val="1200"/>
              </a:spcBef>
              <a:spcAft>
                <a:spcPts val="0"/>
              </a:spcAft>
              <a:buSzPts val="2000"/>
              <a:buChar char="●"/>
            </a:pPr>
            <a:r>
              <a:rPr lang="en-US"/>
              <a:t>Les compétences phonologiques (capacité à manipuler les unités de paroles) et la connaissance du nom des lettres sont essentielles à travailler car elles préparent </a:t>
            </a:r>
            <a:r>
              <a:rPr lang="en-US" b="1"/>
              <a:t>l'apprentissage ultérieur du code.</a:t>
            </a:r>
            <a:endParaRPr b="1"/>
          </a:p>
          <a:p>
            <a:pPr marL="0" lvl="0" indent="0" algn="ctr" rtl="0">
              <a:lnSpc>
                <a:spcPct val="90000"/>
              </a:lnSpc>
              <a:spcBef>
                <a:spcPts val="1200"/>
              </a:spcBef>
              <a:spcAft>
                <a:spcPts val="0"/>
              </a:spcAft>
              <a:buSzPts val="2000"/>
              <a:buNone/>
            </a:pPr>
            <a:endParaRPr b="1"/>
          </a:p>
          <a:p>
            <a:pPr marL="0" lvl="0" indent="0" algn="ctr" rtl="0">
              <a:lnSpc>
                <a:spcPct val="90000"/>
              </a:lnSpc>
              <a:spcBef>
                <a:spcPts val="1200"/>
              </a:spcBef>
              <a:spcAft>
                <a:spcPts val="0"/>
              </a:spcAft>
              <a:buSzPts val="2000"/>
              <a:buNone/>
            </a:pPr>
            <a:endParaRPr b="1"/>
          </a:p>
        </p:txBody>
      </p:sp>
      <p:pic>
        <p:nvPicPr>
          <p:cNvPr id="168" name="Google Shape;168;p11"/>
          <p:cNvPicPr preferRelativeResize="0"/>
          <p:nvPr/>
        </p:nvPicPr>
        <p:blipFill rotWithShape="1">
          <a:blip r:embed="rId3">
            <a:alphaModFix/>
          </a:blip>
          <a:srcRect/>
          <a:stretch/>
        </p:blipFill>
        <p:spPr>
          <a:xfrm>
            <a:off x="8781574" y="0"/>
            <a:ext cx="3410426" cy="76210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2"/>
          <p:cNvSpPr txBox="1">
            <a:spLocks noGrp="1"/>
          </p:cNvSpPr>
          <p:nvPr>
            <p:ph type="title"/>
          </p:nvPr>
        </p:nvSpPr>
        <p:spPr>
          <a:xfrm>
            <a:off x="143434" y="1123837"/>
            <a:ext cx="3514165" cy="46011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orbel"/>
              <a:buNone/>
            </a:pPr>
            <a:r>
              <a:rPr lang="en-US" b="1"/>
              <a:t>L’enseignement d’une LV au </a:t>
            </a:r>
            <a:br>
              <a:rPr lang="en-US" b="1"/>
            </a:br>
            <a:r>
              <a:rPr lang="en-US" b="1"/>
              <a:t>cycle 1: </a:t>
            </a:r>
            <a:br>
              <a:rPr lang="en-US" b="1"/>
            </a:br>
            <a:br>
              <a:rPr lang="en-US" b="1"/>
            </a:br>
            <a:r>
              <a:rPr lang="en-US" b="1"/>
              <a:t>Le cadre institutionnel</a:t>
            </a:r>
            <a:endParaRPr b="1"/>
          </a:p>
        </p:txBody>
      </p:sp>
      <p:pic>
        <p:nvPicPr>
          <p:cNvPr id="174" name="Google Shape;174;p12"/>
          <p:cNvPicPr preferRelativeResize="0">
            <a:picLocks noGrp="1"/>
          </p:cNvPicPr>
          <p:nvPr>
            <p:ph type="body" idx="1"/>
          </p:nvPr>
        </p:nvPicPr>
        <p:blipFill rotWithShape="1">
          <a:blip r:embed="rId3">
            <a:alphaModFix/>
          </a:blip>
          <a:srcRect/>
          <a:stretch/>
        </p:blipFill>
        <p:spPr>
          <a:xfrm>
            <a:off x="8781574" y="0"/>
            <a:ext cx="3410426" cy="762106"/>
          </a:xfrm>
          <a:prstGeom prst="rect">
            <a:avLst/>
          </a:prstGeom>
          <a:noFill/>
          <a:ln>
            <a:noFill/>
          </a:ln>
        </p:spPr>
      </p:pic>
      <p:sp>
        <p:nvSpPr>
          <p:cNvPr id="175" name="Google Shape;175;p12"/>
          <p:cNvSpPr txBox="1"/>
          <p:nvPr/>
        </p:nvSpPr>
        <p:spPr>
          <a:xfrm>
            <a:off x="3657599" y="762106"/>
            <a:ext cx="8059272" cy="59093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orbel"/>
                <a:ea typeface="Corbel"/>
                <a:cs typeface="Corbel"/>
                <a:sym typeface="Corbel"/>
              </a:rPr>
              <a:t>Recommandations pédagogiques</a:t>
            </a:r>
            <a:endParaRPr sz="1800" b="1">
              <a:solidFill>
                <a:schemeClr val="dk1"/>
              </a:solidFill>
              <a:latin typeface="Corbel"/>
              <a:ea typeface="Corbel"/>
              <a:cs typeface="Corbel"/>
              <a:sym typeface="Corbel"/>
            </a:endParaRPr>
          </a:p>
          <a:p>
            <a:pPr marL="0" marR="0" lvl="0" indent="0" algn="l" rtl="0">
              <a:spcBef>
                <a:spcPts val="0"/>
              </a:spcBef>
              <a:spcAft>
                <a:spcPts val="0"/>
              </a:spcAft>
              <a:buNone/>
            </a:pPr>
            <a:r>
              <a:rPr lang="en-US" sz="1800" b="1">
                <a:solidFill>
                  <a:schemeClr val="dk1"/>
                </a:solidFill>
                <a:latin typeface="Corbel"/>
                <a:ea typeface="Corbel"/>
                <a:cs typeface="Corbel"/>
                <a:sym typeface="Corbel"/>
              </a:rPr>
              <a:t>Les langues vivantes étrangères à l'école maternelle</a:t>
            </a:r>
            <a:endParaRPr sz="1800" b="1">
              <a:solidFill>
                <a:schemeClr val="dk1"/>
              </a:solidFill>
              <a:latin typeface="Corbel"/>
              <a:ea typeface="Corbel"/>
              <a:cs typeface="Corbel"/>
              <a:sym typeface="Corbel"/>
            </a:endParaRPr>
          </a:p>
          <a:p>
            <a:pPr marL="0" marR="0" lvl="0" indent="0" algn="l" rtl="0">
              <a:spcBef>
                <a:spcPts val="0"/>
              </a:spcBef>
              <a:spcAft>
                <a:spcPts val="0"/>
              </a:spcAft>
              <a:buNone/>
            </a:pPr>
            <a:r>
              <a:rPr lang="en-US" sz="1800">
                <a:solidFill>
                  <a:schemeClr val="dk1"/>
                </a:solidFill>
                <a:latin typeface="Corbel"/>
                <a:ea typeface="Corbel"/>
                <a:cs typeface="Corbel"/>
                <a:sym typeface="Corbel"/>
              </a:rPr>
              <a:t>NOR : MENE1915455N</a:t>
            </a:r>
            <a:endParaRPr sz="1800">
              <a:solidFill>
                <a:schemeClr val="dk1"/>
              </a:solidFill>
              <a:latin typeface="Corbel"/>
              <a:ea typeface="Corbel"/>
              <a:cs typeface="Corbel"/>
              <a:sym typeface="Corbel"/>
            </a:endParaRPr>
          </a:p>
          <a:p>
            <a:pPr marL="0" marR="0" lvl="0" indent="0" algn="l" rtl="0">
              <a:spcBef>
                <a:spcPts val="0"/>
              </a:spcBef>
              <a:spcAft>
                <a:spcPts val="0"/>
              </a:spcAft>
              <a:buNone/>
            </a:pPr>
            <a:r>
              <a:rPr lang="en-US" sz="1800">
                <a:solidFill>
                  <a:schemeClr val="dk1"/>
                </a:solidFill>
                <a:latin typeface="Corbel"/>
                <a:ea typeface="Corbel"/>
                <a:cs typeface="Corbel"/>
                <a:sym typeface="Corbel"/>
              </a:rPr>
              <a:t>Note de service n° 2019-086 du 28-5-2019</a:t>
            </a:r>
            <a:endParaRPr sz="1800">
              <a:solidFill>
                <a:schemeClr val="dk1"/>
              </a:solidFill>
              <a:latin typeface="Corbel"/>
              <a:ea typeface="Corbel"/>
              <a:cs typeface="Corbel"/>
              <a:sym typeface="Corbel"/>
            </a:endParaRPr>
          </a:p>
          <a:p>
            <a:pPr marL="0" marR="0" lvl="0" indent="0" algn="l" rtl="0">
              <a:spcBef>
                <a:spcPts val="0"/>
              </a:spcBef>
              <a:spcAft>
                <a:spcPts val="0"/>
              </a:spcAft>
              <a:buNone/>
            </a:pPr>
            <a:r>
              <a:rPr lang="en-US" sz="1800">
                <a:solidFill>
                  <a:schemeClr val="dk1"/>
                </a:solidFill>
                <a:latin typeface="Corbel"/>
                <a:ea typeface="Corbel"/>
                <a:cs typeface="Corbel"/>
                <a:sym typeface="Corbel"/>
              </a:rPr>
              <a:t>MENJ - DGESCO A1-1</a:t>
            </a:r>
            <a:endParaRPr/>
          </a:p>
          <a:p>
            <a:pPr marL="0" marR="0" lvl="0" indent="0" algn="l" rtl="0">
              <a:spcBef>
                <a:spcPts val="0"/>
              </a:spcBef>
              <a:spcAft>
                <a:spcPts val="0"/>
              </a:spcAft>
              <a:buNone/>
            </a:pPr>
            <a:endParaRPr sz="1800">
              <a:solidFill>
                <a:schemeClr val="dk1"/>
              </a:solidFill>
              <a:latin typeface="Corbel"/>
              <a:ea typeface="Corbel"/>
              <a:cs typeface="Corbel"/>
              <a:sym typeface="Corbel"/>
            </a:endParaRPr>
          </a:p>
          <a:p>
            <a:pPr marL="0" marR="0" lvl="0" indent="0" algn="l" rtl="0">
              <a:spcBef>
                <a:spcPts val="0"/>
              </a:spcBef>
              <a:spcAft>
                <a:spcPts val="0"/>
              </a:spcAft>
              <a:buNone/>
            </a:pPr>
            <a:endParaRPr sz="1800">
              <a:solidFill>
                <a:schemeClr val="dk1"/>
              </a:solidFill>
              <a:latin typeface="Corbel"/>
              <a:ea typeface="Corbel"/>
              <a:cs typeface="Corbel"/>
              <a:sym typeface="Corbel"/>
            </a:endParaRPr>
          </a:p>
          <a:p>
            <a:pPr marL="0" marR="0" lvl="0" indent="0" algn="l" rtl="0">
              <a:spcBef>
                <a:spcPts val="0"/>
              </a:spcBef>
              <a:spcAft>
                <a:spcPts val="0"/>
              </a:spcAft>
              <a:buNone/>
            </a:pPr>
            <a:endParaRPr sz="1800">
              <a:solidFill>
                <a:schemeClr val="dk1"/>
              </a:solidFill>
              <a:latin typeface="Corbel"/>
              <a:ea typeface="Corbel"/>
              <a:cs typeface="Corbel"/>
              <a:sym typeface="Corbel"/>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orbel"/>
                <a:ea typeface="Corbel"/>
                <a:cs typeface="Corbel"/>
                <a:sym typeface="Corbel"/>
              </a:rPr>
              <a:t>Le rapport intitulé </a:t>
            </a:r>
            <a:r>
              <a:rPr lang="en-US" sz="1800" b="1" i="1">
                <a:solidFill>
                  <a:schemeClr val="dk1"/>
                </a:solidFill>
                <a:latin typeface="Corbel"/>
                <a:ea typeface="Corbel"/>
                <a:cs typeface="Corbel"/>
                <a:sym typeface="Corbel"/>
              </a:rPr>
              <a:t>« Propositions pour une meilleure maîtrise des langues vivantes étrangères, oser dire le nouveau monde » </a:t>
            </a:r>
            <a:r>
              <a:rPr lang="en-US" sz="1800">
                <a:solidFill>
                  <a:schemeClr val="dk1"/>
                </a:solidFill>
                <a:latin typeface="Corbel"/>
                <a:ea typeface="Corbel"/>
                <a:cs typeface="Corbel"/>
                <a:sym typeface="Corbel"/>
              </a:rPr>
              <a:t>souligne, en s'appuyant sur des recherches récentes, l'importance d'un apprentissage précoce d'une langue vivante étrangère (LVE). </a:t>
            </a:r>
            <a:endParaRPr sz="1800">
              <a:solidFill>
                <a:schemeClr val="dk1"/>
              </a:solidFill>
              <a:latin typeface="Corbel"/>
              <a:ea typeface="Corbel"/>
              <a:cs typeface="Corbel"/>
              <a:sym typeface="Corbel"/>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orbel"/>
              <a:ea typeface="Corbel"/>
              <a:cs typeface="Corbel"/>
              <a:sym typeface="Corbel"/>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orbel"/>
                <a:ea typeface="Corbel"/>
                <a:cs typeface="Corbel"/>
                <a:sym typeface="Corbel"/>
              </a:rPr>
              <a:t>Sensibilisation aux sonorités de différentes langues.</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orbel"/>
              <a:ea typeface="Corbel"/>
              <a:cs typeface="Corbel"/>
              <a:sym typeface="Corbel"/>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orbel"/>
                <a:ea typeface="Corbel"/>
                <a:cs typeface="Corbel"/>
                <a:sym typeface="Corbel"/>
              </a:rPr>
              <a:t>Au-delà de la dimension linguistique, les LVE ouvrent les élèves à la pluralité des cultures et fondent les bases de la construction d'une citoyenneté respectueuse, indispensable à la vie en société et à l'épanouissement de chacun.</a:t>
            </a:r>
            <a:endParaRPr/>
          </a:p>
          <a:p>
            <a:pPr marL="0" marR="0" lvl="0" indent="0" algn="l" rtl="0">
              <a:spcBef>
                <a:spcPts val="0"/>
              </a:spcBef>
              <a:spcAft>
                <a:spcPts val="0"/>
              </a:spcAft>
              <a:buNone/>
            </a:pPr>
            <a:endParaRPr sz="1800">
              <a:solidFill>
                <a:schemeClr val="dk1"/>
              </a:solidFill>
              <a:latin typeface="Corbel"/>
              <a:ea typeface="Corbel"/>
              <a:cs typeface="Corbel"/>
              <a:sym typeface="Corbel"/>
            </a:endParaRPr>
          </a:p>
          <a:p>
            <a:pPr marL="0" marR="0" lvl="0" indent="0" algn="l" rtl="0">
              <a:spcBef>
                <a:spcPts val="0"/>
              </a:spcBef>
              <a:spcAft>
                <a:spcPts val="0"/>
              </a:spcAft>
              <a:buNone/>
            </a:pPr>
            <a:endParaRPr sz="1800">
              <a:solidFill>
                <a:schemeClr val="dk1"/>
              </a:solidFill>
              <a:latin typeface="Corbel"/>
              <a:ea typeface="Corbel"/>
              <a:cs typeface="Corbel"/>
              <a:sym typeface="Corbel"/>
            </a:endParaRPr>
          </a:p>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3"/>
          <p:cNvSpPr txBox="1">
            <a:spLocks noGrp="1"/>
          </p:cNvSpPr>
          <p:nvPr>
            <p:ph type="title"/>
          </p:nvPr>
        </p:nvSpPr>
        <p:spPr>
          <a:xfrm>
            <a:off x="0" y="762105"/>
            <a:ext cx="3288140" cy="46011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orbel"/>
              <a:buNone/>
            </a:pPr>
            <a:r>
              <a:rPr lang="en-US" b="1"/>
              <a:t>L’enseignement d’une LV au </a:t>
            </a:r>
            <a:br>
              <a:rPr lang="en-US" b="1"/>
            </a:br>
            <a:r>
              <a:rPr lang="en-US" b="1"/>
              <a:t>cycle 1: </a:t>
            </a:r>
            <a:br>
              <a:rPr lang="en-US" b="1"/>
            </a:br>
            <a:br>
              <a:rPr lang="en-US" b="1"/>
            </a:br>
            <a:r>
              <a:rPr lang="en-US" b="1"/>
              <a:t>Le cadre institutionnel</a:t>
            </a:r>
            <a:endParaRPr/>
          </a:p>
        </p:txBody>
      </p:sp>
      <p:sp>
        <p:nvSpPr>
          <p:cNvPr id="181" name="Google Shape;181;p13"/>
          <p:cNvSpPr txBox="1">
            <a:spLocks noGrp="1"/>
          </p:cNvSpPr>
          <p:nvPr>
            <p:ph type="body" idx="1"/>
          </p:nvPr>
        </p:nvSpPr>
        <p:spPr>
          <a:xfrm>
            <a:off x="3600326" y="762105"/>
            <a:ext cx="7315200" cy="53159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000"/>
              <a:buNone/>
            </a:pPr>
            <a:endParaRPr/>
          </a:p>
          <a:p>
            <a:pPr marL="0" lvl="0" indent="0" algn="l" rtl="0">
              <a:lnSpc>
                <a:spcPct val="90000"/>
              </a:lnSpc>
              <a:spcBef>
                <a:spcPts val="1200"/>
              </a:spcBef>
              <a:spcAft>
                <a:spcPts val="0"/>
              </a:spcAft>
              <a:buSzPts val="2000"/>
              <a:buNone/>
            </a:pPr>
            <a:endParaRPr/>
          </a:p>
          <a:p>
            <a:pPr marL="0" lvl="0" indent="0" algn="l" rtl="0">
              <a:lnSpc>
                <a:spcPct val="90000"/>
              </a:lnSpc>
              <a:spcBef>
                <a:spcPts val="1200"/>
              </a:spcBef>
              <a:spcAft>
                <a:spcPts val="0"/>
              </a:spcAft>
              <a:buSzPts val="2000"/>
              <a:buNone/>
            </a:pPr>
            <a:r>
              <a:rPr lang="en-US"/>
              <a:t>L'éveil à la diversité linguistique recouvre deux volets, </a:t>
            </a:r>
            <a:endParaRPr/>
          </a:p>
          <a:p>
            <a:pPr marL="457200" lvl="0" indent="-457200" algn="l" rtl="0">
              <a:lnSpc>
                <a:spcPct val="90000"/>
              </a:lnSpc>
              <a:spcBef>
                <a:spcPts val="1200"/>
              </a:spcBef>
              <a:spcAft>
                <a:spcPts val="0"/>
              </a:spcAft>
              <a:buSzPts val="2000"/>
              <a:buFont typeface="Corbel"/>
              <a:buAutoNum type="arabicPeriod"/>
            </a:pPr>
            <a:r>
              <a:rPr lang="en-US"/>
              <a:t>Un éveil à la </a:t>
            </a:r>
            <a:r>
              <a:rPr lang="en-US" b="1"/>
              <a:t>pluralité des langues </a:t>
            </a:r>
            <a:endParaRPr/>
          </a:p>
          <a:p>
            <a:pPr marL="457200" lvl="0" indent="-457200" algn="l" rtl="0">
              <a:lnSpc>
                <a:spcPct val="90000"/>
              </a:lnSpc>
              <a:spcBef>
                <a:spcPts val="1200"/>
              </a:spcBef>
              <a:spcAft>
                <a:spcPts val="0"/>
              </a:spcAft>
              <a:buSzPts val="2000"/>
              <a:buFont typeface="Corbel"/>
              <a:buAutoNum type="arabicPeriod"/>
            </a:pPr>
            <a:r>
              <a:rPr lang="en-US"/>
              <a:t>Une première découverte d'une </a:t>
            </a:r>
            <a:r>
              <a:rPr lang="en-US" b="1"/>
              <a:t>langue singulière</a:t>
            </a:r>
            <a:r>
              <a:rPr lang="en-US"/>
              <a:t>, dont l'apprentissage permet de poser les jalons d'un parcours linguistique cohérent et en lien avec le cours préparatoire.</a:t>
            </a:r>
            <a:endParaRPr/>
          </a:p>
          <a:p>
            <a:pPr marL="0" lvl="0" indent="0" algn="l" rtl="0">
              <a:lnSpc>
                <a:spcPct val="90000"/>
              </a:lnSpc>
              <a:spcBef>
                <a:spcPts val="1200"/>
              </a:spcBef>
              <a:spcAft>
                <a:spcPts val="0"/>
              </a:spcAft>
              <a:buSzPts val="2000"/>
              <a:buNone/>
            </a:pPr>
            <a:endParaRPr/>
          </a:p>
          <a:p>
            <a:pPr marL="182880" lvl="0" indent="-182880" algn="l" rtl="0">
              <a:lnSpc>
                <a:spcPct val="90000"/>
              </a:lnSpc>
              <a:spcBef>
                <a:spcPts val="1200"/>
              </a:spcBef>
              <a:spcAft>
                <a:spcPts val="0"/>
              </a:spcAft>
              <a:buSzPts val="2000"/>
              <a:buFont typeface="Arial"/>
              <a:buChar char="•"/>
            </a:pPr>
            <a:r>
              <a:rPr lang="en-US"/>
              <a:t>C'est en créant </a:t>
            </a:r>
            <a:r>
              <a:rPr lang="en-US" b="1"/>
              <a:t>un environnement propice aux échanges </a:t>
            </a:r>
            <a:r>
              <a:rPr lang="en-US"/>
              <a:t>que le professeur pourra guider l'élève avec bienveillance dans des activités adaptées </a:t>
            </a:r>
            <a:r>
              <a:rPr lang="en-US" b="1"/>
              <a:t>favorisant le développement des compétences orales,</a:t>
            </a:r>
            <a:r>
              <a:rPr lang="en-US"/>
              <a:t> que ce soit au plan de l</a:t>
            </a:r>
            <a:r>
              <a:rPr lang="en-US" b="1"/>
              <a:t>'articulation</a:t>
            </a:r>
            <a:r>
              <a:rPr lang="en-US"/>
              <a:t> (prononciation des sons) ou de la </a:t>
            </a:r>
            <a:r>
              <a:rPr lang="en-US" b="1"/>
              <a:t>prosodie</a:t>
            </a:r>
            <a:r>
              <a:rPr lang="en-US"/>
              <a:t> (intonation, rythme, accentuation). Progressivement, les </a:t>
            </a:r>
            <a:r>
              <a:rPr lang="en-US" b="1"/>
              <a:t>capacités d'écoute et d'attention </a:t>
            </a:r>
            <a:r>
              <a:rPr lang="en-US"/>
              <a:t>seront développées.</a:t>
            </a:r>
            <a:endParaRPr/>
          </a:p>
          <a:p>
            <a:pPr marL="0" lvl="0" indent="0" algn="l" rtl="0">
              <a:lnSpc>
                <a:spcPct val="90000"/>
              </a:lnSpc>
              <a:spcBef>
                <a:spcPts val="1200"/>
              </a:spcBef>
              <a:spcAft>
                <a:spcPts val="0"/>
              </a:spcAft>
              <a:buSzPts val="2000"/>
              <a:buNone/>
            </a:pPr>
            <a:endParaRPr/>
          </a:p>
          <a:p>
            <a:pPr marL="0" lvl="0" indent="0" algn="l" rtl="0">
              <a:lnSpc>
                <a:spcPct val="90000"/>
              </a:lnSpc>
              <a:spcBef>
                <a:spcPts val="1200"/>
              </a:spcBef>
              <a:spcAft>
                <a:spcPts val="0"/>
              </a:spcAft>
              <a:buSzPts val="2000"/>
              <a:buNone/>
            </a:pPr>
            <a:endParaRPr/>
          </a:p>
          <a:p>
            <a:pPr marL="0" lvl="0" indent="0" algn="l" rtl="0">
              <a:lnSpc>
                <a:spcPct val="90000"/>
              </a:lnSpc>
              <a:spcBef>
                <a:spcPts val="1200"/>
              </a:spcBef>
              <a:spcAft>
                <a:spcPts val="0"/>
              </a:spcAft>
              <a:buSzPts val="2000"/>
              <a:buNone/>
            </a:pPr>
            <a:endParaRPr/>
          </a:p>
        </p:txBody>
      </p:sp>
      <p:pic>
        <p:nvPicPr>
          <p:cNvPr id="182" name="Google Shape;182;p13"/>
          <p:cNvPicPr preferRelativeResize="0"/>
          <p:nvPr/>
        </p:nvPicPr>
        <p:blipFill rotWithShape="1">
          <a:blip r:embed="rId3">
            <a:alphaModFix/>
          </a:blip>
          <a:srcRect/>
          <a:stretch/>
        </p:blipFill>
        <p:spPr>
          <a:xfrm>
            <a:off x="8781574" y="0"/>
            <a:ext cx="3410426" cy="76210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4"/>
          <p:cNvSpPr txBox="1">
            <a:spLocks noGrp="1"/>
          </p:cNvSpPr>
          <p:nvPr>
            <p:ph type="title"/>
          </p:nvPr>
        </p:nvSpPr>
        <p:spPr>
          <a:xfrm>
            <a:off x="252919" y="1123837"/>
            <a:ext cx="3234352" cy="46011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orbel"/>
              <a:buNone/>
            </a:pPr>
            <a:r>
              <a:rPr lang="en-US" b="1"/>
              <a:t>L’enseignement d’une LV au </a:t>
            </a:r>
            <a:br>
              <a:rPr lang="en-US" b="1"/>
            </a:br>
            <a:r>
              <a:rPr lang="en-US" b="1"/>
              <a:t>cycle 1: </a:t>
            </a:r>
            <a:br>
              <a:rPr lang="en-US" b="1"/>
            </a:br>
            <a:br>
              <a:rPr lang="en-US" b="1"/>
            </a:br>
            <a:r>
              <a:rPr lang="en-US" b="1"/>
              <a:t>Le cadre institutionnel</a:t>
            </a:r>
            <a:endParaRPr/>
          </a:p>
        </p:txBody>
      </p:sp>
      <p:sp>
        <p:nvSpPr>
          <p:cNvPr id="188" name="Google Shape;188;p14"/>
          <p:cNvSpPr txBox="1">
            <a:spLocks noGrp="1"/>
          </p:cNvSpPr>
          <p:nvPr>
            <p:ph type="body" idx="1"/>
          </p:nvPr>
        </p:nvSpPr>
        <p:spPr>
          <a:xfrm>
            <a:off x="3869268" y="864108"/>
            <a:ext cx="7315200" cy="51206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000"/>
              <a:buNone/>
            </a:pPr>
            <a:r>
              <a:rPr lang="en-US" b="1" u="sng"/>
              <a:t>VOS OBJECTIFS:</a:t>
            </a:r>
            <a:endParaRPr/>
          </a:p>
          <a:p>
            <a:pPr marL="182880" lvl="0" indent="-182880" algn="l" rtl="0">
              <a:lnSpc>
                <a:spcPct val="90000"/>
              </a:lnSpc>
              <a:spcBef>
                <a:spcPts val="1200"/>
              </a:spcBef>
              <a:spcAft>
                <a:spcPts val="0"/>
              </a:spcAft>
              <a:buSzPts val="2000"/>
              <a:buFont typeface="Noto Sans Symbols"/>
              <a:buChar char="❑"/>
            </a:pPr>
            <a:r>
              <a:rPr lang="en-US"/>
              <a:t>Le développement </a:t>
            </a:r>
            <a:r>
              <a:rPr lang="en-US" b="1"/>
              <a:t>d'attitudes positives </a:t>
            </a:r>
            <a:r>
              <a:rPr lang="en-US"/>
              <a:t>à l'égard de la diversité linguistique (curiosité, accueil de la diversité) ;</a:t>
            </a:r>
            <a:endParaRPr/>
          </a:p>
          <a:p>
            <a:pPr marL="182880" lvl="0" indent="-182880" algn="l" rtl="0">
              <a:lnSpc>
                <a:spcPct val="90000"/>
              </a:lnSpc>
              <a:spcBef>
                <a:spcPts val="1200"/>
              </a:spcBef>
              <a:spcAft>
                <a:spcPts val="0"/>
              </a:spcAft>
              <a:buSzPts val="2000"/>
              <a:buFont typeface="Noto Sans Symbols"/>
              <a:buChar char="❑"/>
            </a:pPr>
            <a:r>
              <a:rPr lang="en-US"/>
              <a:t>La découverte d'éléments </a:t>
            </a:r>
            <a:r>
              <a:rPr lang="en-US" b="1"/>
              <a:t>linguistiques</a:t>
            </a:r>
            <a:r>
              <a:rPr lang="en-US"/>
              <a:t> (lexique et structure) et culturels adaptés aux élèves ;</a:t>
            </a:r>
            <a:endParaRPr/>
          </a:p>
          <a:p>
            <a:pPr marL="182880" lvl="0" indent="-182880" algn="l" rtl="0">
              <a:lnSpc>
                <a:spcPct val="90000"/>
              </a:lnSpc>
              <a:spcBef>
                <a:spcPts val="1200"/>
              </a:spcBef>
              <a:spcAft>
                <a:spcPts val="0"/>
              </a:spcAft>
              <a:buSzPts val="2000"/>
              <a:buFont typeface="Noto Sans Symbols"/>
              <a:buChar char="❑"/>
            </a:pPr>
            <a:r>
              <a:rPr lang="en-US"/>
              <a:t>L'ouverture aux </a:t>
            </a:r>
            <a:r>
              <a:rPr lang="en-US" b="1"/>
              <a:t>sonorités des langues </a:t>
            </a:r>
            <a:r>
              <a:rPr lang="en-US"/>
              <a:t>et la mise en œuvre de pratiques soutenant l'apprentissage d'une LVE par la mobilisation de stratégies (écoute, perception des sons et des intonations, reproduction de sonorités en apprenant à contrôler ses organes phonatoires, remobilisation et réutilisation d'éléments déjà connus) ;</a:t>
            </a:r>
            <a:endParaRPr/>
          </a:p>
          <a:p>
            <a:pPr marL="182880" lvl="0" indent="-182880" algn="l" rtl="0">
              <a:lnSpc>
                <a:spcPct val="90000"/>
              </a:lnSpc>
              <a:spcBef>
                <a:spcPts val="1200"/>
              </a:spcBef>
              <a:spcAft>
                <a:spcPts val="0"/>
              </a:spcAft>
              <a:buSzPts val="2000"/>
              <a:buFont typeface="Noto Sans Symbols"/>
              <a:buChar char="❑"/>
            </a:pPr>
            <a:r>
              <a:rPr lang="en-US"/>
              <a:t>L'émergence </a:t>
            </a:r>
            <a:r>
              <a:rPr lang="en-US" b="1"/>
              <a:t>d'une conscience des langues </a:t>
            </a:r>
            <a:r>
              <a:rPr lang="en-US"/>
              <a:t>(observer les langues, percevoir leurs régularités, leurs ressemblances et leurs différences).</a:t>
            </a:r>
            <a:endParaRPr/>
          </a:p>
          <a:p>
            <a:pPr marL="182880" lvl="0" indent="-55879" algn="l" rtl="0">
              <a:lnSpc>
                <a:spcPct val="90000"/>
              </a:lnSpc>
              <a:spcBef>
                <a:spcPts val="1200"/>
              </a:spcBef>
              <a:spcAft>
                <a:spcPts val="0"/>
              </a:spcAft>
              <a:buSzPts val="2000"/>
              <a:buNone/>
            </a:pPr>
            <a:endParaRPr/>
          </a:p>
        </p:txBody>
      </p:sp>
      <p:pic>
        <p:nvPicPr>
          <p:cNvPr id="189" name="Google Shape;189;p14"/>
          <p:cNvPicPr preferRelativeResize="0"/>
          <p:nvPr/>
        </p:nvPicPr>
        <p:blipFill rotWithShape="1">
          <a:blip r:embed="rId3">
            <a:alphaModFix/>
          </a:blip>
          <a:srcRect/>
          <a:stretch/>
        </p:blipFill>
        <p:spPr>
          <a:xfrm>
            <a:off x="8781574" y="0"/>
            <a:ext cx="3410426" cy="76210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5"/>
          <p:cNvSpPr txBox="1">
            <a:spLocks noGrp="1"/>
          </p:cNvSpPr>
          <p:nvPr>
            <p:ph type="title"/>
          </p:nvPr>
        </p:nvSpPr>
        <p:spPr>
          <a:xfrm>
            <a:off x="0" y="1123837"/>
            <a:ext cx="3343835" cy="46011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orbel"/>
              <a:buNone/>
            </a:pPr>
            <a:r>
              <a:rPr lang="en-US" b="1"/>
              <a:t>L’enseignement d’une LV au </a:t>
            </a:r>
            <a:br>
              <a:rPr lang="en-US" b="1"/>
            </a:br>
            <a:r>
              <a:rPr lang="en-US" b="1"/>
              <a:t>cycle 1: </a:t>
            </a:r>
            <a:br>
              <a:rPr lang="en-US" b="1"/>
            </a:br>
            <a:br>
              <a:rPr lang="en-US" b="1"/>
            </a:br>
            <a:r>
              <a:rPr lang="en-US" b="1"/>
              <a:t>Le cadre institutionnel</a:t>
            </a:r>
            <a:endParaRPr/>
          </a:p>
        </p:txBody>
      </p:sp>
      <p:sp>
        <p:nvSpPr>
          <p:cNvPr id="195" name="Google Shape;195;p15"/>
          <p:cNvSpPr txBox="1">
            <a:spLocks noGrp="1"/>
          </p:cNvSpPr>
          <p:nvPr>
            <p:ph type="body" idx="1"/>
          </p:nvPr>
        </p:nvSpPr>
        <p:spPr>
          <a:xfrm>
            <a:off x="3869268" y="864107"/>
            <a:ext cx="7315200" cy="5877351"/>
          </a:xfrm>
          <a:prstGeom prst="rect">
            <a:avLst/>
          </a:prstGeom>
          <a:noFill/>
          <a:ln>
            <a:noFill/>
          </a:ln>
        </p:spPr>
        <p:txBody>
          <a:bodyPr spcFirstLastPara="1" wrap="square" lIns="91425" tIns="45700" rIns="91425" bIns="45700" anchor="ctr" anchorCtr="0">
            <a:normAutofit fontScale="92500" lnSpcReduction="10000"/>
          </a:bodyPr>
          <a:lstStyle/>
          <a:p>
            <a:pPr marL="0" lvl="0" indent="0" algn="l" rtl="0">
              <a:lnSpc>
                <a:spcPct val="90000"/>
              </a:lnSpc>
              <a:spcBef>
                <a:spcPts val="0"/>
              </a:spcBef>
              <a:spcAft>
                <a:spcPts val="0"/>
              </a:spcAft>
              <a:buSzPct val="100000"/>
              <a:buNone/>
            </a:pPr>
            <a:r>
              <a:rPr lang="en-US" b="1" u="sng">
                <a:solidFill>
                  <a:srgbClr val="0070C0"/>
                </a:solidFill>
              </a:rPr>
              <a:t>Mettre en œuvre au sein de la classe une démarche pédagogique respectueuse du développement du jeune élève</a:t>
            </a:r>
            <a:endParaRPr b="1" u="sng">
              <a:solidFill>
                <a:srgbClr val="0070C0"/>
              </a:solidFill>
            </a:endParaRPr>
          </a:p>
          <a:p>
            <a:pPr marL="182880" lvl="0" indent="-65404" algn="l" rtl="0">
              <a:lnSpc>
                <a:spcPct val="90000"/>
              </a:lnSpc>
              <a:spcBef>
                <a:spcPts val="1200"/>
              </a:spcBef>
              <a:spcAft>
                <a:spcPts val="0"/>
              </a:spcAft>
              <a:buSzPct val="100000"/>
              <a:buNone/>
            </a:pPr>
            <a:endParaRPr b="1"/>
          </a:p>
          <a:p>
            <a:pPr marL="0" lvl="0" indent="0" algn="ctr" rtl="0">
              <a:lnSpc>
                <a:spcPct val="90000"/>
              </a:lnSpc>
              <a:spcBef>
                <a:spcPts val="1200"/>
              </a:spcBef>
              <a:spcAft>
                <a:spcPts val="0"/>
              </a:spcAft>
              <a:buSzPct val="100000"/>
              <a:buNone/>
            </a:pPr>
            <a:r>
              <a:rPr lang="en-US" b="1" u="sng"/>
              <a:t>Apprendre en jouant</a:t>
            </a:r>
            <a:endParaRPr b="1" u="sng"/>
          </a:p>
          <a:p>
            <a:pPr marL="0" lvl="0" indent="0" algn="ctr" rtl="0">
              <a:lnSpc>
                <a:spcPct val="90000"/>
              </a:lnSpc>
              <a:spcBef>
                <a:spcPts val="1200"/>
              </a:spcBef>
              <a:spcAft>
                <a:spcPts val="0"/>
              </a:spcAft>
              <a:buSzPct val="100000"/>
              <a:buNone/>
            </a:pPr>
            <a:endParaRPr b="1"/>
          </a:p>
          <a:p>
            <a:pPr marL="182880" lvl="0" indent="-182880" algn="l" rtl="0">
              <a:lnSpc>
                <a:spcPct val="90000"/>
              </a:lnSpc>
              <a:spcBef>
                <a:spcPts val="1200"/>
              </a:spcBef>
              <a:spcAft>
                <a:spcPts val="0"/>
              </a:spcAft>
              <a:buSzPct val="100000"/>
              <a:buChar char="●"/>
            </a:pPr>
            <a:r>
              <a:rPr lang="en-US" b="1"/>
              <a:t>Le jeu, </a:t>
            </a:r>
            <a:r>
              <a:rPr lang="en-US"/>
              <a:t>au-delà du </a:t>
            </a:r>
            <a:r>
              <a:rPr lang="en-US" b="1"/>
              <a:t>plaisir</a:t>
            </a:r>
            <a:r>
              <a:rPr lang="en-US"/>
              <a:t> qu'il suscite, est une nécessité pour l'enfant. </a:t>
            </a:r>
            <a:r>
              <a:rPr lang="en-US" b="1"/>
              <a:t>Puissant moteur d'apprentissage</a:t>
            </a:r>
            <a:r>
              <a:rPr lang="en-US"/>
              <a:t>, il favorise </a:t>
            </a:r>
            <a:r>
              <a:rPr lang="en-US" b="1"/>
              <a:t>l'attention,</a:t>
            </a:r>
            <a:r>
              <a:rPr lang="en-US"/>
              <a:t> développe les </a:t>
            </a:r>
            <a:r>
              <a:rPr lang="en-US" b="1"/>
              <a:t>habilités motrices </a:t>
            </a:r>
            <a:r>
              <a:rPr lang="en-US"/>
              <a:t>et permet à l'enfant d'entrer dans </a:t>
            </a:r>
            <a:r>
              <a:rPr lang="en-US" b="1"/>
              <a:t>le monde symbolique</a:t>
            </a:r>
            <a:r>
              <a:rPr lang="en-US"/>
              <a:t>. </a:t>
            </a:r>
            <a:endParaRPr/>
          </a:p>
          <a:p>
            <a:pPr marL="182880" lvl="0" indent="-182880" algn="ctr" rtl="0">
              <a:lnSpc>
                <a:spcPct val="90000"/>
              </a:lnSpc>
              <a:spcBef>
                <a:spcPts val="1200"/>
              </a:spcBef>
              <a:spcAft>
                <a:spcPts val="0"/>
              </a:spcAft>
              <a:buSzPct val="100000"/>
              <a:buFont typeface="Noto Sans Symbols"/>
              <a:buChar char="⮚"/>
            </a:pPr>
            <a:r>
              <a:rPr lang="en-US"/>
              <a:t> Jeux de doigts, jeux de rondes, jeux dansés, jeux de mimes, jeux de cour engagent les élèves dans le développement de productions orales simples. </a:t>
            </a:r>
            <a:endParaRPr/>
          </a:p>
          <a:p>
            <a:pPr marL="182880" lvl="0" indent="-182880" algn="ctr" rtl="0">
              <a:lnSpc>
                <a:spcPct val="90000"/>
              </a:lnSpc>
              <a:spcBef>
                <a:spcPts val="1200"/>
              </a:spcBef>
              <a:spcAft>
                <a:spcPts val="0"/>
              </a:spcAft>
              <a:buSzPct val="100000"/>
              <a:buFont typeface="Noto Sans Symbols"/>
              <a:buChar char="⮚"/>
            </a:pPr>
            <a:r>
              <a:rPr lang="en-US"/>
              <a:t>L'enfant, par son corps et par sa voix, par le rythme battu ou les gestes à accomplir, développe sa conscience de la notion du temps, du rythme, de la mélodie propres à une langue. </a:t>
            </a:r>
            <a:endParaRPr/>
          </a:p>
          <a:p>
            <a:pPr marL="182880" lvl="0" indent="-182880" algn="ctr" rtl="0">
              <a:lnSpc>
                <a:spcPct val="90000"/>
              </a:lnSpc>
              <a:spcBef>
                <a:spcPts val="1200"/>
              </a:spcBef>
              <a:spcAft>
                <a:spcPts val="0"/>
              </a:spcAft>
              <a:buSzPct val="100000"/>
              <a:buFont typeface="Noto Sans Symbols"/>
              <a:buChar char="⮚"/>
            </a:pPr>
            <a:r>
              <a:rPr lang="en-US"/>
              <a:t>On peut également s'appuyer sur des jeux sociaux traditionnels déjà connus des élèves pour faciliter l'entrée dans des activités et créer, ainsi, des situations d'interaction simples mais chargées de sens permettant de pratiquer une LVE.</a:t>
            </a:r>
            <a:endParaRPr/>
          </a:p>
          <a:p>
            <a:pPr marL="182880" lvl="0" indent="-65404" algn="l" rtl="0">
              <a:lnSpc>
                <a:spcPct val="90000"/>
              </a:lnSpc>
              <a:spcBef>
                <a:spcPts val="1200"/>
              </a:spcBef>
              <a:spcAft>
                <a:spcPts val="0"/>
              </a:spcAft>
              <a:buSzPct val="100000"/>
              <a:buNone/>
            </a:pPr>
            <a:endParaRPr/>
          </a:p>
        </p:txBody>
      </p:sp>
      <p:pic>
        <p:nvPicPr>
          <p:cNvPr id="196" name="Google Shape;196;p15"/>
          <p:cNvPicPr preferRelativeResize="0"/>
          <p:nvPr/>
        </p:nvPicPr>
        <p:blipFill rotWithShape="1">
          <a:blip r:embed="rId3">
            <a:alphaModFix/>
          </a:blip>
          <a:srcRect/>
          <a:stretch/>
        </p:blipFill>
        <p:spPr>
          <a:xfrm>
            <a:off x="8781574" y="0"/>
            <a:ext cx="3410426" cy="76210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6"/>
          <p:cNvSpPr txBox="1">
            <a:spLocks noGrp="1"/>
          </p:cNvSpPr>
          <p:nvPr>
            <p:ph type="title"/>
          </p:nvPr>
        </p:nvSpPr>
        <p:spPr>
          <a:xfrm>
            <a:off x="0" y="1123837"/>
            <a:ext cx="3307976" cy="46011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orbel"/>
              <a:buNone/>
            </a:pPr>
            <a:r>
              <a:rPr lang="en-US" b="1"/>
              <a:t>L’enseignement d’une LV au </a:t>
            </a:r>
            <a:br>
              <a:rPr lang="en-US" b="1"/>
            </a:br>
            <a:r>
              <a:rPr lang="en-US" b="1"/>
              <a:t>cycle 1: </a:t>
            </a:r>
            <a:br>
              <a:rPr lang="en-US" b="1"/>
            </a:br>
            <a:br>
              <a:rPr lang="en-US" b="1"/>
            </a:br>
            <a:r>
              <a:rPr lang="en-US" b="1"/>
              <a:t>Le cadre institutionnel</a:t>
            </a:r>
            <a:endParaRPr/>
          </a:p>
        </p:txBody>
      </p:sp>
      <p:sp>
        <p:nvSpPr>
          <p:cNvPr id="203" name="Google Shape;203;p16"/>
          <p:cNvSpPr txBox="1">
            <a:spLocks noGrp="1"/>
          </p:cNvSpPr>
          <p:nvPr>
            <p:ph type="body" idx="1"/>
          </p:nvPr>
        </p:nvSpPr>
        <p:spPr>
          <a:xfrm>
            <a:off x="3869268" y="864107"/>
            <a:ext cx="7315200" cy="585942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000"/>
              <a:buNone/>
            </a:pPr>
            <a:r>
              <a:rPr lang="en-US" b="1" u="sng">
                <a:solidFill>
                  <a:srgbClr val="0070C0"/>
                </a:solidFill>
              </a:rPr>
              <a:t>Mettre en œuvre au sein de la classe une démarche pédagogique respectueuse du développement du jeune élève</a:t>
            </a:r>
            <a:endParaRPr b="1" u="sng">
              <a:solidFill>
                <a:srgbClr val="0070C0"/>
              </a:solidFill>
            </a:endParaRPr>
          </a:p>
          <a:p>
            <a:pPr marL="0" lvl="0" indent="0" algn="ctr" rtl="0">
              <a:lnSpc>
                <a:spcPct val="90000"/>
              </a:lnSpc>
              <a:spcBef>
                <a:spcPts val="1200"/>
              </a:spcBef>
              <a:spcAft>
                <a:spcPts val="0"/>
              </a:spcAft>
              <a:buSzPts val="2000"/>
              <a:buNone/>
            </a:pPr>
            <a:endParaRPr b="1"/>
          </a:p>
          <a:p>
            <a:pPr marL="0" lvl="0" indent="0" algn="ctr" rtl="0">
              <a:lnSpc>
                <a:spcPct val="90000"/>
              </a:lnSpc>
              <a:spcBef>
                <a:spcPts val="1200"/>
              </a:spcBef>
              <a:spcAft>
                <a:spcPts val="0"/>
              </a:spcAft>
              <a:buSzPts val="2000"/>
              <a:buNone/>
            </a:pPr>
            <a:r>
              <a:rPr lang="en-US" b="1" u="sng"/>
              <a:t>Apprendre en réfléchissant</a:t>
            </a:r>
            <a:endParaRPr b="1" u="sng"/>
          </a:p>
          <a:p>
            <a:pPr marL="0" lvl="0" indent="0" algn="ctr" rtl="0">
              <a:lnSpc>
                <a:spcPct val="90000"/>
              </a:lnSpc>
              <a:spcBef>
                <a:spcPts val="1200"/>
              </a:spcBef>
              <a:spcAft>
                <a:spcPts val="0"/>
              </a:spcAft>
              <a:buSzPts val="2000"/>
              <a:buNone/>
            </a:pPr>
            <a:endParaRPr b="1" u="sng"/>
          </a:p>
          <a:p>
            <a:pPr marL="182880" lvl="0" indent="-182880" algn="l" rtl="0">
              <a:lnSpc>
                <a:spcPct val="90000"/>
              </a:lnSpc>
              <a:spcBef>
                <a:spcPts val="1200"/>
              </a:spcBef>
              <a:spcAft>
                <a:spcPts val="0"/>
              </a:spcAft>
              <a:buSzPts val="2000"/>
              <a:buChar char="●"/>
            </a:pPr>
            <a:r>
              <a:rPr lang="en-US" i="1"/>
              <a:t>“Est-ce qu'il y a des sons en français qui n'existent pas en anglais, est-ce qu'il y a des sons en anglais qui n'existent pas en français ?”, “Des mots qui se ressemblent?”</a:t>
            </a:r>
            <a:endParaRPr i="1"/>
          </a:p>
          <a:p>
            <a:pPr marL="182880" lvl="0" indent="-182880" algn="l" rtl="0">
              <a:lnSpc>
                <a:spcPct val="90000"/>
              </a:lnSpc>
              <a:spcBef>
                <a:spcPts val="1200"/>
              </a:spcBef>
              <a:spcAft>
                <a:spcPts val="0"/>
              </a:spcAft>
              <a:buSzPts val="2000"/>
              <a:buFont typeface="Arial"/>
              <a:buChar char="•"/>
            </a:pPr>
            <a:r>
              <a:rPr lang="en-US"/>
              <a:t>S 'appuyer sur les </a:t>
            </a:r>
            <a:r>
              <a:rPr lang="en-US" b="1"/>
              <a:t>jeux phoniques conduits en français </a:t>
            </a:r>
            <a:r>
              <a:rPr lang="en-US"/>
              <a:t>(frappé d'une suite sonore, découpage oral de mots connus en syllabes, repérages de syllabes communes, etc.) et en LVE pour inviter les élèves à percevoir que </a:t>
            </a:r>
            <a:r>
              <a:rPr lang="en-US" b="1"/>
              <a:t>chaque langue a son propre rythme, sa propre tonicité </a:t>
            </a:r>
            <a:r>
              <a:rPr lang="en-US"/>
              <a:t>(accents de mots, accents de phrases) et ses particularités phonologiques.</a:t>
            </a:r>
            <a:endParaRPr/>
          </a:p>
          <a:p>
            <a:pPr marL="182880" lvl="0" indent="-182880" algn="l" rtl="0">
              <a:lnSpc>
                <a:spcPct val="90000"/>
              </a:lnSpc>
              <a:spcBef>
                <a:spcPts val="1200"/>
              </a:spcBef>
              <a:spcAft>
                <a:spcPts val="0"/>
              </a:spcAft>
              <a:buSzPts val="2000"/>
              <a:buChar char="●"/>
            </a:pPr>
            <a:r>
              <a:rPr lang="en-US"/>
              <a:t>On développe ainsi chez les élèves </a:t>
            </a:r>
            <a:r>
              <a:rPr lang="en-US" b="1"/>
              <a:t>des capacités d'observation et de raisonnement.</a:t>
            </a:r>
            <a:endParaRPr b="1"/>
          </a:p>
          <a:p>
            <a:pPr marL="182880" lvl="0" indent="-55879" algn="l" rtl="0">
              <a:lnSpc>
                <a:spcPct val="90000"/>
              </a:lnSpc>
              <a:spcBef>
                <a:spcPts val="1200"/>
              </a:spcBef>
              <a:spcAft>
                <a:spcPts val="0"/>
              </a:spcAft>
              <a:buSzPts val="2000"/>
              <a:buNone/>
            </a:pPr>
            <a:endParaRPr b="1" u="sng">
              <a:solidFill>
                <a:srgbClr val="0070C0"/>
              </a:solidFill>
            </a:endParaRPr>
          </a:p>
          <a:p>
            <a:pPr marL="182880" lvl="0" indent="-55879" algn="l" rtl="0">
              <a:lnSpc>
                <a:spcPct val="90000"/>
              </a:lnSpc>
              <a:spcBef>
                <a:spcPts val="1200"/>
              </a:spcBef>
              <a:spcAft>
                <a:spcPts val="0"/>
              </a:spcAft>
              <a:buSzPts val="2000"/>
              <a:buNone/>
            </a:pPr>
            <a:endParaRPr/>
          </a:p>
        </p:txBody>
      </p:sp>
      <p:pic>
        <p:nvPicPr>
          <p:cNvPr id="204" name="Google Shape;204;p16"/>
          <p:cNvPicPr preferRelativeResize="0"/>
          <p:nvPr/>
        </p:nvPicPr>
        <p:blipFill rotWithShape="1">
          <a:blip r:embed="rId3">
            <a:alphaModFix/>
          </a:blip>
          <a:srcRect/>
          <a:stretch/>
        </p:blipFill>
        <p:spPr>
          <a:xfrm>
            <a:off x="8781574" y="0"/>
            <a:ext cx="3410426" cy="76210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7"/>
          <p:cNvSpPr txBox="1">
            <a:spLocks noGrp="1"/>
          </p:cNvSpPr>
          <p:nvPr>
            <p:ph type="title"/>
          </p:nvPr>
        </p:nvSpPr>
        <p:spPr>
          <a:xfrm>
            <a:off x="0" y="1123837"/>
            <a:ext cx="3325906" cy="46011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orbel"/>
              <a:buNone/>
            </a:pPr>
            <a:r>
              <a:rPr lang="en-US" b="1"/>
              <a:t>L’enseignement d’une LV au </a:t>
            </a:r>
            <a:br>
              <a:rPr lang="en-US" b="1"/>
            </a:br>
            <a:r>
              <a:rPr lang="en-US" b="1"/>
              <a:t>cycle 1: </a:t>
            </a:r>
            <a:br>
              <a:rPr lang="en-US" b="1"/>
            </a:br>
            <a:br>
              <a:rPr lang="en-US" b="1"/>
            </a:br>
            <a:r>
              <a:rPr lang="en-US" b="1"/>
              <a:t>Le cadre institutionnel</a:t>
            </a:r>
            <a:endParaRPr/>
          </a:p>
        </p:txBody>
      </p:sp>
      <p:sp>
        <p:nvSpPr>
          <p:cNvPr id="210" name="Google Shape;210;p17"/>
          <p:cNvSpPr txBox="1">
            <a:spLocks noGrp="1"/>
          </p:cNvSpPr>
          <p:nvPr>
            <p:ph type="body" idx="1"/>
          </p:nvPr>
        </p:nvSpPr>
        <p:spPr>
          <a:xfrm>
            <a:off x="3869268" y="953754"/>
            <a:ext cx="7315200" cy="5653233"/>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90000"/>
              </a:lnSpc>
              <a:spcBef>
                <a:spcPts val="0"/>
              </a:spcBef>
              <a:spcAft>
                <a:spcPts val="0"/>
              </a:spcAft>
              <a:buSzPts val="2000"/>
              <a:buNone/>
            </a:pPr>
            <a:r>
              <a:rPr lang="en-US" b="1" u="sng">
                <a:solidFill>
                  <a:srgbClr val="0070C0"/>
                </a:solidFill>
              </a:rPr>
              <a:t>Mettre en œuvre au sein de la classe une démarche pédagogique respectueuse du développement du jeune élève</a:t>
            </a:r>
            <a:endParaRPr b="1" u="sng">
              <a:solidFill>
                <a:srgbClr val="0070C0"/>
              </a:solidFill>
            </a:endParaRPr>
          </a:p>
          <a:p>
            <a:pPr marL="0" lvl="0" indent="0" algn="ctr" rtl="0">
              <a:lnSpc>
                <a:spcPct val="90000"/>
              </a:lnSpc>
              <a:spcBef>
                <a:spcPts val="1200"/>
              </a:spcBef>
              <a:spcAft>
                <a:spcPts val="0"/>
              </a:spcAft>
              <a:buSzPts val="2000"/>
              <a:buNone/>
            </a:pPr>
            <a:endParaRPr b="1"/>
          </a:p>
          <a:p>
            <a:pPr marL="0" lvl="0" indent="0" algn="ctr" rtl="0">
              <a:lnSpc>
                <a:spcPct val="90000"/>
              </a:lnSpc>
              <a:spcBef>
                <a:spcPts val="1200"/>
              </a:spcBef>
              <a:spcAft>
                <a:spcPts val="0"/>
              </a:spcAft>
              <a:buSzPts val="2000"/>
              <a:buNone/>
            </a:pPr>
            <a:r>
              <a:rPr lang="en-US" b="1" u="sng"/>
              <a:t>Apprendre en s'exerçant</a:t>
            </a:r>
            <a:endParaRPr b="1" u="sng"/>
          </a:p>
          <a:p>
            <a:pPr marL="0" lvl="0" indent="0" algn="ctr" rtl="0">
              <a:lnSpc>
                <a:spcPct val="90000"/>
              </a:lnSpc>
              <a:spcBef>
                <a:spcPts val="1200"/>
              </a:spcBef>
              <a:spcAft>
                <a:spcPts val="0"/>
              </a:spcAft>
              <a:buSzPts val="2000"/>
              <a:buNone/>
            </a:pPr>
            <a:endParaRPr b="1"/>
          </a:p>
          <a:p>
            <a:pPr marL="182880" lvl="0" indent="-182880" algn="l" rtl="0">
              <a:lnSpc>
                <a:spcPct val="90000"/>
              </a:lnSpc>
              <a:spcBef>
                <a:spcPts val="1200"/>
              </a:spcBef>
              <a:spcAft>
                <a:spcPts val="0"/>
              </a:spcAft>
              <a:buSzPts val="2000"/>
              <a:buChar char="●"/>
            </a:pPr>
            <a:r>
              <a:rPr lang="en-US" b="1"/>
              <a:t>Les capacités auditives et articulatoires </a:t>
            </a:r>
            <a:r>
              <a:rPr lang="en-US"/>
              <a:t>des très jeunes enfants sont immenses et </a:t>
            </a:r>
            <a:r>
              <a:rPr lang="en-US" b="1"/>
              <a:t>n'ont pas encore été réduites </a:t>
            </a:r>
            <a:r>
              <a:rPr lang="en-US"/>
              <a:t>par le filtre sonore de la langue maternelle. </a:t>
            </a:r>
            <a:endParaRPr/>
          </a:p>
          <a:p>
            <a:pPr marL="182880" lvl="0" indent="-182880" algn="ctr" rtl="0">
              <a:lnSpc>
                <a:spcPct val="90000"/>
              </a:lnSpc>
              <a:spcBef>
                <a:spcPts val="1200"/>
              </a:spcBef>
              <a:spcAft>
                <a:spcPts val="0"/>
              </a:spcAft>
              <a:buSzPts val="2000"/>
              <a:buFont typeface="Noto Sans Symbols"/>
              <a:buChar char="⮚"/>
            </a:pPr>
            <a:r>
              <a:rPr lang="en-US" b="1"/>
              <a:t>Répéter, à mettre en bouche</a:t>
            </a:r>
            <a:r>
              <a:rPr lang="en-US"/>
              <a:t>, à articuler un mot ou un son en sentant du bout des doigts ses cordes vocales vibrer sur le cou, en sentant avec la main l'air expulsé de la bouche, la dureté d'un son dans la gorge ou le roulis d'un /r /</a:t>
            </a:r>
            <a:endParaRPr/>
          </a:p>
          <a:p>
            <a:pPr marL="182880" lvl="0" indent="-182880" algn="ctr" rtl="0">
              <a:lnSpc>
                <a:spcPct val="90000"/>
              </a:lnSpc>
              <a:spcBef>
                <a:spcPts val="1200"/>
              </a:spcBef>
              <a:spcAft>
                <a:spcPts val="0"/>
              </a:spcAft>
              <a:buSzPts val="2000"/>
              <a:buFont typeface="Noto Sans Symbols"/>
              <a:buChar char="⮚"/>
            </a:pPr>
            <a:r>
              <a:rPr lang="en-US"/>
              <a:t>Prononcer des mots ou expressions avec un air joyeux, étonné ou en feignant un air fâché permet d'entraîner les élèves à maintenir une bonne capacité à discriminer à l'oral, à reconnaître, produire et reproduire des sons ou des mots, à associer intonation et sens, tout en </a:t>
            </a:r>
            <a:r>
              <a:rPr lang="en-US" b="1"/>
              <a:t>jouant avec le matériau linguistique en toute confiance</a:t>
            </a:r>
            <a:r>
              <a:rPr lang="en-US"/>
              <a:t>.</a:t>
            </a:r>
            <a:endParaRPr/>
          </a:p>
          <a:p>
            <a:pPr marL="182880" lvl="0" indent="-55879" algn="l" rtl="0">
              <a:lnSpc>
                <a:spcPct val="90000"/>
              </a:lnSpc>
              <a:spcBef>
                <a:spcPts val="1200"/>
              </a:spcBef>
              <a:spcAft>
                <a:spcPts val="0"/>
              </a:spcAft>
              <a:buSzPts val="2000"/>
              <a:buNone/>
            </a:pPr>
            <a:endParaRPr/>
          </a:p>
        </p:txBody>
      </p:sp>
      <p:pic>
        <p:nvPicPr>
          <p:cNvPr id="211" name="Google Shape;211;p17"/>
          <p:cNvPicPr preferRelativeResize="0"/>
          <p:nvPr/>
        </p:nvPicPr>
        <p:blipFill rotWithShape="1">
          <a:blip r:embed="rId3">
            <a:alphaModFix/>
          </a:blip>
          <a:srcRect/>
          <a:stretch/>
        </p:blipFill>
        <p:spPr>
          <a:xfrm>
            <a:off x="8781574" y="0"/>
            <a:ext cx="3410426" cy="76210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8"/>
          <p:cNvSpPr txBox="1">
            <a:spLocks noGrp="1"/>
          </p:cNvSpPr>
          <p:nvPr>
            <p:ph type="title"/>
          </p:nvPr>
        </p:nvSpPr>
        <p:spPr>
          <a:xfrm>
            <a:off x="80682" y="1123837"/>
            <a:ext cx="3245224" cy="46011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orbel"/>
              <a:buNone/>
            </a:pPr>
            <a:r>
              <a:rPr lang="en-US" b="1"/>
              <a:t>L’enseignement d’une LV au </a:t>
            </a:r>
            <a:br>
              <a:rPr lang="en-US" b="1"/>
            </a:br>
            <a:r>
              <a:rPr lang="en-US" b="1"/>
              <a:t>cycle 1: </a:t>
            </a:r>
            <a:br>
              <a:rPr lang="en-US" b="1"/>
            </a:br>
            <a:br>
              <a:rPr lang="en-US" b="1"/>
            </a:br>
            <a:r>
              <a:rPr lang="en-US" b="1"/>
              <a:t>Le cadre institutionnel</a:t>
            </a:r>
            <a:endParaRPr/>
          </a:p>
        </p:txBody>
      </p:sp>
      <p:sp>
        <p:nvSpPr>
          <p:cNvPr id="217" name="Google Shape;217;p18"/>
          <p:cNvSpPr txBox="1">
            <a:spLocks noGrp="1"/>
          </p:cNvSpPr>
          <p:nvPr>
            <p:ph type="body" idx="1"/>
          </p:nvPr>
        </p:nvSpPr>
        <p:spPr>
          <a:xfrm>
            <a:off x="3869268" y="864107"/>
            <a:ext cx="7315200" cy="5832527"/>
          </a:xfrm>
          <a:prstGeom prst="rect">
            <a:avLst/>
          </a:prstGeom>
          <a:noFill/>
          <a:ln>
            <a:noFill/>
          </a:ln>
        </p:spPr>
        <p:txBody>
          <a:bodyPr spcFirstLastPara="1" wrap="square" lIns="91425" tIns="45700" rIns="91425" bIns="45700" anchor="ctr" anchorCtr="0">
            <a:normAutofit fontScale="77500" lnSpcReduction="20000"/>
          </a:bodyPr>
          <a:lstStyle/>
          <a:p>
            <a:pPr marL="0" lvl="0" indent="0" algn="l" rtl="0">
              <a:lnSpc>
                <a:spcPct val="90000"/>
              </a:lnSpc>
              <a:spcBef>
                <a:spcPts val="0"/>
              </a:spcBef>
              <a:spcAft>
                <a:spcPts val="0"/>
              </a:spcAft>
              <a:buSzPct val="100000"/>
              <a:buNone/>
            </a:pPr>
            <a:r>
              <a:rPr lang="en-US" sz="2400" b="1" u="sng">
                <a:solidFill>
                  <a:srgbClr val="0070C0"/>
                </a:solidFill>
              </a:rPr>
              <a:t>Mettre en œuvre au sein de la classe une démarche pédagogique respectueuse du développement du jeune élève</a:t>
            </a:r>
            <a:endParaRPr sz="2400" b="1" u="sng">
              <a:solidFill>
                <a:srgbClr val="0070C0"/>
              </a:solidFill>
            </a:endParaRPr>
          </a:p>
          <a:p>
            <a:pPr marL="0" lvl="0" indent="0" algn="ctr" rtl="0">
              <a:lnSpc>
                <a:spcPct val="90000"/>
              </a:lnSpc>
              <a:spcBef>
                <a:spcPts val="1200"/>
              </a:spcBef>
              <a:spcAft>
                <a:spcPts val="0"/>
              </a:spcAft>
              <a:buSzPct val="100000"/>
              <a:buNone/>
            </a:pPr>
            <a:endParaRPr sz="2400" b="1"/>
          </a:p>
          <a:p>
            <a:pPr marL="0" lvl="0" indent="0" algn="ctr" rtl="0">
              <a:lnSpc>
                <a:spcPct val="90000"/>
              </a:lnSpc>
              <a:spcBef>
                <a:spcPts val="1200"/>
              </a:spcBef>
              <a:spcAft>
                <a:spcPts val="0"/>
              </a:spcAft>
              <a:buSzPct val="100000"/>
              <a:buNone/>
            </a:pPr>
            <a:r>
              <a:rPr lang="en-US" sz="2400" b="1" u="sng"/>
              <a:t>Apprendre en mémorisant et en se remémorant</a:t>
            </a:r>
            <a:endParaRPr sz="2400" b="1" u="sng"/>
          </a:p>
          <a:p>
            <a:pPr marL="0" lvl="0" indent="0" algn="ctr" rtl="0">
              <a:lnSpc>
                <a:spcPct val="90000"/>
              </a:lnSpc>
              <a:spcBef>
                <a:spcPts val="1200"/>
              </a:spcBef>
              <a:spcAft>
                <a:spcPts val="0"/>
              </a:spcAft>
              <a:buSzPct val="100000"/>
              <a:buNone/>
            </a:pPr>
            <a:endParaRPr sz="2400" b="1"/>
          </a:p>
          <a:p>
            <a:pPr marL="182880" lvl="0" indent="-171450" algn="l" rtl="0">
              <a:lnSpc>
                <a:spcPct val="90000"/>
              </a:lnSpc>
              <a:spcBef>
                <a:spcPts val="1200"/>
              </a:spcBef>
              <a:spcAft>
                <a:spcPts val="0"/>
              </a:spcAft>
              <a:buSzPct val="100000"/>
              <a:buChar char="●"/>
            </a:pPr>
            <a:r>
              <a:rPr lang="en-US" sz="2400" b="1"/>
              <a:t>Mémoriser</a:t>
            </a:r>
            <a:r>
              <a:rPr lang="en-US" sz="2400" i="1"/>
              <a:t> -</a:t>
            </a:r>
            <a:r>
              <a:rPr lang="en-US" sz="2400"/>
              <a:t> Les facultés mnésiques des très jeunes élèves sont également sollicitées pour pour faciliter leur mise en mémoire.</a:t>
            </a:r>
            <a:endParaRPr sz="2400"/>
          </a:p>
          <a:p>
            <a:pPr marL="182880" lvl="0" indent="-171450" algn="l" rtl="0">
              <a:lnSpc>
                <a:spcPct val="90000"/>
              </a:lnSpc>
              <a:spcBef>
                <a:spcPts val="1200"/>
              </a:spcBef>
              <a:spcAft>
                <a:spcPts val="0"/>
              </a:spcAft>
              <a:buSzPct val="100000"/>
              <a:buChar char="●"/>
            </a:pPr>
            <a:r>
              <a:rPr lang="en-US" sz="2400"/>
              <a:t>Ce faisant, le professeur contribue à </a:t>
            </a:r>
            <a:r>
              <a:rPr lang="en-US" sz="2400" b="1"/>
              <a:t>« enrichir l'imaginaire musical des enfants »</a:t>
            </a:r>
            <a:r>
              <a:rPr lang="en-US" sz="2400"/>
              <a:t>et entraîner la mémoire auditive (découverte d'instruments, d'extraits d'œuvres).</a:t>
            </a:r>
            <a:endParaRPr sz="2400"/>
          </a:p>
          <a:p>
            <a:pPr marL="182880" lvl="0" indent="-171450" algn="l" rtl="0">
              <a:lnSpc>
                <a:spcPct val="90000"/>
              </a:lnSpc>
              <a:spcBef>
                <a:spcPts val="1200"/>
              </a:spcBef>
              <a:spcAft>
                <a:spcPts val="0"/>
              </a:spcAft>
              <a:buSzPct val="100000"/>
              <a:buChar char="●"/>
            </a:pPr>
            <a:r>
              <a:rPr lang="en-US" sz="2400"/>
              <a:t>Le recours aux </a:t>
            </a:r>
            <a:r>
              <a:rPr lang="en-US" sz="2400" b="1"/>
              <a:t>« boîtes à histoires », </a:t>
            </a:r>
            <a:r>
              <a:rPr lang="en-US" sz="2400"/>
              <a:t>permettant de raconter en plusieurs langues des histoires animées en s'appuyant sur des objets qui symbolisent les personnages et les éléments clés, facilite également la mémorisation.</a:t>
            </a:r>
            <a:endParaRPr/>
          </a:p>
          <a:p>
            <a:pPr marL="182880" lvl="0" indent="-171450" algn="l" rtl="0">
              <a:lnSpc>
                <a:spcPct val="90000"/>
              </a:lnSpc>
              <a:spcBef>
                <a:spcPts val="1200"/>
              </a:spcBef>
              <a:spcAft>
                <a:spcPts val="0"/>
              </a:spcAft>
              <a:buSzPct val="100000"/>
              <a:buChar char="●"/>
            </a:pPr>
            <a:r>
              <a:rPr lang="en-US" sz="2400" b="1"/>
              <a:t>Se remémorer, évoquer -</a:t>
            </a:r>
            <a:r>
              <a:rPr lang="en-US" sz="2400"/>
              <a:t> On organise régulièrement des retours sur les découvertes faites dans les autres langues afin de stabiliser ou remobiliser les savoirs.</a:t>
            </a:r>
            <a:endParaRPr sz="2400"/>
          </a:p>
          <a:p>
            <a:pPr marL="182880" lvl="0" indent="-171450" algn="l" rtl="0">
              <a:lnSpc>
                <a:spcPct val="90000"/>
              </a:lnSpc>
              <a:spcBef>
                <a:spcPts val="1200"/>
              </a:spcBef>
              <a:spcAft>
                <a:spcPts val="0"/>
              </a:spcAft>
              <a:buSzPct val="100000"/>
              <a:buChar char="●"/>
            </a:pPr>
            <a:r>
              <a:rPr lang="en-US" sz="2400"/>
              <a:t>C'est en établissant ces liens que l'on aide les enfants à prendre conscience qu'apprendre à l'école, </a:t>
            </a:r>
            <a:r>
              <a:rPr lang="en-US" sz="2400" b="1"/>
              <a:t>c'est remobiliser en permanence les acquis antérieurs pour aller plus loin</a:t>
            </a:r>
            <a:r>
              <a:rPr lang="en-US" sz="2400"/>
              <a:t>.</a:t>
            </a:r>
            <a:endParaRPr sz="2400"/>
          </a:p>
          <a:p>
            <a:pPr marL="182880" lvl="0" indent="-74929" algn="l" rtl="0">
              <a:lnSpc>
                <a:spcPct val="90000"/>
              </a:lnSpc>
              <a:spcBef>
                <a:spcPts val="1200"/>
              </a:spcBef>
              <a:spcAft>
                <a:spcPts val="0"/>
              </a:spcAft>
              <a:buSzPct val="100000"/>
              <a:buNone/>
            </a:pPr>
            <a:endParaRPr/>
          </a:p>
        </p:txBody>
      </p:sp>
      <p:pic>
        <p:nvPicPr>
          <p:cNvPr id="218" name="Google Shape;218;p18"/>
          <p:cNvPicPr preferRelativeResize="0"/>
          <p:nvPr/>
        </p:nvPicPr>
        <p:blipFill rotWithShape="1">
          <a:blip r:embed="rId3">
            <a:alphaModFix/>
          </a:blip>
          <a:srcRect/>
          <a:stretch/>
        </p:blipFill>
        <p:spPr>
          <a:xfrm>
            <a:off x="8781574" y="0"/>
            <a:ext cx="3410426" cy="76210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9"/>
          <p:cNvSpPr txBox="1">
            <a:spLocks noGrp="1"/>
          </p:cNvSpPr>
          <p:nvPr>
            <p:ph type="title"/>
          </p:nvPr>
        </p:nvSpPr>
        <p:spPr>
          <a:xfrm>
            <a:off x="134471" y="1123837"/>
            <a:ext cx="3281082" cy="460118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FFFFFF"/>
              </a:buClr>
              <a:buSzPct val="100000"/>
              <a:buFont typeface="Corbel"/>
              <a:buNone/>
            </a:pPr>
            <a:r>
              <a:rPr lang="en-US" b="1"/>
              <a:t>Les pratiques de l’enseignement de la langue française au cycle 1: Un modèle pour l’enseignement des LV au cycle 1? </a:t>
            </a:r>
            <a:br>
              <a:rPr lang="en-US" b="1"/>
            </a:br>
            <a:br>
              <a:rPr lang="en-US" b="1"/>
            </a:br>
            <a:r>
              <a:rPr lang="en-US" b="1"/>
              <a:t>Exemple du vocabulaire</a:t>
            </a:r>
            <a:endParaRPr b="1"/>
          </a:p>
        </p:txBody>
      </p:sp>
      <p:pic>
        <p:nvPicPr>
          <p:cNvPr id="224" name="Google Shape;224;p19"/>
          <p:cNvPicPr preferRelativeResize="0">
            <a:picLocks noGrp="1"/>
          </p:cNvPicPr>
          <p:nvPr>
            <p:ph type="body" idx="1"/>
          </p:nvPr>
        </p:nvPicPr>
        <p:blipFill rotWithShape="1">
          <a:blip r:embed="rId3">
            <a:alphaModFix/>
          </a:blip>
          <a:srcRect/>
          <a:stretch/>
        </p:blipFill>
        <p:spPr>
          <a:xfrm>
            <a:off x="8781574" y="0"/>
            <a:ext cx="3410426" cy="762106"/>
          </a:xfrm>
          <a:prstGeom prst="rect">
            <a:avLst/>
          </a:prstGeom>
          <a:noFill/>
          <a:ln>
            <a:noFill/>
          </a:ln>
        </p:spPr>
      </p:pic>
      <p:sp>
        <p:nvSpPr>
          <p:cNvPr id="225" name="Google Shape;225;p19"/>
          <p:cNvSpPr/>
          <p:nvPr/>
        </p:nvSpPr>
        <p:spPr>
          <a:xfrm>
            <a:off x="3550023" y="762106"/>
            <a:ext cx="8122024" cy="47089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Corbel"/>
                <a:ea typeface="Corbel"/>
                <a:cs typeface="Corbel"/>
                <a:sym typeface="Corbel"/>
              </a:rPr>
              <a:t>Dans le programme de cycle 1, 5 domains d’apprentissages sont travaillées</a:t>
            </a:r>
            <a:endParaRPr sz="2000">
              <a:solidFill>
                <a:schemeClr val="dk1"/>
              </a:solidFill>
              <a:latin typeface="Corbel"/>
              <a:ea typeface="Corbel"/>
              <a:cs typeface="Corbel"/>
              <a:sym typeface="Corbel"/>
            </a:endParaRPr>
          </a:p>
          <a:p>
            <a:pPr marL="0" marR="0" lvl="0" indent="0" algn="l" rtl="0">
              <a:spcBef>
                <a:spcPts val="0"/>
              </a:spcBef>
              <a:spcAft>
                <a:spcPts val="0"/>
              </a:spcAft>
              <a:buNone/>
            </a:pPr>
            <a:endParaRPr sz="2000">
              <a:solidFill>
                <a:schemeClr val="dk1"/>
              </a:solidFill>
              <a:latin typeface="Corbel"/>
              <a:ea typeface="Corbel"/>
              <a:cs typeface="Corbel"/>
              <a:sym typeface="Corbel"/>
            </a:endParaRPr>
          </a:p>
          <a:p>
            <a:pPr marL="0" marR="0" lvl="0" indent="0" algn="l" rtl="0">
              <a:spcBef>
                <a:spcPts val="0"/>
              </a:spcBef>
              <a:spcAft>
                <a:spcPts val="0"/>
              </a:spcAft>
              <a:buNone/>
            </a:pPr>
            <a:endParaRPr sz="2000">
              <a:solidFill>
                <a:schemeClr val="dk1"/>
              </a:solidFill>
              <a:latin typeface="Corbel"/>
              <a:ea typeface="Corbel"/>
              <a:cs typeface="Corbel"/>
              <a:sym typeface="Corbel"/>
            </a:endParaRPr>
          </a:p>
          <a:p>
            <a:pPr marL="457200" marR="0" lvl="0" indent="-457200" algn="l" rtl="0">
              <a:spcBef>
                <a:spcPts val="0"/>
              </a:spcBef>
              <a:spcAft>
                <a:spcPts val="0"/>
              </a:spcAft>
              <a:buClr>
                <a:schemeClr val="dk1"/>
              </a:buClr>
              <a:buSzPts val="2000"/>
              <a:buFont typeface="Corbel"/>
              <a:buAutoNum type="arabicPeriod"/>
            </a:pPr>
            <a:r>
              <a:rPr lang="en-US" sz="2000" b="1">
                <a:solidFill>
                  <a:schemeClr val="dk1"/>
                </a:solidFill>
                <a:latin typeface="Corbel"/>
                <a:ea typeface="Corbel"/>
                <a:cs typeface="Corbel"/>
                <a:sym typeface="Corbel"/>
              </a:rPr>
              <a:t>Mobiliser le langage dans toutes ses dimensions </a:t>
            </a:r>
            <a:endParaRPr/>
          </a:p>
          <a:p>
            <a:pPr marL="457200" marR="0" lvl="0" indent="-457200" algn="l" rtl="0">
              <a:spcBef>
                <a:spcPts val="0"/>
              </a:spcBef>
              <a:spcAft>
                <a:spcPts val="0"/>
              </a:spcAft>
              <a:buClr>
                <a:schemeClr val="dk1"/>
              </a:buClr>
              <a:buSzPts val="2000"/>
              <a:buFont typeface="Corbel"/>
              <a:buAutoNum type="arabicPeriod"/>
            </a:pPr>
            <a:r>
              <a:rPr lang="en-US" sz="2000" b="1">
                <a:solidFill>
                  <a:schemeClr val="dk1"/>
                </a:solidFill>
                <a:latin typeface="Corbel"/>
                <a:ea typeface="Corbel"/>
                <a:cs typeface="Corbel"/>
                <a:sym typeface="Corbel"/>
              </a:rPr>
              <a:t>Acquérir les premiers outils mathématiques</a:t>
            </a:r>
            <a:endParaRPr sz="2000" b="1">
              <a:solidFill>
                <a:schemeClr val="dk1"/>
              </a:solidFill>
              <a:latin typeface="Corbel"/>
              <a:ea typeface="Corbel"/>
              <a:cs typeface="Corbel"/>
              <a:sym typeface="Corbel"/>
            </a:endParaRPr>
          </a:p>
          <a:p>
            <a:pPr marL="457200" marR="0" lvl="0" indent="-457200" algn="l" rtl="0">
              <a:spcBef>
                <a:spcPts val="0"/>
              </a:spcBef>
              <a:spcAft>
                <a:spcPts val="0"/>
              </a:spcAft>
              <a:buClr>
                <a:schemeClr val="dk1"/>
              </a:buClr>
              <a:buSzPts val="2000"/>
              <a:buFont typeface="Corbel"/>
              <a:buAutoNum type="arabicPeriod"/>
            </a:pPr>
            <a:r>
              <a:rPr lang="en-US" sz="2000" b="1">
                <a:solidFill>
                  <a:schemeClr val="dk1"/>
                </a:solidFill>
                <a:latin typeface="Corbel"/>
                <a:ea typeface="Corbel"/>
                <a:cs typeface="Corbel"/>
                <a:sym typeface="Corbel"/>
              </a:rPr>
              <a:t>Agir, s’exprimer et comprendre à travers les activités physiques</a:t>
            </a:r>
            <a:endParaRPr/>
          </a:p>
          <a:p>
            <a:pPr marL="457200" marR="0" lvl="0" indent="-457200" algn="l" rtl="0">
              <a:spcBef>
                <a:spcPts val="0"/>
              </a:spcBef>
              <a:spcAft>
                <a:spcPts val="0"/>
              </a:spcAft>
              <a:buClr>
                <a:schemeClr val="dk1"/>
              </a:buClr>
              <a:buSzPts val="2000"/>
              <a:buFont typeface="Corbel"/>
              <a:buAutoNum type="arabicPeriod"/>
            </a:pPr>
            <a:r>
              <a:rPr lang="en-US" sz="2000" b="1">
                <a:solidFill>
                  <a:schemeClr val="dk1"/>
                </a:solidFill>
                <a:latin typeface="Corbel"/>
                <a:ea typeface="Corbel"/>
                <a:cs typeface="Corbel"/>
                <a:sym typeface="Corbel"/>
              </a:rPr>
              <a:t>Agir, s’exprimer et comprendre à travers les activités artistiques</a:t>
            </a:r>
            <a:endParaRPr sz="2000" b="1">
              <a:solidFill>
                <a:schemeClr val="dk1"/>
              </a:solidFill>
              <a:latin typeface="Corbel"/>
              <a:ea typeface="Corbel"/>
              <a:cs typeface="Corbel"/>
              <a:sym typeface="Corbel"/>
            </a:endParaRPr>
          </a:p>
          <a:p>
            <a:pPr marL="457200" marR="0" lvl="0" indent="-457200" algn="l" rtl="0">
              <a:spcBef>
                <a:spcPts val="0"/>
              </a:spcBef>
              <a:spcAft>
                <a:spcPts val="0"/>
              </a:spcAft>
              <a:buClr>
                <a:schemeClr val="dk1"/>
              </a:buClr>
              <a:buSzPts val="2000"/>
              <a:buFont typeface="Corbel"/>
              <a:buAutoNum type="arabicPeriod"/>
            </a:pPr>
            <a:r>
              <a:rPr lang="en-US" sz="2000" b="1">
                <a:solidFill>
                  <a:schemeClr val="dk1"/>
                </a:solidFill>
                <a:latin typeface="Corbel"/>
                <a:ea typeface="Corbel"/>
                <a:cs typeface="Corbel"/>
                <a:sym typeface="Corbel"/>
              </a:rPr>
              <a:t>Explorer le monde </a:t>
            </a:r>
            <a:endParaRPr/>
          </a:p>
          <a:p>
            <a:pPr marL="0" marR="0" lvl="0" indent="0" algn="l" rtl="0">
              <a:spcBef>
                <a:spcPts val="0"/>
              </a:spcBef>
              <a:spcAft>
                <a:spcPts val="0"/>
              </a:spcAft>
              <a:buNone/>
            </a:pPr>
            <a:endParaRPr sz="2000">
              <a:solidFill>
                <a:schemeClr val="dk1"/>
              </a:solidFill>
              <a:latin typeface="Corbel"/>
              <a:ea typeface="Corbel"/>
              <a:cs typeface="Corbel"/>
              <a:sym typeface="Corbel"/>
            </a:endParaRPr>
          </a:p>
          <a:p>
            <a:pPr marL="0" marR="0" lvl="0" indent="0" algn="l" rtl="0">
              <a:spcBef>
                <a:spcPts val="0"/>
              </a:spcBef>
              <a:spcAft>
                <a:spcPts val="0"/>
              </a:spcAft>
              <a:buNone/>
            </a:pPr>
            <a:endParaRPr sz="2000">
              <a:solidFill>
                <a:schemeClr val="dk1"/>
              </a:solidFill>
              <a:latin typeface="Corbel"/>
              <a:ea typeface="Corbel"/>
              <a:cs typeface="Corbel"/>
              <a:sym typeface="Corbel"/>
            </a:endParaRPr>
          </a:p>
          <a:p>
            <a:pPr marL="0" marR="0" lvl="0" indent="0" algn="l" rtl="0">
              <a:spcBef>
                <a:spcPts val="0"/>
              </a:spcBef>
              <a:spcAft>
                <a:spcPts val="0"/>
              </a:spcAft>
              <a:buNone/>
            </a:pPr>
            <a:r>
              <a:rPr lang="en-US" sz="2000">
                <a:solidFill>
                  <a:schemeClr val="dk1"/>
                </a:solidFill>
                <a:latin typeface="Corbel"/>
                <a:ea typeface="Corbel"/>
                <a:cs typeface="Corbel"/>
                <a:sym typeface="Corbel"/>
              </a:rPr>
              <a:t>Par ses activités de communication, ludiques et réflexives sur la langue (comptines, jeux avec les mots, etc.), faisant place à la sensibilité, à la sensorialité, aux compétences motrices, relationnelles et cognitives des élèves, les LV contribuent à tous les domaines du programme de maternelle. </a:t>
            </a:r>
            <a:endParaRPr sz="2000">
              <a:solidFill>
                <a:schemeClr val="dk1"/>
              </a:solidFill>
              <a:latin typeface="Corbel"/>
              <a:ea typeface="Corbel"/>
              <a:cs typeface="Corbel"/>
              <a:sym typeface="Corbe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orbel"/>
              <a:buNone/>
            </a:pPr>
            <a:r>
              <a:rPr lang="en-US" b="1"/>
              <a:t>LES OBJECTIFS DU STAGE</a:t>
            </a:r>
            <a:endParaRPr b="1"/>
          </a:p>
        </p:txBody>
      </p:sp>
      <p:sp>
        <p:nvSpPr>
          <p:cNvPr id="102" name="Google Shape;102;p2"/>
          <p:cNvSpPr txBox="1">
            <a:spLocks noGrp="1"/>
          </p:cNvSpPr>
          <p:nvPr>
            <p:ph type="body" idx="1"/>
          </p:nvPr>
        </p:nvSpPr>
        <p:spPr>
          <a:xfrm>
            <a:off x="3869268" y="864108"/>
            <a:ext cx="7315200" cy="5120640"/>
          </a:xfrm>
          <a:prstGeom prst="rect">
            <a:avLst/>
          </a:prstGeom>
          <a:noFill/>
          <a:ln>
            <a:noFill/>
          </a:ln>
        </p:spPr>
        <p:txBody>
          <a:bodyPr spcFirstLastPara="1" wrap="square" lIns="91425" tIns="45700" rIns="91425" bIns="45700" anchor="ctr" anchorCtr="0">
            <a:normAutofit/>
          </a:bodyPr>
          <a:lstStyle/>
          <a:p>
            <a:pPr marL="571500" lvl="0" indent="-571500" algn="l" rtl="0">
              <a:lnSpc>
                <a:spcPct val="90000"/>
              </a:lnSpc>
              <a:spcBef>
                <a:spcPts val="0"/>
              </a:spcBef>
              <a:spcAft>
                <a:spcPts val="0"/>
              </a:spcAft>
              <a:buSzPts val="2800"/>
              <a:buFont typeface="Corbel"/>
              <a:buAutoNum type="romanUcPeriod"/>
            </a:pPr>
            <a:r>
              <a:rPr lang="en-US" sz="2800"/>
              <a:t>Comprendre la place, le rôle, le développement et l’enjeu </a:t>
            </a:r>
            <a:r>
              <a:rPr lang="en-US" sz="2800" b="1" u="sng"/>
              <a:t>du langage </a:t>
            </a:r>
            <a:r>
              <a:rPr lang="en-US" sz="2800"/>
              <a:t>chez l’élève de maternelle pour guider les enseignements </a:t>
            </a:r>
            <a:r>
              <a:rPr lang="en-US" sz="2800" b="1" u="sng"/>
              <a:t>d’une langue </a:t>
            </a:r>
            <a:r>
              <a:rPr lang="en-US" sz="2800"/>
              <a:t>au cycle 1</a:t>
            </a:r>
            <a:endParaRPr/>
          </a:p>
          <a:p>
            <a:pPr marL="571500" lvl="0" indent="-393700" algn="l" rtl="0">
              <a:lnSpc>
                <a:spcPct val="90000"/>
              </a:lnSpc>
              <a:spcBef>
                <a:spcPts val="1200"/>
              </a:spcBef>
              <a:spcAft>
                <a:spcPts val="0"/>
              </a:spcAft>
              <a:buSzPts val="2800"/>
              <a:buFont typeface="Corbel"/>
              <a:buNone/>
            </a:pPr>
            <a:endParaRPr sz="2800"/>
          </a:p>
          <a:p>
            <a:pPr marL="571500" lvl="0" indent="-571500" algn="l" rtl="0">
              <a:lnSpc>
                <a:spcPct val="90000"/>
              </a:lnSpc>
              <a:spcBef>
                <a:spcPts val="1200"/>
              </a:spcBef>
              <a:spcAft>
                <a:spcPts val="0"/>
              </a:spcAft>
              <a:buSzPts val="2800"/>
              <a:buFont typeface="Corbel"/>
              <a:buAutoNum type="romanUcPeriod"/>
            </a:pPr>
            <a:r>
              <a:rPr lang="en-US" sz="2800"/>
              <a:t>S’approprier </a:t>
            </a:r>
            <a:r>
              <a:rPr lang="en-US" sz="2800" b="1"/>
              <a:t>l’approche et la méthodologie </a:t>
            </a:r>
            <a:r>
              <a:rPr lang="en-US" sz="2800"/>
              <a:t>pour élaborer des séquences et des séances d’anglais au cycle 1. </a:t>
            </a:r>
            <a:endParaRPr sz="2800"/>
          </a:p>
          <a:p>
            <a:pPr marL="182880" lvl="0" indent="-55879" algn="l" rtl="0">
              <a:lnSpc>
                <a:spcPct val="90000"/>
              </a:lnSpc>
              <a:spcBef>
                <a:spcPts val="1200"/>
              </a:spcBef>
              <a:spcAft>
                <a:spcPts val="0"/>
              </a:spcAft>
              <a:buSzPts val="2000"/>
              <a:buNone/>
            </a:pPr>
            <a:endParaRPr/>
          </a:p>
        </p:txBody>
      </p:sp>
      <p:pic>
        <p:nvPicPr>
          <p:cNvPr id="103" name="Google Shape;103;p2"/>
          <p:cNvPicPr preferRelativeResize="0"/>
          <p:nvPr/>
        </p:nvPicPr>
        <p:blipFill rotWithShape="1">
          <a:blip r:embed="rId3">
            <a:alphaModFix/>
          </a:blip>
          <a:srcRect/>
          <a:stretch/>
        </p:blipFill>
        <p:spPr>
          <a:xfrm>
            <a:off x="8903860" y="88993"/>
            <a:ext cx="1498242" cy="686121"/>
          </a:xfrm>
          <a:prstGeom prst="rect">
            <a:avLst/>
          </a:prstGeom>
          <a:noFill/>
          <a:ln>
            <a:noFill/>
          </a:ln>
        </p:spPr>
      </p:pic>
      <p:pic>
        <p:nvPicPr>
          <p:cNvPr id="104" name="Google Shape;104;p2"/>
          <p:cNvPicPr preferRelativeResize="0"/>
          <p:nvPr/>
        </p:nvPicPr>
        <p:blipFill rotWithShape="1">
          <a:blip r:embed="rId4">
            <a:alphaModFix/>
          </a:blip>
          <a:srcRect l="33261" t="35359" r="33097" b="34149"/>
          <a:stretch/>
        </p:blipFill>
        <p:spPr>
          <a:xfrm>
            <a:off x="10684896" y="88993"/>
            <a:ext cx="1345741" cy="68612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0"/>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FFFFFF"/>
              </a:buClr>
              <a:buSzPct val="100000"/>
              <a:buFont typeface="Corbel"/>
              <a:buNone/>
            </a:pPr>
            <a:r>
              <a:rPr lang="en-US" b="1"/>
              <a:t>Les pratiques de l’enseignement de la langue française au cycle 1: Un modèle pour l’enseignement des LV au cycle 1? </a:t>
            </a:r>
            <a:br>
              <a:rPr lang="en-US" b="1"/>
            </a:br>
            <a:br>
              <a:rPr lang="en-US" b="1"/>
            </a:br>
            <a:r>
              <a:rPr lang="en-US" b="1"/>
              <a:t>Exemple du vocabulaire</a:t>
            </a:r>
            <a:endParaRPr/>
          </a:p>
        </p:txBody>
      </p:sp>
      <p:sp>
        <p:nvSpPr>
          <p:cNvPr id="231" name="Google Shape;231;p20"/>
          <p:cNvSpPr txBox="1">
            <a:spLocks noGrp="1"/>
          </p:cNvSpPr>
          <p:nvPr>
            <p:ph type="body" idx="1"/>
          </p:nvPr>
        </p:nvSpPr>
        <p:spPr>
          <a:xfrm>
            <a:off x="3869268" y="864108"/>
            <a:ext cx="7315200" cy="5120640"/>
          </a:xfrm>
          <a:prstGeom prst="rect">
            <a:avLst/>
          </a:prstGeom>
          <a:noFill/>
          <a:ln>
            <a:noFill/>
          </a:ln>
        </p:spPr>
        <p:txBody>
          <a:bodyPr spcFirstLastPara="1" wrap="square" lIns="91425" tIns="45700" rIns="91425" bIns="45700" anchor="ctr" anchorCtr="0">
            <a:normAutofit/>
          </a:bodyPr>
          <a:lstStyle/>
          <a:p>
            <a:pPr marL="182880" lvl="0" indent="-182880" algn="l" rtl="0">
              <a:lnSpc>
                <a:spcPct val="90000"/>
              </a:lnSpc>
              <a:spcBef>
                <a:spcPts val="0"/>
              </a:spcBef>
              <a:spcAft>
                <a:spcPts val="0"/>
              </a:spcAft>
              <a:buSzPts val="2000"/>
              <a:buChar char="●"/>
            </a:pPr>
            <a:r>
              <a:rPr lang="en-US"/>
              <a:t>L'enrichissement lexical implique un enseignement explicite et dirigé de cet apprentissage avec des séquences spécifiques, des activités régulières de classification, de mémorisation de mots, de réutilisation de vocabulaire et d'interprétation de termes inconnus à partir de leur contexte ou de leur morphologie. L'un des défis de l'enseignement du vocabulaire se situe dans cet équilibre qu'il faut trouver entre la compréhension des mots en contexte et la réutilisation efficace des mots appris en dehors du contexte d'apprentissage.</a:t>
            </a:r>
            <a:endParaRPr/>
          </a:p>
          <a:p>
            <a:pPr marL="0" lvl="0" indent="0" algn="l" rtl="0">
              <a:lnSpc>
                <a:spcPct val="90000"/>
              </a:lnSpc>
              <a:spcBef>
                <a:spcPts val="1200"/>
              </a:spcBef>
              <a:spcAft>
                <a:spcPts val="0"/>
              </a:spcAft>
              <a:buSzPts val="2000"/>
              <a:buNone/>
            </a:pPr>
            <a:endParaRPr/>
          </a:p>
          <a:p>
            <a:pPr marL="182880" lvl="0" indent="-182880" algn="l" rtl="0">
              <a:lnSpc>
                <a:spcPct val="90000"/>
              </a:lnSpc>
              <a:spcBef>
                <a:spcPts val="1200"/>
              </a:spcBef>
              <a:spcAft>
                <a:spcPts val="0"/>
              </a:spcAft>
              <a:buSzPts val="2000"/>
              <a:buChar char="●"/>
            </a:pPr>
            <a:r>
              <a:rPr lang="en-US"/>
              <a:t>Vidéo</a:t>
            </a:r>
            <a:endParaRPr/>
          </a:p>
          <a:p>
            <a:pPr marL="182880" lvl="0" indent="-182880" algn="l" rtl="0">
              <a:lnSpc>
                <a:spcPct val="90000"/>
              </a:lnSpc>
              <a:spcBef>
                <a:spcPts val="1200"/>
              </a:spcBef>
              <a:spcAft>
                <a:spcPts val="0"/>
              </a:spcAft>
              <a:buSzPts val="2000"/>
              <a:buChar char="●"/>
            </a:pPr>
            <a:r>
              <a:rPr lang="en-US"/>
              <a:t>https://ota62.site.ac-lille.fr/courses/lenseignement-du-vocabulaire-au-cycle-1/cours/ce-quil-faut-retenir-du-guide-pour-enseigner-le-vocabulaire-a-lecole-maternelle/</a:t>
            </a:r>
            <a:endParaRPr/>
          </a:p>
        </p:txBody>
      </p:sp>
      <p:pic>
        <p:nvPicPr>
          <p:cNvPr id="232" name="Google Shape;232;p20"/>
          <p:cNvPicPr preferRelativeResize="0"/>
          <p:nvPr/>
        </p:nvPicPr>
        <p:blipFill rotWithShape="1">
          <a:blip r:embed="rId3">
            <a:alphaModFix/>
          </a:blip>
          <a:srcRect/>
          <a:stretch/>
        </p:blipFill>
        <p:spPr>
          <a:xfrm>
            <a:off x="8781574" y="0"/>
            <a:ext cx="3410426" cy="76210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1"/>
          <p:cNvSpPr txBox="1">
            <a:spLocks noGrp="1"/>
          </p:cNvSpPr>
          <p:nvPr>
            <p:ph type="title"/>
          </p:nvPr>
        </p:nvSpPr>
        <p:spPr>
          <a:xfrm>
            <a:off x="252918" y="1123837"/>
            <a:ext cx="3126775" cy="46011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orbel"/>
              <a:buNone/>
            </a:pPr>
            <a:r>
              <a:rPr lang="en-US" b="1"/>
              <a:t>La place du jeu dans les apprentissages chez les enfants</a:t>
            </a:r>
            <a:endParaRPr b="1"/>
          </a:p>
        </p:txBody>
      </p:sp>
      <p:pic>
        <p:nvPicPr>
          <p:cNvPr id="238" name="Google Shape;238;p21"/>
          <p:cNvPicPr preferRelativeResize="0">
            <a:picLocks noGrp="1"/>
          </p:cNvPicPr>
          <p:nvPr>
            <p:ph type="body" idx="1"/>
          </p:nvPr>
        </p:nvPicPr>
        <p:blipFill rotWithShape="1">
          <a:blip r:embed="rId3">
            <a:alphaModFix/>
          </a:blip>
          <a:srcRect l="7971" t="-1" b="-1"/>
          <a:stretch/>
        </p:blipFill>
        <p:spPr>
          <a:xfrm>
            <a:off x="3567953" y="869577"/>
            <a:ext cx="7409796" cy="4043082"/>
          </a:xfrm>
          <a:prstGeom prst="rect">
            <a:avLst/>
          </a:prstGeom>
          <a:noFill/>
          <a:ln>
            <a:noFill/>
          </a:ln>
        </p:spPr>
      </p:pic>
      <p:pic>
        <p:nvPicPr>
          <p:cNvPr id="239" name="Google Shape;239;p21"/>
          <p:cNvPicPr preferRelativeResize="0"/>
          <p:nvPr/>
        </p:nvPicPr>
        <p:blipFill rotWithShape="1">
          <a:blip r:embed="rId4">
            <a:alphaModFix/>
          </a:blip>
          <a:srcRect/>
          <a:stretch/>
        </p:blipFill>
        <p:spPr>
          <a:xfrm>
            <a:off x="8855210" y="0"/>
            <a:ext cx="3410426" cy="76210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2"/>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orbel"/>
              <a:buNone/>
            </a:pPr>
            <a:r>
              <a:rPr lang="en-US" b="1"/>
              <a:t>Exemple de productions de stage</a:t>
            </a:r>
            <a:br>
              <a:rPr lang="en-US" b="1"/>
            </a:br>
            <a:br>
              <a:rPr lang="en-US" b="1"/>
            </a:br>
            <a:r>
              <a:rPr lang="en-US" sz="2400" b="1"/>
              <a:t>Ce que vous aller faire</a:t>
            </a:r>
            <a:endParaRPr sz="2400" b="1"/>
          </a:p>
        </p:txBody>
      </p:sp>
      <p:sp>
        <p:nvSpPr>
          <p:cNvPr id="245" name="Google Shape;245;p22"/>
          <p:cNvSpPr txBox="1">
            <a:spLocks noGrp="1"/>
          </p:cNvSpPr>
          <p:nvPr>
            <p:ph type="body" idx="1"/>
          </p:nvPr>
        </p:nvSpPr>
        <p:spPr>
          <a:xfrm>
            <a:off x="3783106" y="744071"/>
            <a:ext cx="7401362" cy="5240677"/>
          </a:xfrm>
          <a:prstGeom prst="rect">
            <a:avLst/>
          </a:prstGeom>
          <a:noFill/>
          <a:ln>
            <a:noFill/>
          </a:ln>
        </p:spPr>
        <p:txBody>
          <a:bodyPr spcFirstLastPara="1" wrap="square" lIns="91425" tIns="45700" rIns="91425" bIns="45700" anchor="ctr" anchorCtr="0">
            <a:normAutofit/>
          </a:bodyPr>
          <a:lstStyle/>
          <a:p>
            <a:pPr marL="182880" lvl="0" indent="-55879" algn="l" rtl="0">
              <a:lnSpc>
                <a:spcPct val="90000"/>
              </a:lnSpc>
              <a:spcBef>
                <a:spcPts val="0"/>
              </a:spcBef>
              <a:spcAft>
                <a:spcPts val="0"/>
              </a:spcAft>
              <a:buSzPts val="2000"/>
              <a:buNone/>
            </a:pPr>
            <a:endParaRPr/>
          </a:p>
        </p:txBody>
      </p:sp>
      <p:sp>
        <p:nvSpPr>
          <p:cNvPr id="246" name="Google Shape;246;p22"/>
          <p:cNvSpPr/>
          <p:nvPr/>
        </p:nvSpPr>
        <p:spPr>
          <a:xfrm>
            <a:off x="3783105" y="977154"/>
            <a:ext cx="2940423" cy="4622112"/>
          </a:xfrm>
          <a:prstGeom prst="rect">
            <a:avLst/>
          </a:prstGeom>
          <a:solidFill>
            <a:schemeClr val="lt1"/>
          </a:solidFill>
          <a:ln w="107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B0F0"/>
                </a:solidFill>
                <a:latin typeface="Corbel"/>
                <a:ea typeface="Corbel"/>
                <a:cs typeface="Corbel"/>
                <a:sym typeface="Corbel"/>
              </a:rPr>
              <a:t>Fiche de séance</a:t>
            </a:r>
            <a:endParaRPr/>
          </a:p>
          <a:p>
            <a:pPr marL="0" marR="0" lvl="0" indent="0" algn="ctr" rtl="0">
              <a:spcBef>
                <a:spcPts val="0"/>
              </a:spcBef>
              <a:spcAft>
                <a:spcPts val="0"/>
              </a:spcAft>
              <a:buNone/>
            </a:pPr>
            <a:endParaRPr sz="1800" b="1">
              <a:solidFill>
                <a:srgbClr val="00B0F0"/>
              </a:solidFill>
              <a:latin typeface="Corbel"/>
              <a:ea typeface="Corbel"/>
              <a:cs typeface="Corbel"/>
              <a:sym typeface="Corbel"/>
            </a:endParaRPr>
          </a:p>
          <a:p>
            <a:pPr marL="0" marR="0" lvl="0" indent="0" algn="ctr" rtl="0">
              <a:spcBef>
                <a:spcPts val="0"/>
              </a:spcBef>
              <a:spcAft>
                <a:spcPts val="0"/>
              </a:spcAft>
              <a:buNone/>
            </a:pPr>
            <a:r>
              <a:rPr lang="en-US" sz="1800">
                <a:solidFill>
                  <a:schemeClr val="dk1"/>
                </a:solidFill>
                <a:latin typeface="Corbel"/>
                <a:ea typeface="Corbel"/>
                <a:cs typeface="Corbel"/>
                <a:sym typeface="Corbel"/>
              </a:rPr>
              <a:t>Objectifs et </a:t>
            </a:r>
            <a:r>
              <a:rPr lang="en-US" sz="1800" b="1">
                <a:solidFill>
                  <a:schemeClr val="dk1"/>
                </a:solidFill>
                <a:latin typeface="Corbel"/>
                <a:ea typeface="Corbel"/>
                <a:cs typeface="Corbel"/>
                <a:sym typeface="Corbel"/>
              </a:rPr>
              <a:t>déroulé détaillé </a:t>
            </a:r>
            <a:r>
              <a:rPr lang="en-US" sz="1800">
                <a:solidFill>
                  <a:schemeClr val="dk1"/>
                </a:solidFill>
                <a:latin typeface="Corbel"/>
                <a:ea typeface="Corbel"/>
                <a:cs typeface="Corbel"/>
                <a:sym typeface="Corbel"/>
              </a:rPr>
              <a:t>pour l’exploitation d’un </a:t>
            </a:r>
            <a:r>
              <a:rPr lang="en-US" sz="1800" b="1">
                <a:solidFill>
                  <a:schemeClr val="dk1"/>
                </a:solidFill>
                <a:latin typeface="Corbel"/>
                <a:ea typeface="Corbel"/>
                <a:cs typeface="Corbel"/>
                <a:sym typeface="Corbel"/>
              </a:rPr>
              <a:t>support choisi</a:t>
            </a:r>
            <a:endParaRPr/>
          </a:p>
          <a:p>
            <a:pPr marL="0" marR="0" lvl="0" indent="0" algn="ctr" rtl="0">
              <a:spcBef>
                <a:spcPts val="0"/>
              </a:spcBef>
              <a:spcAft>
                <a:spcPts val="0"/>
              </a:spcAft>
              <a:buNone/>
            </a:pPr>
            <a:r>
              <a:rPr lang="en-US" sz="1800" b="1">
                <a:solidFill>
                  <a:srgbClr val="FF0000"/>
                </a:solidFill>
                <a:latin typeface="Corbel"/>
                <a:ea typeface="Corbel"/>
                <a:cs typeface="Corbel"/>
                <a:sym typeface="Corbel"/>
              </a:rPr>
              <a:t>Numéro de la séance: 3</a:t>
            </a:r>
            <a:endParaRPr sz="1800" b="1">
              <a:solidFill>
                <a:srgbClr val="FF0000"/>
              </a:solidFill>
              <a:latin typeface="Corbel"/>
              <a:ea typeface="Corbel"/>
              <a:cs typeface="Corbel"/>
              <a:sym typeface="Corbel"/>
            </a:endParaRPr>
          </a:p>
          <a:p>
            <a:pPr marL="0" marR="0" lvl="0" indent="0" algn="ctr" rtl="0">
              <a:spcBef>
                <a:spcPts val="0"/>
              </a:spcBef>
              <a:spcAft>
                <a:spcPts val="0"/>
              </a:spcAft>
              <a:buNone/>
            </a:pPr>
            <a:endParaRPr sz="1800" b="1">
              <a:solidFill>
                <a:schemeClr val="dk1"/>
              </a:solidFill>
              <a:latin typeface="Corbel"/>
              <a:ea typeface="Corbel"/>
              <a:cs typeface="Corbel"/>
              <a:sym typeface="Corbel"/>
            </a:endParaRPr>
          </a:p>
          <a:p>
            <a:pPr marL="0" marR="0" lvl="0" indent="0" algn="ctr" rtl="0">
              <a:spcBef>
                <a:spcPts val="0"/>
              </a:spcBef>
              <a:spcAft>
                <a:spcPts val="0"/>
              </a:spcAft>
              <a:buNone/>
            </a:pPr>
            <a:endParaRPr sz="1800" b="1">
              <a:solidFill>
                <a:schemeClr val="dk1"/>
              </a:solidFill>
              <a:latin typeface="Corbel"/>
              <a:ea typeface="Corbel"/>
              <a:cs typeface="Corbel"/>
              <a:sym typeface="Corbel"/>
            </a:endParaRPr>
          </a:p>
          <a:p>
            <a:pPr marL="0" marR="0" lvl="0" indent="0" algn="ctr" rtl="0">
              <a:spcBef>
                <a:spcPts val="0"/>
              </a:spcBef>
              <a:spcAft>
                <a:spcPts val="0"/>
              </a:spcAft>
              <a:buNone/>
            </a:pPr>
            <a:r>
              <a:rPr lang="en-US" sz="1800" b="1">
                <a:solidFill>
                  <a:schemeClr val="dk1"/>
                </a:solidFill>
                <a:latin typeface="Corbel"/>
                <a:ea typeface="Corbel"/>
                <a:cs typeface="Corbel"/>
                <a:sym typeface="Corbel"/>
              </a:rPr>
              <a:t>Précisez où vous situez cette séance dans la séquence ?</a:t>
            </a:r>
            <a:endParaRPr/>
          </a:p>
          <a:p>
            <a:pPr marL="0" marR="0" lvl="0" indent="0" algn="ctr" rtl="0">
              <a:spcBef>
                <a:spcPts val="0"/>
              </a:spcBef>
              <a:spcAft>
                <a:spcPts val="0"/>
              </a:spcAft>
              <a:buNone/>
            </a:pPr>
            <a:r>
              <a:rPr lang="en-US" sz="1800">
                <a:solidFill>
                  <a:schemeClr val="dk1"/>
                </a:solidFill>
                <a:latin typeface="Corbel"/>
                <a:ea typeface="Corbel"/>
                <a:cs typeface="Corbel"/>
                <a:sym typeface="Corbel"/>
              </a:rPr>
              <a:t>S1 ?</a:t>
            </a:r>
            <a:endParaRPr/>
          </a:p>
          <a:p>
            <a:pPr marL="0" marR="0" lvl="0" indent="0" algn="ctr" rtl="0">
              <a:spcBef>
                <a:spcPts val="0"/>
              </a:spcBef>
              <a:spcAft>
                <a:spcPts val="0"/>
              </a:spcAft>
              <a:buNone/>
            </a:pPr>
            <a:r>
              <a:rPr lang="en-US" sz="1800">
                <a:solidFill>
                  <a:schemeClr val="dk1"/>
                </a:solidFill>
                <a:latin typeface="Corbel"/>
                <a:ea typeface="Corbel"/>
                <a:cs typeface="Corbel"/>
                <a:sym typeface="Corbel"/>
              </a:rPr>
              <a:t>S2 ?</a:t>
            </a:r>
            <a:endParaRPr/>
          </a:p>
          <a:p>
            <a:pPr marL="0" marR="0" lvl="0" indent="0" algn="ctr" rtl="0">
              <a:spcBef>
                <a:spcPts val="0"/>
              </a:spcBef>
              <a:spcAft>
                <a:spcPts val="0"/>
              </a:spcAft>
              <a:buNone/>
            </a:pPr>
            <a:r>
              <a:rPr lang="en-US" sz="1800">
                <a:solidFill>
                  <a:srgbClr val="FF0000"/>
                </a:solidFill>
                <a:latin typeface="Corbel"/>
                <a:ea typeface="Corbel"/>
                <a:cs typeface="Corbel"/>
                <a:sym typeface="Corbel"/>
              </a:rPr>
              <a:t>S3 ?</a:t>
            </a:r>
            <a:endParaRPr/>
          </a:p>
          <a:p>
            <a:pPr marL="0" marR="0" lvl="0" indent="0" algn="ctr" rtl="0">
              <a:spcBef>
                <a:spcPts val="0"/>
              </a:spcBef>
              <a:spcAft>
                <a:spcPts val="0"/>
              </a:spcAft>
              <a:buNone/>
            </a:pPr>
            <a:r>
              <a:rPr lang="en-US" sz="1800">
                <a:solidFill>
                  <a:schemeClr val="dk1"/>
                </a:solidFill>
                <a:latin typeface="Corbel"/>
                <a:ea typeface="Corbel"/>
                <a:cs typeface="Corbel"/>
                <a:sym typeface="Corbel"/>
              </a:rPr>
              <a:t>S4 ?</a:t>
            </a:r>
            <a:endParaRPr/>
          </a:p>
          <a:p>
            <a:pPr marL="0" marR="0" lvl="0" indent="0" algn="ctr" rtl="0">
              <a:spcBef>
                <a:spcPts val="0"/>
              </a:spcBef>
              <a:spcAft>
                <a:spcPts val="0"/>
              </a:spcAft>
              <a:buNone/>
            </a:pPr>
            <a:r>
              <a:rPr lang="en-US" sz="1800">
                <a:solidFill>
                  <a:schemeClr val="dk1"/>
                </a:solidFill>
                <a:latin typeface="Corbel"/>
                <a:ea typeface="Corbel"/>
                <a:cs typeface="Corbel"/>
                <a:sym typeface="Corbel"/>
              </a:rPr>
              <a:t>S5 ?</a:t>
            </a:r>
            <a:endParaRPr/>
          </a:p>
          <a:p>
            <a:pPr marL="0" marR="0" lvl="0" indent="0" algn="ctr" rtl="0">
              <a:spcBef>
                <a:spcPts val="0"/>
              </a:spcBef>
              <a:spcAft>
                <a:spcPts val="0"/>
              </a:spcAft>
              <a:buNone/>
            </a:pPr>
            <a:r>
              <a:rPr lang="en-US" sz="1800">
                <a:solidFill>
                  <a:schemeClr val="dk1"/>
                </a:solidFill>
                <a:latin typeface="Corbel"/>
                <a:ea typeface="Corbel"/>
                <a:cs typeface="Corbel"/>
                <a:sym typeface="Corbel"/>
              </a:rPr>
              <a:t>S6 ?</a:t>
            </a:r>
            <a:endParaRPr sz="1800">
              <a:solidFill>
                <a:schemeClr val="dk1"/>
              </a:solidFill>
              <a:latin typeface="Corbel"/>
              <a:ea typeface="Corbel"/>
              <a:cs typeface="Corbel"/>
              <a:sym typeface="Corbel"/>
            </a:endParaRPr>
          </a:p>
        </p:txBody>
      </p:sp>
      <p:sp>
        <p:nvSpPr>
          <p:cNvPr id="247" name="Google Shape;247;p22"/>
          <p:cNvSpPr/>
          <p:nvPr/>
        </p:nvSpPr>
        <p:spPr>
          <a:xfrm>
            <a:off x="7682754" y="977153"/>
            <a:ext cx="3343835" cy="4622113"/>
          </a:xfrm>
          <a:prstGeom prst="rect">
            <a:avLst/>
          </a:prstGeom>
          <a:solidFill>
            <a:schemeClr val="lt1"/>
          </a:solidFill>
          <a:ln w="107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B0F0"/>
                </a:solidFill>
                <a:latin typeface="Corbel"/>
                <a:ea typeface="Corbel"/>
                <a:cs typeface="Corbel"/>
                <a:sym typeface="Corbel"/>
              </a:rPr>
              <a:t>Fiche de séquence</a:t>
            </a:r>
            <a:endParaRPr/>
          </a:p>
          <a:p>
            <a:pPr marL="0" marR="0" lvl="0" indent="0" algn="ctr" rtl="0">
              <a:spcBef>
                <a:spcPts val="0"/>
              </a:spcBef>
              <a:spcAft>
                <a:spcPts val="0"/>
              </a:spcAft>
              <a:buNone/>
            </a:pPr>
            <a:r>
              <a:rPr lang="en-US" sz="1800" b="1">
                <a:solidFill>
                  <a:schemeClr val="dk1"/>
                </a:solidFill>
                <a:latin typeface="Corbel"/>
                <a:ea typeface="Corbel"/>
                <a:cs typeface="Corbel"/>
                <a:sym typeface="Corbel"/>
              </a:rPr>
              <a:t>Trame globale</a:t>
            </a:r>
            <a:endParaRPr/>
          </a:p>
          <a:p>
            <a:pPr marL="0" marR="0" lvl="0" indent="0" algn="ctr" rtl="0">
              <a:spcBef>
                <a:spcPts val="0"/>
              </a:spcBef>
              <a:spcAft>
                <a:spcPts val="0"/>
              </a:spcAft>
              <a:buNone/>
            </a:pPr>
            <a:endParaRPr sz="1800" b="1">
              <a:solidFill>
                <a:schemeClr val="dk1"/>
              </a:solidFill>
              <a:latin typeface="Corbel"/>
              <a:ea typeface="Corbel"/>
              <a:cs typeface="Corbel"/>
              <a:sym typeface="Corbel"/>
            </a:endParaRPr>
          </a:p>
          <a:p>
            <a:pPr marL="0" marR="0" lvl="0" indent="0" algn="ctr" rtl="0">
              <a:spcBef>
                <a:spcPts val="0"/>
              </a:spcBef>
              <a:spcAft>
                <a:spcPts val="0"/>
              </a:spcAft>
              <a:buNone/>
            </a:pPr>
            <a:endParaRPr sz="1800" b="1">
              <a:solidFill>
                <a:schemeClr val="dk1"/>
              </a:solidFill>
              <a:latin typeface="Corbel"/>
              <a:ea typeface="Corbel"/>
              <a:cs typeface="Corbel"/>
              <a:sym typeface="Corbel"/>
            </a:endParaRPr>
          </a:p>
          <a:p>
            <a:pPr marL="0" marR="0" lvl="0" indent="0" algn="ctr" rtl="0">
              <a:spcBef>
                <a:spcPts val="0"/>
              </a:spcBef>
              <a:spcAft>
                <a:spcPts val="0"/>
              </a:spcAft>
              <a:buNone/>
            </a:pPr>
            <a:r>
              <a:rPr lang="en-US" sz="1800" b="1">
                <a:solidFill>
                  <a:schemeClr val="dk1"/>
                </a:solidFill>
                <a:latin typeface="Corbel"/>
                <a:ea typeface="Corbel"/>
                <a:cs typeface="Corbel"/>
                <a:sym typeface="Corbel"/>
              </a:rPr>
              <a:t>Précisez l’objectif de la séquence</a:t>
            </a:r>
            <a:endParaRPr/>
          </a:p>
          <a:p>
            <a:pPr marL="0" marR="0" lvl="0" indent="0" algn="ctr" rtl="0">
              <a:spcBef>
                <a:spcPts val="0"/>
              </a:spcBef>
              <a:spcAft>
                <a:spcPts val="0"/>
              </a:spcAft>
              <a:buNone/>
            </a:pPr>
            <a:endParaRPr sz="1800" b="1">
              <a:solidFill>
                <a:schemeClr val="dk1"/>
              </a:solidFill>
              <a:latin typeface="Corbel"/>
              <a:ea typeface="Corbel"/>
              <a:cs typeface="Corbel"/>
              <a:sym typeface="Corbel"/>
            </a:endParaRPr>
          </a:p>
          <a:p>
            <a:pPr marL="0" marR="0" lvl="0" indent="0" algn="ctr" rtl="0">
              <a:spcBef>
                <a:spcPts val="0"/>
              </a:spcBef>
              <a:spcAft>
                <a:spcPts val="0"/>
              </a:spcAft>
              <a:buNone/>
            </a:pPr>
            <a:r>
              <a:rPr lang="en-US" sz="1800" b="1">
                <a:solidFill>
                  <a:schemeClr val="dk1"/>
                </a:solidFill>
                <a:latin typeface="Corbel"/>
                <a:ea typeface="Corbel"/>
                <a:cs typeface="Corbel"/>
                <a:sym typeface="Corbel"/>
              </a:rPr>
              <a:t>Précisez l’objectif de chaque séance</a:t>
            </a:r>
            <a:endParaRPr/>
          </a:p>
          <a:p>
            <a:pPr marL="0" marR="0" lvl="0" indent="0" algn="ctr" rtl="0">
              <a:spcBef>
                <a:spcPts val="0"/>
              </a:spcBef>
              <a:spcAft>
                <a:spcPts val="0"/>
              </a:spcAft>
              <a:buNone/>
            </a:pPr>
            <a:endParaRPr sz="1800" b="1">
              <a:solidFill>
                <a:schemeClr val="dk1"/>
              </a:solidFill>
              <a:latin typeface="Corbel"/>
              <a:ea typeface="Corbel"/>
              <a:cs typeface="Corbel"/>
              <a:sym typeface="Corbel"/>
            </a:endParaRPr>
          </a:p>
          <a:p>
            <a:pPr marL="0" marR="0" lvl="0" indent="0" algn="l" rtl="0">
              <a:spcBef>
                <a:spcPts val="0"/>
              </a:spcBef>
              <a:spcAft>
                <a:spcPts val="0"/>
              </a:spcAft>
              <a:buNone/>
            </a:pPr>
            <a:r>
              <a:rPr lang="en-US" sz="1800">
                <a:solidFill>
                  <a:schemeClr val="dk1"/>
                </a:solidFill>
                <a:latin typeface="Corbel"/>
                <a:ea typeface="Corbel"/>
                <a:cs typeface="Corbel"/>
                <a:sym typeface="Corbel"/>
              </a:rPr>
              <a:t>S1: </a:t>
            </a:r>
            <a:r>
              <a:rPr lang="en-US" sz="1600">
                <a:solidFill>
                  <a:schemeClr val="dk1"/>
                </a:solidFill>
                <a:latin typeface="Corbel"/>
                <a:ea typeface="Corbel"/>
                <a:cs typeface="Corbel"/>
                <a:sym typeface="Corbel"/>
              </a:rPr>
              <a:t>découverte</a:t>
            </a:r>
            <a:endParaRPr/>
          </a:p>
          <a:p>
            <a:pPr marL="0" marR="0" lvl="0" indent="0" algn="l" rtl="0">
              <a:spcBef>
                <a:spcPts val="0"/>
              </a:spcBef>
              <a:spcAft>
                <a:spcPts val="0"/>
              </a:spcAft>
              <a:buNone/>
            </a:pPr>
            <a:r>
              <a:rPr lang="en-US" sz="1800">
                <a:solidFill>
                  <a:schemeClr val="dk1"/>
                </a:solidFill>
                <a:latin typeface="Corbel"/>
                <a:ea typeface="Corbel"/>
                <a:cs typeface="Corbel"/>
                <a:sym typeface="Corbel"/>
              </a:rPr>
              <a:t>S2: </a:t>
            </a:r>
            <a:r>
              <a:rPr lang="en-US" sz="1600">
                <a:solidFill>
                  <a:schemeClr val="dk1"/>
                </a:solidFill>
                <a:latin typeface="Corbel"/>
                <a:ea typeface="Corbel"/>
                <a:cs typeface="Corbel"/>
                <a:sym typeface="Corbel"/>
              </a:rPr>
              <a:t>appropriation</a:t>
            </a:r>
            <a:endParaRPr/>
          </a:p>
          <a:p>
            <a:pPr marL="0" marR="0" lvl="0" indent="0" algn="l" rtl="0">
              <a:spcBef>
                <a:spcPts val="0"/>
              </a:spcBef>
              <a:spcAft>
                <a:spcPts val="0"/>
              </a:spcAft>
              <a:buNone/>
            </a:pPr>
            <a:r>
              <a:rPr lang="en-US" sz="1800">
                <a:solidFill>
                  <a:srgbClr val="FF0000"/>
                </a:solidFill>
                <a:latin typeface="Corbel"/>
                <a:ea typeface="Corbel"/>
                <a:cs typeface="Corbel"/>
                <a:sym typeface="Corbel"/>
              </a:rPr>
              <a:t>S3: </a:t>
            </a:r>
            <a:r>
              <a:rPr lang="en-US" sz="1600">
                <a:solidFill>
                  <a:srgbClr val="FF0000"/>
                </a:solidFill>
                <a:latin typeface="Corbel"/>
                <a:ea typeface="Corbel"/>
                <a:cs typeface="Corbel"/>
                <a:sym typeface="Corbel"/>
              </a:rPr>
              <a:t>renforcement</a:t>
            </a:r>
            <a:endParaRPr/>
          </a:p>
          <a:p>
            <a:pPr marL="0" marR="0" lvl="0" indent="0" algn="l" rtl="0">
              <a:spcBef>
                <a:spcPts val="0"/>
              </a:spcBef>
              <a:spcAft>
                <a:spcPts val="0"/>
              </a:spcAft>
              <a:buNone/>
            </a:pPr>
            <a:r>
              <a:rPr lang="en-US" sz="1800">
                <a:solidFill>
                  <a:schemeClr val="dk1"/>
                </a:solidFill>
                <a:latin typeface="Corbel"/>
                <a:ea typeface="Corbel"/>
                <a:cs typeface="Corbel"/>
                <a:sym typeface="Corbel"/>
              </a:rPr>
              <a:t>S4: </a:t>
            </a:r>
            <a:r>
              <a:rPr lang="en-US" sz="1600">
                <a:solidFill>
                  <a:schemeClr val="dk1"/>
                </a:solidFill>
                <a:latin typeface="Corbel"/>
                <a:ea typeface="Corbel"/>
                <a:cs typeface="Corbel"/>
                <a:sym typeface="Corbel"/>
              </a:rPr>
              <a:t>découverte et réinvestissement</a:t>
            </a:r>
            <a:endParaRPr/>
          </a:p>
          <a:p>
            <a:pPr marL="0" marR="0" lvl="0" indent="0" algn="l" rtl="0">
              <a:spcBef>
                <a:spcPts val="0"/>
              </a:spcBef>
              <a:spcAft>
                <a:spcPts val="0"/>
              </a:spcAft>
              <a:buNone/>
            </a:pPr>
            <a:r>
              <a:rPr lang="en-US" sz="1800">
                <a:solidFill>
                  <a:schemeClr val="dk1"/>
                </a:solidFill>
                <a:latin typeface="Corbel"/>
                <a:ea typeface="Corbel"/>
                <a:cs typeface="Corbel"/>
                <a:sym typeface="Corbel"/>
              </a:rPr>
              <a:t>S5: ……</a:t>
            </a:r>
            <a:endParaRPr/>
          </a:p>
          <a:p>
            <a:pPr marL="0" marR="0" lvl="0" indent="0" algn="l" rtl="0">
              <a:spcBef>
                <a:spcPts val="0"/>
              </a:spcBef>
              <a:spcAft>
                <a:spcPts val="0"/>
              </a:spcAft>
              <a:buNone/>
            </a:pPr>
            <a:r>
              <a:rPr lang="en-US" sz="1800">
                <a:solidFill>
                  <a:schemeClr val="dk1"/>
                </a:solidFill>
                <a:latin typeface="Corbel"/>
                <a:ea typeface="Corbel"/>
                <a:cs typeface="Corbel"/>
                <a:sym typeface="Corbel"/>
              </a:rPr>
              <a:t>S6: …..</a:t>
            </a:r>
            <a:endParaRPr/>
          </a:p>
          <a:p>
            <a:pPr marL="0" marR="0" lvl="0" indent="0" algn="l" rtl="0">
              <a:spcBef>
                <a:spcPts val="0"/>
              </a:spcBef>
              <a:spcAft>
                <a:spcPts val="0"/>
              </a:spcAft>
              <a:buNone/>
            </a:pPr>
            <a:r>
              <a:rPr lang="en-US" sz="1800">
                <a:solidFill>
                  <a:schemeClr val="dk1"/>
                </a:solidFill>
                <a:latin typeface="Corbel"/>
                <a:ea typeface="Corbel"/>
                <a:cs typeface="Corbel"/>
                <a:sym typeface="Corbel"/>
              </a:rPr>
              <a:t>Etc</a:t>
            </a:r>
            <a:r>
              <a:rPr lang="en-US" sz="1800" b="1">
                <a:solidFill>
                  <a:schemeClr val="dk1"/>
                </a:solidFill>
                <a:latin typeface="Corbel"/>
                <a:ea typeface="Corbel"/>
                <a:cs typeface="Corbel"/>
                <a:sym typeface="Corbel"/>
              </a:rPr>
              <a:t>.</a:t>
            </a:r>
            <a:endParaRPr sz="1800" b="1">
              <a:solidFill>
                <a:schemeClr val="dk1"/>
              </a:solidFill>
              <a:latin typeface="Corbel"/>
              <a:ea typeface="Corbel"/>
              <a:cs typeface="Corbel"/>
              <a:sym typeface="Corbel"/>
            </a:endParaRPr>
          </a:p>
        </p:txBody>
      </p:sp>
      <p:cxnSp>
        <p:nvCxnSpPr>
          <p:cNvPr id="248" name="Google Shape;248;p22"/>
          <p:cNvCxnSpPr/>
          <p:nvPr/>
        </p:nvCxnSpPr>
        <p:spPr>
          <a:xfrm>
            <a:off x="6454588" y="2572871"/>
            <a:ext cx="1228166" cy="1721223"/>
          </a:xfrm>
          <a:prstGeom prst="straightConnector1">
            <a:avLst/>
          </a:prstGeom>
          <a:noFill/>
          <a:ln w="17125" cap="flat" cmpd="sng">
            <a:solidFill>
              <a:srgbClr val="F61016">
                <a:alpha val="49803"/>
              </a:srgbClr>
            </a:solidFill>
            <a:prstDash val="solid"/>
            <a:round/>
            <a:headEnd type="none" w="sm" len="sm"/>
            <a:tailEnd type="triangle" w="med" len="med"/>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3"/>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orbel"/>
              <a:buNone/>
            </a:pPr>
            <a:r>
              <a:rPr lang="en-US" b="1"/>
              <a:t>C’est à vous !</a:t>
            </a:r>
            <a:br>
              <a:rPr lang="en-US" b="1"/>
            </a:br>
            <a:br>
              <a:rPr lang="en-US" b="1"/>
            </a:br>
            <a:r>
              <a:rPr lang="en-US" b="1"/>
              <a:t>Utilisez le drive</a:t>
            </a:r>
            <a:endParaRPr b="1"/>
          </a:p>
        </p:txBody>
      </p:sp>
      <p:pic>
        <p:nvPicPr>
          <p:cNvPr id="254" name="Google Shape;254;p23"/>
          <p:cNvPicPr preferRelativeResize="0">
            <a:picLocks noGrp="1"/>
          </p:cNvPicPr>
          <p:nvPr>
            <p:ph type="body" idx="1"/>
          </p:nvPr>
        </p:nvPicPr>
        <p:blipFill rotWithShape="1">
          <a:blip r:embed="rId3">
            <a:alphaModFix/>
          </a:blip>
          <a:srcRect l="824" t="-23" r="2391" b="3058"/>
          <a:stretch/>
        </p:blipFill>
        <p:spPr>
          <a:xfrm>
            <a:off x="4401670" y="1541930"/>
            <a:ext cx="6149789" cy="364863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txBox="1">
            <a:spLocks noGrp="1"/>
          </p:cNvSpPr>
          <p:nvPr>
            <p:ph type="title"/>
          </p:nvPr>
        </p:nvSpPr>
        <p:spPr>
          <a:xfrm>
            <a:off x="0" y="1123837"/>
            <a:ext cx="3451411" cy="46011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orbel"/>
              <a:buNone/>
            </a:pPr>
            <a:r>
              <a:rPr lang="en-US" b="1"/>
              <a:t>ORGANISATION </a:t>
            </a:r>
            <a:br>
              <a:rPr lang="en-US" b="1"/>
            </a:br>
            <a:r>
              <a:rPr lang="en-US" b="1"/>
              <a:t>ET</a:t>
            </a:r>
            <a:br>
              <a:rPr lang="en-US" b="1"/>
            </a:br>
            <a:r>
              <a:rPr lang="en-US" b="1"/>
              <a:t>PROGRAMME</a:t>
            </a:r>
            <a:endParaRPr b="1"/>
          </a:p>
        </p:txBody>
      </p:sp>
      <p:pic>
        <p:nvPicPr>
          <p:cNvPr id="110" name="Google Shape;110;p3"/>
          <p:cNvPicPr preferRelativeResize="0"/>
          <p:nvPr/>
        </p:nvPicPr>
        <p:blipFill rotWithShape="1">
          <a:blip r:embed="rId3">
            <a:alphaModFix/>
          </a:blip>
          <a:srcRect/>
          <a:stretch/>
        </p:blipFill>
        <p:spPr>
          <a:xfrm>
            <a:off x="8903860" y="88993"/>
            <a:ext cx="1498242" cy="686121"/>
          </a:xfrm>
          <a:prstGeom prst="rect">
            <a:avLst/>
          </a:prstGeom>
          <a:noFill/>
          <a:ln>
            <a:noFill/>
          </a:ln>
        </p:spPr>
      </p:pic>
      <p:pic>
        <p:nvPicPr>
          <p:cNvPr id="111" name="Google Shape;111;p3"/>
          <p:cNvPicPr preferRelativeResize="0">
            <a:picLocks noGrp="1"/>
          </p:cNvPicPr>
          <p:nvPr>
            <p:ph type="body" idx="1"/>
          </p:nvPr>
        </p:nvPicPr>
        <p:blipFill rotWithShape="1">
          <a:blip r:embed="rId4">
            <a:alphaModFix/>
          </a:blip>
          <a:srcRect l="33261" t="35359" r="33097" b="34149"/>
          <a:stretch/>
        </p:blipFill>
        <p:spPr>
          <a:xfrm>
            <a:off x="10685929" y="104648"/>
            <a:ext cx="1315035" cy="670466"/>
          </a:xfrm>
          <a:prstGeom prst="rect">
            <a:avLst/>
          </a:prstGeom>
          <a:noFill/>
          <a:ln>
            <a:noFill/>
          </a:ln>
        </p:spPr>
      </p:pic>
      <p:sp>
        <p:nvSpPr>
          <p:cNvPr id="112" name="Google Shape;112;p3"/>
          <p:cNvSpPr txBox="1"/>
          <p:nvPr/>
        </p:nvSpPr>
        <p:spPr>
          <a:xfrm>
            <a:off x="3792071" y="775114"/>
            <a:ext cx="7745505" cy="704808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0" u="none" strike="noStrike" cap="none">
                <a:solidFill>
                  <a:schemeClr val="dk1"/>
                </a:solidFill>
                <a:latin typeface="Corbel"/>
                <a:ea typeface="Corbel"/>
                <a:cs typeface="Corbel"/>
                <a:sym typeface="Corbel"/>
              </a:rPr>
              <a:t>2 journées en présentiel </a:t>
            </a:r>
            <a:r>
              <a:rPr lang="en-US" sz="2000" b="0" i="0" u="none" strike="noStrike" cap="none">
                <a:solidFill>
                  <a:schemeClr val="dk1"/>
                </a:solidFill>
                <a:latin typeface="Corbel"/>
                <a:ea typeface="Corbel"/>
                <a:cs typeface="Corbel"/>
                <a:sym typeface="Corbel"/>
              </a:rPr>
              <a:t>à Dakar les 12 et 13 janvier (12h)</a:t>
            </a:r>
            <a:endParaRPr/>
          </a:p>
          <a:p>
            <a:pPr marL="0" marR="0" lvl="0" indent="0" algn="l" rtl="0">
              <a:spcBef>
                <a:spcPts val="0"/>
              </a:spcBef>
              <a:spcAft>
                <a:spcPts val="0"/>
              </a:spcAft>
              <a:buNone/>
            </a:pPr>
            <a:r>
              <a:rPr lang="en-US" sz="2000" b="1">
                <a:solidFill>
                  <a:schemeClr val="dk1"/>
                </a:solidFill>
                <a:latin typeface="Corbel"/>
                <a:ea typeface="Corbel"/>
                <a:cs typeface="Corbel"/>
                <a:sym typeface="Corbel"/>
              </a:rPr>
              <a:t>Et 6 heures en distanciel </a:t>
            </a:r>
            <a:r>
              <a:rPr lang="en-US" sz="2000">
                <a:solidFill>
                  <a:schemeClr val="dk1"/>
                </a:solidFill>
                <a:latin typeface="Corbel"/>
                <a:ea typeface="Corbel"/>
                <a:cs typeface="Corbel"/>
                <a:sym typeface="Corbel"/>
              </a:rPr>
              <a:t>synchrone</a:t>
            </a:r>
            <a:endParaRPr sz="2000">
              <a:solidFill>
                <a:schemeClr val="dk1"/>
              </a:solidFill>
              <a:latin typeface="Corbel"/>
              <a:ea typeface="Corbel"/>
              <a:cs typeface="Corbel"/>
              <a:sym typeface="Corbel"/>
            </a:endParaRPr>
          </a:p>
          <a:p>
            <a:pPr marL="0" marR="0" lvl="0" indent="0" algn="l" rtl="0">
              <a:spcBef>
                <a:spcPts val="0"/>
              </a:spcBef>
              <a:spcAft>
                <a:spcPts val="0"/>
              </a:spcAft>
              <a:buNone/>
            </a:pPr>
            <a:endParaRPr sz="2000">
              <a:solidFill>
                <a:schemeClr val="dk1"/>
              </a:solidFill>
              <a:latin typeface="Corbel"/>
              <a:ea typeface="Corbel"/>
              <a:cs typeface="Corbel"/>
              <a:sym typeface="Corbel"/>
            </a:endParaRPr>
          </a:p>
          <a:p>
            <a:pPr marL="0" marR="0" lvl="0" indent="0" algn="l" rtl="0">
              <a:spcBef>
                <a:spcPts val="0"/>
              </a:spcBef>
              <a:spcAft>
                <a:spcPts val="0"/>
              </a:spcAft>
              <a:buNone/>
            </a:pPr>
            <a:r>
              <a:rPr lang="en-US" sz="2000" b="1" u="sng">
                <a:solidFill>
                  <a:schemeClr val="dk1"/>
                </a:solidFill>
                <a:latin typeface="Corbel"/>
                <a:ea typeface="Corbel"/>
                <a:cs typeface="Corbel"/>
                <a:sym typeface="Corbel"/>
              </a:rPr>
              <a:t>Journée 1:</a:t>
            </a:r>
            <a:endParaRPr/>
          </a:p>
          <a:p>
            <a:pPr marL="457200" marR="0" lvl="0" indent="-457200" algn="l" rtl="0">
              <a:spcBef>
                <a:spcPts val="0"/>
              </a:spcBef>
              <a:spcAft>
                <a:spcPts val="0"/>
              </a:spcAft>
              <a:buClr>
                <a:schemeClr val="dk1"/>
              </a:buClr>
              <a:buSzPts val="2000"/>
              <a:buFont typeface="Corbel"/>
              <a:buAutoNum type="arabicPeriod"/>
            </a:pPr>
            <a:r>
              <a:rPr lang="en-US" sz="2000">
                <a:solidFill>
                  <a:schemeClr val="dk1"/>
                </a:solidFill>
                <a:latin typeface="Corbel"/>
                <a:ea typeface="Corbel"/>
                <a:cs typeface="Corbel"/>
                <a:sym typeface="Corbel"/>
              </a:rPr>
              <a:t>Travail sur vos pratiques et vos représentations.</a:t>
            </a:r>
            <a:endParaRPr/>
          </a:p>
          <a:p>
            <a:pPr marL="457200" marR="0" lvl="0" indent="-457200" algn="l" rtl="0">
              <a:spcBef>
                <a:spcPts val="0"/>
              </a:spcBef>
              <a:spcAft>
                <a:spcPts val="0"/>
              </a:spcAft>
              <a:buClr>
                <a:schemeClr val="dk1"/>
              </a:buClr>
              <a:buSzPts val="2000"/>
              <a:buFont typeface="Corbel"/>
              <a:buAutoNum type="arabicPeriod"/>
            </a:pPr>
            <a:r>
              <a:rPr lang="en-US" sz="2000">
                <a:solidFill>
                  <a:schemeClr val="dk1"/>
                </a:solidFill>
                <a:latin typeface="Corbel"/>
                <a:ea typeface="Corbel"/>
                <a:cs typeface="Corbel"/>
                <a:sym typeface="Corbel"/>
              </a:rPr>
              <a:t>Apports théoriques.</a:t>
            </a:r>
            <a:endParaRPr/>
          </a:p>
          <a:p>
            <a:pPr marL="457200" marR="0" lvl="0" indent="-457200" algn="l" rtl="0">
              <a:spcBef>
                <a:spcPts val="0"/>
              </a:spcBef>
              <a:spcAft>
                <a:spcPts val="0"/>
              </a:spcAft>
              <a:buClr>
                <a:schemeClr val="dk1"/>
              </a:buClr>
              <a:buSzPts val="2000"/>
              <a:buFont typeface="Corbel"/>
              <a:buAutoNum type="arabicPeriod"/>
            </a:pPr>
            <a:r>
              <a:rPr lang="en-US" sz="2000">
                <a:solidFill>
                  <a:schemeClr val="dk1"/>
                </a:solidFill>
                <a:latin typeface="Corbel"/>
                <a:ea typeface="Corbel"/>
                <a:cs typeface="Corbel"/>
                <a:sym typeface="Corbel"/>
              </a:rPr>
              <a:t>Synthèses de vos pratiques et des nouvelles connaissances.</a:t>
            </a:r>
            <a:endParaRPr/>
          </a:p>
          <a:p>
            <a:pPr marL="457200" marR="0" lvl="0" indent="-457200" algn="l" rtl="0">
              <a:spcBef>
                <a:spcPts val="0"/>
              </a:spcBef>
              <a:spcAft>
                <a:spcPts val="0"/>
              </a:spcAft>
              <a:buClr>
                <a:schemeClr val="dk1"/>
              </a:buClr>
              <a:buSzPts val="2000"/>
              <a:buFont typeface="Corbel"/>
              <a:buAutoNum type="arabicPeriod"/>
            </a:pPr>
            <a:r>
              <a:rPr lang="en-US" sz="2000">
                <a:solidFill>
                  <a:schemeClr val="dk1"/>
                </a:solidFill>
                <a:latin typeface="Corbel"/>
                <a:ea typeface="Corbel"/>
                <a:cs typeface="Corbel"/>
                <a:sym typeface="Corbel"/>
              </a:rPr>
              <a:t>Présentation de supports et d’activités possibles. Partage d’expériences et de pratiques entre stagiaires</a:t>
            </a:r>
            <a:endParaRPr/>
          </a:p>
          <a:p>
            <a:pPr marL="0" marR="0" lvl="0" indent="0" algn="l" rtl="0">
              <a:spcBef>
                <a:spcPts val="0"/>
              </a:spcBef>
              <a:spcAft>
                <a:spcPts val="0"/>
              </a:spcAft>
              <a:buNone/>
            </a:pPr>
            <a:endParaRPr sz="2000">
              <a:solidFill>
                <a:schemeClr val="dk1"/>
              </a:solidFill>
              <a:latin typeface="Corbel"/>
              <a:ea typeface="Corbel"/>
              <a:cs typeface="Corbel"/>
              <a:sym typeface="Corbel"/>
            </a:endParaRPr>
          </a:p>
          <a:p>
            <a:pPr marL="0" marR="0" lvl="0" indent="0" algn="l" rtl="0">
              <a:spcBef>
                <a:spcPts val="0"/>
              </a:spcBef>
              <a:spcAft>
                <a:spcPts val="0"/>
              </a:spcAft>
              <a:buNone/>
            </a:pPr>
            <a:r>
              <a:rPr lang="en-US" sz="2000" b="1" u="sng">
                <a:solidFill>
                  <a:schemeClr val="dk1"/>
                </a:solidFill>
                <a:latin typeface="Corbel"/>
                <a:ea typeface="Corbel"/>
                <a:cs typeface="Corbel"/>
                <a:sym typeface="Corbel"/>
              </a:rPr>
              <a:t>Journée 2: </a:t>
            </a:r>
            <a:endParaRPr/>
          </a:p>
          <a:p>
            <a:pPr marL="457200" marR="0" lvl="0" indent="-457200" algn="l" rtl="0">
              <a:spcBef>
                <a:spcPts val="0"/>
              </a:spcBef>
              <a:spcAft>
                <a:spcPts val="0"/>
              </a:spcAft>
              <a:buClr>
                <a:schemeClr val="dk1"/>
              </a:buClr>
              <a:buSzPts val="2000"/>
              <a:buFont typeface="Corbel"/>
              <a:buAutoNum type="arabicPeriod"/>
            </a:pPr>
            <a:r>
              <a:rPr lang="en-US" sz="2000">
                <a:solidFill>
                  <a:schemeClr val="dk1"/>
                </a:solidFill>
                <a:latin typeface="Corbel"/>
                <a:ea typeface="Corbel"/>
                <a:cs typeface="Corbel"/>
                <a:sym typeface="Corbel"/>
              </a:rPr>
              <a:t>Elaboration et production de ressources pour vos classes. </a:t>
            </a:r>
            <a:endParaRPr/>
          </a:p>
          <a:p>
            <a:pPr marL="457200" marR="0" lvl="0" indent="-457200" algn="l" rtl="0">
              <a:spcBef>
                <a:spcPts val="0"/>
              </a:spcBef>
              <a:spcAft>
                <a:spcPts val="0"/>
              </a:spcAft>
              <a:buClr>
                <a:schemeClr val="dk1"/>
              </a:buClr>
              <a:buSzPts val="2000"/>
              <a:buFont typeface="Corbel"/>
              <a:buAutoNum type="arabicPeriod"/>
            </a:pPr>
            <a:r>
              <a:rPr lang="en-US" sz="2000">
                <a:solidFill>
                  <a:schemeClr val="dk1"/>
                </a:solidFill>
                <a:latin typeface="Corbel"/>
                <a:ea typeface="Corbel"/>
                <a:cs typeface="Corbel"/>
                <a:sym typeface="Corbel"/>
              </a:rPr>
              <a:t>Mutualisation au sein du groupe et au sein de la ZAO.</a:t>
            </a:r>
            <a:endParaRPr/>
          </a:p>
          <a:p>
            <a:pPr marL="0" marR="0" lvl="0" indent="0" algn="l" rtl="0">
              <a:spcBef>
                <a:spcPts val="0"/>
              </a:spcBef>
              <a:spcAft>
                <a:spcPts val="0"/>
              </a:spcAft>
              <a:buNone/>
            </a:pPr>
            <a:endParaRPr sz="2000">
              <a:solidFill>
                <a:schemeClr val="dk1"/>
              </a:solidFill>
              <a:latin typeface="Corbel"/>
              <a:ea typeface="Corbel"/>
              <a:cs typeface="Corbel"/>
              <a:sym typeface="Corbel"/>
            </a:endParaRPr>
          </a:p>
          <a:p>
            <a:pPr marL="0" marR="0" lvl="0" indent="0" algn="l" rtl="0">
              <a:spcBef>
                <a:spcPts val="0"/>
              </a:spcBef>
              <a:spcAft>
                <a:spcPts val="0"/>
              </a:spcAft>
              <a:buNone/>
            </a:pPr>
            <a:r>
              <a:rPr lang="en-US" sz="2000" b="1" u="sng">
                <a:solidFill>
                  <a:schemeClr val="dk1"/>
                </a:solidFill>
                <a:latin typeface="Corbel"/>
                <a:ea typeface="Corbel"/>
                <a:cs typeface="Corbel"/>
                <a:sym typeface="Corbel"/>
              </a:rPr>
              <a:t>Journée 3: </a:t>
            </a:r>
            <a:endParaRPr/>
          </a:p>
          <a:p>
            <a:pPr marL="457200" marR="0" lvl="0" indent="-457200" algn="l" rtl="0">
              <a:spcBef>
                <a:spcPts val="0"/>
              </a:spcBef>
              <a:spcAft>
                <a:spcPts val="0"/>
              </a:spcAft>
              <a:buClr>
                <a:schemeClr val="dk1"/>
              </a:buClr>
              <a:buSzPts val="2000"/>
              <a:buFont typeface="Corbel"/>
              <a:buAutoNum type="arabicPeriod"/>
            </a:pPr>
            <a:r>
              <a:rPr lang="en-US" sz="2000">
                <a:solidFill>
                  <a:schemeClr val="dk1"/>
                </a:solidFill>
                <a:latin typeface="Corbel"/>
                <a:ea typeface="Corbel"/>
                <a:cs typeface="Corbel"/>
                <a:sym typeface="Corbel"/>
              </a:rPr>
              <a:t>Retour d’expériences</a:t>
            </a:r>
            <a:endParaRPr/>
          </a:p>
          <a:p>
            <a:pPr marL="457200" marR="0" lvl="0" indent="-457200" algn="l" rtl="0">
              <a:spcBef>
                <a:spcPts val="0"/>
              </a:spcBef>
              <a:spcAft>
                <a:spcPts val="0"/>
              </a:spcAft>
              <a:buClr>
                <a:schemeClr val="dk1"/>
              </a:buClr>
              <a:buSzPts val="2000"/>
              <a:buFont typeface="Corbel"/>
              <a:buAutoNum type="arabicPeriod"/>
            </a:pPr>
            <a:r>
              <a:rPr lang="en-US" sz="2000">
                <a:solidFill>
                  <a:schemeClr val="dk1"/>
                </a:solidFill>
                <a:latin typeface="Corbel"/>
                <a:ea typeface="Corbel"/>
                <a:cs typeface="Corbel"/>
                <a:sym typeface="Corbel"/>
              </a:rPr>
              <a:t>Apports théoriques </a:t>
            </a:r>
            <a:endParaRPr/>
          </a:p>
          <a:p>
            <a:pPr marL="457200" marR="0" lvl="0" indent="-457200" algn="l" rtl="0">
              <a:spcBef>
                <a:spcPts val="0"/>
              </a:spcBef>
              <a:spcAft>
                <a:spcPts val="0"/>
              </a:spcAft>
              <a:buClr>
                <a:schemeClr val="dk1"/>
              </a:buClr>
              <a:buSzPts val="2000"/>
              <a:buFont typeface="Corbel"/>
              <a:buAutoNum type="arabicPeriod"/>
            </a:pPr>
            <a:r>
              <a:rPr lang="en-US" sz="2000">
                <a:solidFill>
                  <a:schemeClr val="dk1"/>
                </a:solidFill>
                <a:latin typeface="Corbel"/>
                <a:ea typeface="Corbel"/>
                <a:cs typeface="Corbel"/>
                <a:sym typeface="Corbel"/>
              </a:rPr>
              <a:t>Ressources supplémentaires</a:t>
            </a:r>
            <a:endParaRPr/>
          </a:p>
          <a:p>
            <a:pPr marL="0" marR="0" lvl="0" indent="0" algn="l" rtl="0">
              <a:spcBef>
                <a:spcPts val="0"/>
              </a:spcBef>
              <a:spcAft>
                <a:spcPts val="0"/>
              </a:spcAft>
              <a:buNone/>
            </a:pPr>
            <a:endParaRPr sz="2000">
              <a:solidFill>
                <a:schemeClr val="dk1"/>
              </a:solidFill>
              <a:latin typeface="Corbel"/>
              <a:ea typeface="Corbel"/>
              <a:cs typeface="Corbel"/>
              <a:sym typeface="Corbel"/>
            </a:endParaRPr>
          </a:p>
          <a:p>
            <a:pPr marL="0" marR="0" lvl="0" indent="0" algn="l" rtl="0">
              <a:spcBef>
                <a:spcPts val="0"/>
              </a:spcBef>
              <a:spcAft>
                <a:spcPts val="0"/>
              </a:spcAft>
              <a:buNone/>
            </a:pPr>
            <a:endParaRPr sz="2400">
              <a:solidFill>
                <a:schemeClr val="dk1"/>
              </a:solidFill>
              <a:latin typeface="Corbel"/>
              <a:ea typeface="Corbel"/>
              <a:cs typeface="Corbel"/>
              <a:sym typeface="Corbel"/>
            </a:endParaRPr>
          </a:p>
          <a:p>
            <a:pPr marL="0" marR="0" lvl="0" indent="0" algn="l" rtl="0">
              <a:spcBef>
                <a:spcPts val="0"/>
              </a:spcBef>
              <a:spcAft>
                <a:spcPts val="0"/>
              </a:spcAft>
              <a:buNone/>
            </a:pPr>
            <a:endParaRPr sz="2400">
              <a:solidFill>
                <a:schemeClr val="dk1"/>
              </a:solidFill>
              <a:latin typeface="Corbel"/>
              <a:ea typeface="Corbel"/>
              <a:cs typeface="Corbel"/>
              <a:sym typeface="Corbel"/>
            </a:endParaRPr>
          </a:p>
          <a:p>
            <a:pPr marL="0" marR="0" lvl="0" indent="0" algn="l" rtl="0">
              <a:spcBef>
                <a:spcPts val="0"/>
              </a:spcBef>
              <a:spcAft>
                <a:spcPts val="0"/>
              </a:spcAft>
              <a:buNone/>
            </a:pPr>
            <a:endParaRPr sz="2400">
              <a:solidFill>
                <a:schemeClr val="dk1"/>
              </a:solidFill>
              <a:latin typeface="Corbel"/>
              <a:ea typeface="Corbel"/>
              <a:cs typeface="Corbel"/>
              <a:sym typeface="Corbe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4"/>
          <p:cNvSpPr txBox="1">
            <a:spLocks noGrp="1"/>
          </p:cNvSpPr>
          <p:nvPr>
            <p:ph type="title"/>
          </p:nvPr>
        </p:nvSpPr>
        <p:spPr>
          <a:xfrm>
            <a:off x="89647" y="1123837"/>
            <a:ext cx="3505200" cy="46011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200"/>
              <a:buFont typeface="Corbel"/>
              <a:buNone/>
            </a:pPr>
            <a:r>
              <a:rPr lang="en-US" sz="3200" b="1"/>
              <a:t>LE DEVELOPPEMENT DU LANGAGE CHEZ LES 3-5 ANS</a:t>
            </a:r>
            <a:endParaRPr sz="3200" b="1"/>
          </a:p>
        </p:txBody>
      </p:sp>
      <p:sp>
        <p:nvSpPr>
          <p:cNvPr id="118" name="Google Shape;118;p4"/>
          <p:cNvSpPr txBox="1">
            <a:spLocks noGrp="1"/>
          </p:cNvSpPr>
          <p:nvPr>
            <p:ph type="body" idx="1"/>
          </p:nvPr>
        </p:nvSpPr>
        <p:spPr>
          <a:xfrm>
            <a:off x="3487271" y="777105"/>
            <a:ext cx="7697197" cy="5838848"/>
          </a:xfrm>
          <a:prstGeom prst="rect">
            <a:avLst/>
          </a:prstGeom>
          <a:noFill/>
          <a:ln>
            <a:noFill/>
          </a:ln>
        </p:spPr>
        <p:txBody>
          <a:bodyPr spcFirstLastPara="1" wrap="square" lIns="91425" tIns="45700" rIns="91425" bIns="45700" anchor="ctr" anchorCtr="0">
            <a:normAutofit fontScale="92500" lnSpcReduction="20000"/>
          </a:bodyPr>
          <a:lstStyle/>
          <a:p>
            <a:pPr marL="182880" lvl="0" indent="-182880" algn="l" rtl="0">
              <a:lnSpc>
                <a:spcPct val="90000"/>
              </a:lnSpc>
              <a:spcBef>
                <a:spcPts val="0"/>
              </a:spcBef>
              <a:spcAft>
                <a:spcPts val="0"/>
              </a:spcAft>
              <a:buSzPct val="100000"/>
              <a:buChar char="●"/>
            </a:pPr>
            <a:r>
              <a:rPr lang="en-US" b="1"/>
              <a:t>De 3 à 4 ans</a:t>
            </a:r>
            <a:endParaRPr/>
          </a:p>
          <a:p>
            <a:pPr marL="0" lvl="0" indent="0" algn="l" rtl="0">
              <a:lnSpc>
                <a:spcPct val="90000"/>
              </a:lnSpc>
              <a:spcBef>
                <a:spcPts val="1200"/>
              </a:spcBef>
              <a:spcAft>
                <a:spcPts val="0"/>
              </a:spcAft>
              <a:buSzPct val="100000"/>
              <a:buNone/>
            </a:pPr>
            <a:br>
              <a:rPr lang="en-US" b="1"/>
            </a:br>
            <a:r>
              <a:rPr lang="en-US"/>
              <a:t>À compter de 3 ans, les phrases de l’enfant deviennent complexes : elles sont généralement constituées de plusieurs mots. </a:t>
            </a:r>
            <a:endParaRPr/>
          </a:p>
          <a:p>
            <a:pPr marL="0" lvl="0" indent="0" algn="l" rtl="0">
              <a:lnSpc>
                <a:spcPct val="90000"/>
              </a:lnSpc>
              <a:spcBef>
                <a:spcPts val="1200"/>
              </a:spcBef>
              <a:spcAft>
                <a:spcPts val="0"/>
              </a:spcAft>
              <a:buSzPct val="100000"/>
              <a:buNone/>
            </a:pPr>
            <a:r>
              <a:rPr lang="en-US" b="1"/>
              <a:t>Le langage est fonctionnel </a:t>
            </a:r>
            <a:r>
              <a:rPr lang="en-US"/>
              <a:t>et la syntaxe ressemble de plus en plus à celle des adultes. L’enfant sait distinguer les catégories grammaticales tels </a:t>
            </a:r>
            <a:r>
              <a:rPr lang="en-US" b="1"/>
              <a:t>les adjectifs et les pronoms. </a:t>
            </a:r>
            <a:endParaRPr/>
          </a:p>
          <a:p>
            <a:pPr marL="0" lvl="0" indent="0" algn="l" rtl="0">
              <a:lnSpc>
                <a:spcPct val="90000"/>
              </a:lnSpc>
              <a:spcBef>
                <a:spcPts val="1200"/>
              </a:spcBef>
              <a:spcAft>
                <a:spcPts val="0"/>
              </a:spcAft>
              <a:buSzPct val="100000"/>
              <a:buNone/>
            </a:pPr>
            <a:r>
              <a:rPr lang="en-US"/>
              <a:t>Vers l’âge de 40 mois, </a:t>
            </a:r>
            <a:r>
              <a:rPr lang="en-US" b="1"/>
              <a:t>des adverbes de lieu</a:t>
            </a:r>
            <a:r>
              <a:rPr lang="en-US"/>
              <a:t>, comme « sur », « sous », « près de » et « en », font leur apparition. Il utilise aussi des </a:t>
            </a:r>
            <a:r>
              <a:rPr lang="en-US" b="1"/>
              <a:t>pronoms possessifs </a:t>
            </a:r>
            <a:r>
              <a:rPr lang="en-US"/>
              <a:t>comme « ton », « tien », « son » et « sien ». Il ajoute de nouveaux </a:t>
            </a:r>
            <a:r>
              <a:rPr lang="en-US" b="1"/>
              <a:t>pronoms personnels </a:t>
            </a:r>
            <a:r>
              <a:rPr lang="en-US"/>
              <a:t>à son répertoire : « vous », « me », « te », « nous » et « on ». </a:t>
            </a:r>
            <a:endParaRPr/>
          </a:p>
          <a:p>
            <a:pPr marL="0" lvl="0" indent="0" algn="l" rtl="0">
              <a:lnSpc>
                <a:spcPct val="90000"/>
              </a:lnSpc>
              <a:spcBef>
                <a:spcPts val="1200"/>
              </a:spcBef>
              <a:spcAft>
                <a:spcPts val="0"/>
              </a:spcAft>
              <a:buSzPct val="100000"/>
              <a:buNone/>
            </a:pPr>
            <a:r>
              <a:rPr lang="en-US"/>
              <a:t>Autour de l’âge de 4 ans, il commence à utiliser </a:t>
            </a:r>
            <a:r>
              <a:rPr lang="en-US" b="1"/>
              <a:t>la forme future </a:t>
            </a:r>
            <a:r>
              <a:rPr lang="en-US"/>
              <a:t>des verbes. De plus en plus curieux, il pose de nombreuses questions en utilisant des pronoms interrogatifs tels </a:t>
            </a:r>
            <a:r>
              <a:rPr lang="en-US" b="1"/>
              <a:t>« qui » et « quoi ». </a:t>
            </a:r>
            <a:endParaRPr/>
          </a:p>
          <a:p>
            <a:pPr marL="0" lvl="0" indent="0" algn="l" rtl="0">
              <a:lnSpc>
                <a:spcPct val="90000"/>
              </a:lnSpc>
              <a:spcBef>
                <a:spcPts val="1200"/>
              </a:spcBef>
              <a:spcAft>
                <a:spcPts val="0"/>
              </a:spcAft>
              <a:buSzPct val="100000"/>
              <a:buNone/>
            </a:pPr>
            <a:r>
              <a:rPr lang="en-US"/>
              <a:t>Les petits de cet âge font aussi </a:t>
            </a:r>
            <a:r>
              <a:rPr lang="en-US" b="1"/>
              <a:t>des erreurs de sémantique et confondent parfois les sons des mots.</a:t>
            </a:r>
            <a:endParaRPr/>
          </a:p>
          <a:p>
            <a:pPr marL="0" lvl="0" indent="0" algn="l" rtl="0">
              <a:lnSpc>
                <a:spcPct val="90000"/>
              </a:lnSpc>
              <a:spcBef>
                <a:spcPts val="1200"/>
              </a:spcBef>
              <a:spcAft>
                <a:spcPts val="0"/>
              </a:spcAft>
              <a:buSzPct val="100000"/>
              <a:buNone/>
            </a:pPr>
            <a:r>
              <a:rPr lang="en-US"/>
              <a:t>Du point de vue de la pragmatique, les intentions de communication évoluent elles aussi. Comme le jeune utilise </a:t>
            </a:r>
            <a:r>
              <a:rPr lang="en-US" b="1"/>
              <a:t>des formes interrogatives</a:t>
            </a:r>
            <a:r>
              <a:rPr lang="en-US"/>
              <a:t>, les conversations s’allongent. L’enfant commence à </a:t>
            </a:r>
            <a:r>
              <a:rPr lang="en-US" b="1"/>
              <a:t>respecter les tours de parole</a:t>
            </a:r>
            <a:r>
              <a:rPr lang="en-US"/>
              <a:t>. Il développe aussi sa compétence à </a:t>
            </a:r>
            <a:r>
              <a:rPr lang="en-US" b="1"/>
              <a:t>raconter des histoires </a:t>
            </a:r>
            <a:r>
              <a:rPr lang="en-US"/>
              <a:t>qui portent sur des événements passés plus ou moins récents </a:t>
            </a:r>
            <a:endParaRPr/>
          </a:p>
          <a:p>
            <a:pPr marL="0" lvl="0" indent="0" algn="l" rtl="0">
              <a:lnSpc>
                <a:spcPct val="90000"/>
              </a:lnSpc>
              <a:spcBef>
                <a:spcPts val="1200"/>
              </a:spcBef>
              <a:spcAft>
                <a:spcPts val="0"/>
              </a:spcAft>
              <a:buSzPct val="100000"/>
              <a:buNone/>
            </a:pPr>
            <a:r>
              <a:rPr lang="en-US"/>
              <a:t>Il est aussi habile dans l’utilisation </a:t>
            </a:r>
            <a:r>
              <a:rPr lang="en-US" b="1"/>
              <a:t>des formules de politesse</a:t>
            </a:r>
            <a:endParaRPr/>
          </a:p>
          <a:p>
            <a:pPr marL="182880" lvl="0" indent="-65404" algn="l" rtl="0">
              <a:lnSpc>
                <a:spcPct val="90000"/>
              </a:lnSpc>
              <a:spcBef>
                <a:spcPts val="1200"/>
              </a:spcBef>
              <a:spcAft>
                <a:spcPts val="0"/>
              </a:spcAft>
              <a:buSzPct val="100000"/>
              <a:buNone/>
            </a:pPr>
            <a:endParaRPr/>
          </a:p>
        </p:txBody>
      </p:sp>
      <p:pic>
        <p:nvPicPr>
          <p:cNvPr id="119" name="Google Shape;119;p4"/>
          <p:cNvPicPr preferRelativeResize="0"/>
          <p:nvPr/>
        </p:nvPicPr>
        <p:blipFill rotWithShape="1">
          <a:blip r:embed="rId3">
            <a:alphaModFix/>
          </a:blip>
          <a:srcRect/>
          <a:stretch/>
        </p:blipFill>
        <p:spPr>
          <a:xfrm>
            <a:off x="8781574" y="0"/>
            <a:ext cx="3410426" cy="76210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5"/>
          <p:cNvSpPr txBox="1">
            <a:spLocks noGrp="1"/>
          </p:cNvSpPr>
          <p:nvPr>
            <p:ph type="title"/>
          </p:nvPr>
        </p:nvSpPr>
        <p:spPr>
          <a:xfrm>
            <a:off x="89647" y="1123837"/>
            <a:ext cx="3505200" cy="46011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200"/>
              <a:buFont typeface="Corbel"/>
              <a:buNone/>
            </a:pPr>
            <a:r>
              <a:rPr lang="en-US" sz="3200" b="1"/>
              <a:t>LE DEVELOPPEMENT DU LANGAGE CHEZ LES 3-5 ANS</a:t>
            </a:r>
            <a:endParaRPr sz="3200" b="1"/>
          </a:p>
        </p:txBody>
      </p:sp>
      <p:sp>
        <p:nvSpPr>
          <p:cNvPr id="125" name="Google Shape;125;p5"/>
          <p:cNvSpPr txBox="1">
            <a:spLocks noGrp="1"/>
          </p:cNvSpPr>
          <p:nvPr>
            <p:ph type="body" idx="1"/>
          </p:nvPr>
        </p:nvSpPr>
        <p:spPr>
          <a:xfrm>
            <a:off x="3496236" y="430480"/>
            <a:ext cx="8238564" cy="6194437"/>
          </a:xfrm>
          <a:prstGeom prst="rect">
            <a:avLst/>
          </a:prstGeom>
          <a:noFill/>
          <a:ln>
            <a:noFill/>
          </a:ln>
        </p:spPr>
        <p:txBody>
          <a:bodyPr spcFirstLastPara="1" wrap="square" lIns="91425" tIns="45700" rIns="91425" bIns="45700" anchor="ctr" anchorCtr="0">
            <a:normAutofit fontScale="92500" lnSpcReduction="20000"/>
          </a:bodyPr>
          <a:lstStyle/>
          <a:p>
            <a:pPr marL="182880" lvl="0" indent="-182880" algn="l" rtl="0">
              <a:lnSpc>
                <a:spcPct val="90000"/>
              </a:lnSpc>
              <a:spcBef>
                <a:spcPts val="0"/>
              </a:spcBef>
              <a:spcAft>
                <a:spcPts val="0"/>
              </a:spcAft>
              <a:buSzPct val="100000"/>
              <a:buChar char="●"/>
            </a:pPr>
            <a:r>
              <a:rPr lang="en-US" b="1"/>
              <a:t>De 4 à 5 ans</a:t>
            </a:r>
            <a:r>
              <a:rPr lang="en-US"/>
              <a:t> </a:t>
            </a:r>
            <a:endParaRPr/>
          </a:p>
          <a:p>
            <a:pPr marL="182880" lvl="0" indent="-182880" algn="l" rtl="0">
              <a:lnSpc>
                <a:spcPct val="90000"/>
              </a:lnSpc>
              <a:spcBef>
                <a:spcPts val="1200"/>
              </a:spcBef>
              <a:spcAft>
                <a:spcPts val="0"/>
              </a:spcAft>
              <a:buSzPct val="100000"/>
              <a:buChar char="●"/>
            </a:pPr>
            <a:br>
              <a:rPr lang="en-US"/>
            </a:br>
            <a:r>
              <a:rPr lang="en-US"/>
              <a:t>L’enfant a un vocabulaire de plus en plus étendu et ses phrases sont </a:t>
            </a:r>
            <a:r>
              <a:rPr lang="en-US" b="1"/>
              <a:t>de plus en plus complexes</a:t>
            </a:r>
            <a:r>
              <a:rPr lang="en-US"/>
              <a:t>, l’enfant acquiert entre 800 et 1 000 mots par année.</a:t>
            </a:r>
            <a:endParaRPr/>
          </a:p>
          <a:p>
            <a:pPr marL="182880" lvl="0" indent="-182880" algn="l" rtl="0">
              <a:lnSpc>
                <a:spcPct val="90000"/>
              </a:lnSpc>
              <a:spcBef>
                <a:spcPts val="1200"/>
              </a:spcBef>
              <a:spcAft>
                <a:spcPts val="0"/>
              </a:spcAft>
              <a:buSzPct val="100000"/>
              <a:buChar char="●"/>
            </a:pPr>
            <a:r>
              <a:rPr lang="en-US"/>
              <a:t> </a:t>
            </a:r>
            <a:r>
              <a:rPr lang="en-US" b="1"/>
              <a:t>Mais il ne comprend toujours pas les phrases à la forme passive. </a:t>
            </a:r>
            <a:endParaRPr b="1"/>
          </a:p>
          <a:p>
            <a:pPr marL="182880" lvl="0" indent="-182880" algn="l" rtl="0">
              <a:lnSpc>
                <a:spcPct val="90000"/>
              </a:lnSpc>
              <a:spcBef>
                <a:spcPts val="1200"/>
              </a:spcBef>
              <a:spcAft>
                <a:spcPts val="0"/>
              </a:spcAft>
              <a:buSzPct val="100000"/>
              <a:buChar char="●"/>
            </a:pPr>
            <a:r>
              <a:rPr lang="en-US"/>
              <a:t>À compter de l’âge de 4 ans, l’enfant peut utiliser </a:t>
            </a:r>
            <a:r>
              <a:rPr lang="en-US" b="1"/>
              <a:t>tous les pronoms personnels et les adverbes de temps tels « hier », « aujourd’hui », « demain », « maintenant », « tout à l’heure »</a:t>
            </a:r>
            <a:r>
              <a:rPr lang="en-US"/>
              <a:t>, etc. </a:t>
            </a:r>
            <a:endParaRPr/>
          </a:p>
          <a:p>
            <a:pPr marL="182880" lvl="0" indent="-182880" algn="l" rtl="0">
              <a:lnSpc>
                <a:spcPct val="90000"/>
              </a:lnSpc>
              <a:spcBef>
                <a:spcPts val="1200"/>
              </a:spcBef>
              <a:spcAft>
                <a:spcPts val="0"/>
              </a:spcAft>
              <a:buSzPct val="100000"/>
              <a:buChar char="●"/>
            </a:pPr>
            <a:r>
              <a:rPr lang="en-US" b="1"/>
              <a:t>Les conjonctions de coordination </a:t>
            </a:r>
            <a:r>
              <a:rPr lang="en-US"/>
              <a:t>s’intègrent progressivement dans son langage, de même que de nouvelles prépositions interrogatives comme « quand », « comment » ou « pourquoi » </a:t>
            </a:r>
            <a:endParaRPr/>
          </a:p>
          <a:p>
            <a:pPr marL="182880" lvl="0" indent="-182880" algn="l" rtl="0">
              <a:lnSpc>
                <a:spcPct val="90000"/>
              </a:lnSpc>
              <a:spcBef>
                <a:spcPts val="1200"/>
              </a:spcBef>
              <a:spcAft>
                <a:spcPts val="0"/>
              </a:spcAft>
              <a:buSzPct val="100000"/>
              <a:buChar char="●"/>
            </a:pPr>
            <a:r>
              <a:rPr lang="en-US"/>
              <a:t>Toujours curieux, l’enfant </a:t>
            </a:r>
            <a:r>
              <a:rPr lang="en-US" b="1"/>
              <a:t>veut connaitre le sens des mots</a:t>
            </a:r>
            <a:r>
              <a:rPr lang="en-US"/>
              <a:t>. Il fait encore des erreurs sémantiques et utilise les mots dans différents contextes pour en vérifier le sens.</a:t>
            </a:r>
            <a:endParaRPr/>
          </a:p>
          <a:p>
            <a:pPr marL="182880" lvl="0" indent="-182880" algn="l" rtl="0">
              <a:lnSpc>
                <a:spcPct val="90000"/>
              </a:lnSpc>
              <a:spcBef>
                <a:spcPts val="1200"/>
              </a:spcBef>
              <a:spcAft>
                <a:spcPts val="0"/>
              </a:spcAft>
              <a:buSzPct val="100000"/>
              <a:buChar char="●"/>
            </a:pPr>
            <a:r>
              <a:rPr lang="en-US"/>
              <a:t>À cet âge, l’aspect pragmatique du langage évolue aussi. L’enfant peut maintenant respecter l’alternance des tours de parole et il signale à son interlocuteur </a:t>
            </a:r>
            <a:r>
              <a:rPr lang="en-US" b="1"/>
              <a:t>qu’il l’écoute en faisant des signes de la tête</a:t>
            </a:r>
            <a:r>
              <a:rPr lang="en-US"/>
              <a:t>, par exemple. Il </a:t>
            </a:r>
            <a:r>
              <a:rPr lang="en-US" b="1"/>
              <a:t>engage la conversation</a:t>
            </a:r>
            <a:r>
              <a:rPr lang="en-US"/>
              <a:t>, établit des relations, utilise les formules de politesse et s’affirme en utilisant le langage</a:t>
            </a:r>
            <a:r>
              <a:rPr lang="en-US" b="1"/>
              <a:t>. Il adapte son langage à son interlocuteur</a:t>
            </a:r>
            <a:r>
              <a:rPr lang="en-US"/>
              <a:t>. </a:t>
            </a:r>
            <a:endParaRPr/>
          </a:p>
          <a:p>
            <a:pPr marL="182880" lvl="0" indent="-182880" algn="l" rtl="0">
              <a:lnSpc>
                <a:spcPct val="90000"/>
              </a:lnSpc>
              <a:spcBef>
                <a:spcPts val="1200"/>
              </a:spcBef>
              <a:spcAft>
                <a:spcPts val="0"/>
              </a:spcAft>
              <a:buSzPct val="100000"/>
              <a:buChar char="●"/>
            </a:pPr>
            <a:r>
              <a:rPr lang="en-US"/>
              <a:t>Au point de vue des conduites argumentatives, l’enfant est maintenant apte à utiliser </a:t>
            </a:r>
            <a:r>
              <a:rPr lang="en-US" b="1"/>
              <a:t>des justifications </a:t>
            </a:r>
            <a:r>
              <a:rPr lang="en-US"/>
              <a:t>: il intègre des éléments factuels ou énumère des faits </a:t>
            </a:r>
            <a:endParaRPr/>
          </a:p>
          <a:p>
            <a:pPr marL="182880" lvl="0" indent="-182880" algn="l" rtl="0">
              <a:lnSpc>
                <a:spcPct val="90000"/>
              </a:lnSpc>
              <a:spcBef>
                <a:spcPts val="1200"/>
              </a:spcBef>
              <a:spcAft>
                <a:spcPts val="0"/>
              </a:spcAft>
              <a:buSzPct val="100000"/>
              <a:buChar char="●"/>
            </a:pPr>
            <a:r>
              <a:rPr lang="en-US"/>
              <a:t>L’enfant de cet âge saisit très bien que </a:t>
            </a:r>
            <a:r>
              <a:rPr lang="en-US" b="1"/>
              <a:t>le langage a plusieurs fonctions</a:t>
            </a:r>
            <a:r>
              <a:rPr lang="en-US"/>
              <a:t>, dont établir des relations, diriger des actions, servir d’outil pour s’affirmer ou pour décrire des objets ou des événements</a:t>
            </a:r>
            <a:endParaRPr/>
          </a:p>
        </p:txBody>
      </p:sp>
      <p:pic>
        <p:nvPicPr>
          <p:cNvPr id="126" name="Google Shape;126;p5"/>
          <p:cNvPicPr preferRelativeResize="0"/>
          <p:nvPr/>
        </p:nvPicPr>
        <p:blipFill rotWithShape="1">
          <a:blip r:embed="rId3">
            <a:alphaModFix/>
          </a:blip>
          <a:srcRect/>
          <a:stretch/>
        </p:blipFill>
        <p:spPr>
          <a:xfrm>
            <a:off x="8781574" y="0"/>
            <a:ext cx="3410426" cy="76210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6"/>
          <p:cNvSpPr txBox="1">
            <a:spLocks noGrp="1"/>
          </p:cNvSpPr>
          <p:nvPr>
            <p:ph type="title"/>
          </p:nvPr>
        </p:nvSpPr>
        <p:spPr>
          <a:xfrm>
            <a:off x="0" y="1123837"/>
            <a:ext cx="3612775" cy="46011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orbel"/>
              <a:buNone/>
            </a:pPr>
            <a:r>
              <a:rPr lang="en-US" b="1"/>
              <a:t>L’école maternelle: </a:t>
            </a:r>
            <a:br>
              <a:rPr lang="en-US" b="1"/>
            </a:br>
            <a:br>
              <a:rPr lang="en-US" b="1"/>
            </a:br>
            <a:r>
              <a:rPr lang="en-US" b="1"/>
              <a:t>« l’école de l’épanouissement et du langage »</a:t>
            </a:r>
            <a:endParaRPr b="1"/>
          </a:p>
        </p:txBody>
      </p:sp>
      <p:sp>
        <p:nvSpPr>
          <p:cNvPr id="132" name="Google Shape;132;p6"/>
          <p:cNvSpPr txBox="1">
            <a:spLocks noGrp="1"/>
          </p:cNvSpPr>
          <p:nvPr>
            <p:ph type="body" idx="1"/>
          </p:nvPr>
        </p:nvSpPr>
        <p:spPr>
          <a:xfrm>
            <a:off x="3738282" y="134470"/>
            <a:ext cx="7419292" cy="597049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600"/>
              <a:buNone/>
            </a:pPr>
            <a:r>
              <a:rPr lang="en-US" sz="1600" b="1"/>
              <a:t>S</a:t>
            </a:r>
            <a:r>
              <a:rPr lang="en-US" sz="1600"/>
              <a:t>NOR : MENE1915456N</a:t>
            </a:r>
            <a:endParaRPr/>
          </a:p>
          <a:p>
            <a:pPr marL="0" lvl="0" indent="0" algn="l" rtl="0">
              <a:lnSpc>
                <a:spcPct val="90000"/>
              </a:lnSpc>
              <a:spcBef>
                <a:spcPts val="1200"/>
              </a:spcBef>
              <a:spcAft>
                <a:spcPts val="0"/>
              </a:spcAft>
              <a:buSzPts val="1600"/>
              <a:buNone/>
            </a:pPr>
            <a:r>
              <a:rPr lang="en-US" sz="1600"/>
              <a:t>Note de service n° 2019-084 du 28-5-2019</a:t>
            </a:r>
            <a:endParaRPr/>
          </a:p>
          <a:p>
            <a:pPr marL="0" lvl="0" indent="0" algn="l" rtl="0">
              <a:lnSpc>
                <a:spcPct val="90000"/>
              </a:lnSpc>
              <a:spcBef>
                <a:spcPts val="1200"/>
              </a:spcBef>
              <a:spcAft>
                <a:spcPts val="0"/>
              </a:spcAft>
              <a:buSzPts val="1600"/>
              <a:buNone/>
            </a:pPr>
            <a:r>
              <a:rPr lang="en-US" sz="1600"/>
              <a:t>MENJ - DGESCO A1-1</a:t>
            </a:r>
            <a:endParaRPr/>
          </a:p>
          <a:p>
            <a:pPr marL="0" lvl="0" indent="0" algn="l" rtl="0">
              <a:lnSpc>
                <a:spcPct val="90000"/>
              </a:lnSpc>
              <a:spcBef>
                <a:spcPts val="1200"/>
              </a:spcBef>
              <a:spcAft>
                <a:spcPts val="0"/>
              </a:spcAft>
              <a:buSzPts val="1600"/>
              <a:buNone/>
            </a:pPr>
            <a:endParaRPr sz="1600"/>
          </a:p>
          <a:p>
            <a:pPr marL="0" lvl="0" indent="0" algn="ctr" rtl="0">
              <a:lnSpc>
                <a:spcPct val="90000"/>
              </a:lnSpc>
              <a:spcBef>
                <a:spcPts val="1200"/>
              </a:spcBef>
              <a:spcAft>
                <a:spcPts val="0"/>
              </a:spcAft>
              <a:buSzPts val="2000"/>
              <a:buNone/>
            </a:pPr>
            <a:r>
              <a:rPr lang="en-US" b="1" u="sng"/>
              <a:t>Stimuler et structurer le langage oral</a:t>
            </a:r>
            <a:endParaRPr/>
          </a:p>
          <a:p>
            <a:pPr marL="0" lvl="0" indent="0" algn="ctr" rtl="0">
              <a:lnSpc>
                <a:spcPct val="90000"/>
              </a:lnSpc>
              <a:spcBef>
                <a:spcPts val="1200"/>
              </a:spcBef>
              <a:spcAft>
                <a:spcPts val="0"/>
              </a:spcAft>
              <a:buSzPts val="2000"/>
              <a:buNone/>
            </a:pPr>
            <a:endParaRPr b="1"/>
          </a:p>
          <a:p>
            <a:pPr marL="182880" lvl="0" indent="-182880" algn="l" rtl="0">
              <a:lnSpc>
                <a:spcPct val="90000"/>
              </a:lnSpc>
              <a:spcBef>
                <a:spcPts val="1200"/>
              </a:spcBef>
              <a:spcAft>
                <a:spcPts val="0"/>
              </a:spcAft>
              <a:buSzPts val="2000"/>
              <a:buChar char="●"/>
            </a:pPr>
            <a:r>
              <a:rPr lang="en-US"/>
              <a:t>En situation scolaire, </a:t>
            </a:r>
            <a:r>
              <a:rPr lang="en-US" b="1"/>
              <a:t>le langage correspond aux activités de compréhension </a:t>
            </a:r>
            <a:r>
              <a:rPr lang="en-US"/>
              <a:t>(écouter, lire) et </a:t>
            </a:r>
            <a:r>
              <a:rPr lang="en-US" b="1"/>
              <a:t>aux activités de production </a:t>
            </a:r>
            <a:r>
              <a:rPr lang="en-US"/>
              <a:t>(parler, écrire). </a:t>
            </a:r>
            <a:endParaRPr/>
          </a:p>
          <a:p>
            <a:pPr marL="182880" lvl="0" indent="-182880" algn="l" rtl="0">
              <a:lnSpc>
                <a:spcPct val="90000"/>
              </a:lnSpc>
              <a:spcBef>
                <a:spcPts val="1200"/>
              </a:spcBef>
              <a:spcAft>
                <a:spcPts val="0"/>
              </a:spcAft>
              <a:buSzPts val="2000"/>
              <a:buChar char="●"/>
            </a:pPr>
            <a:r>
              <a:rPr lang="en-US"/>
              <a:t>L'appropriation par les élèves d'un langage oral riche, organisé et compréhensible requiert </a:t>
            </a:r>
            <a:r>
              <a:rPr lang="en-US" b="1"/>
              <a:t>la mise en œuvre d'un enseignement structuré et systématique, </a:t>
            </a:r>
            <a:r>
              <a:rPr lang="en-US"/>
              <a:t>en français comme en LV.</a:t>
            </a:r>
            <a:endParaRPr/>
          </a:p>
        </p:txBody>
      </p:sp>
      <p:pic>
        <p:nvPicPr>
          <p:cNvPr id="133" name="Google Shape;133;p6"/>
          <p:cNvPicPr preferRelativeResize="0"/>
          <p:nvPr/>
        </p:nvPicPr>
        <p:blipFill rotWithShape="1">
          <a:blip r:embed="rId3">
            <a:alphaModFix/>
          </a:blip>
          <a:srcRect/>
          <a:stretch/>
        </p:blipFill>
        <p:spPr>
          <a:xfrm>
            <a:off x="8781574" y="0"/>
            <a:ext cx="3410426" cy="76210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7"/>
          <p:cNvSpPr txBox="1">
            <a:spLocks noGrp="1"/>
          </p:cNvSpPr>
          <p:nvPr>
            <p:ph type="title"/>
          </p:nvPr>
        </p:nvSpPr>
        <p:spPr>
          <a:xfrm>
            <a:off x="0" y="1123837"/>
            <a:ext cx="3612775" cy="46011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orbel"/>
              <a:buNone/>
            </a:pPr>
            <a:r>
              <a:rPr lang="en-US" b="1"/>
              <a:t>L’école maternelle: </a:t>
            </a:r>
            <a:br>
              <a:rPr lang="en-US" b="1"/>
            </a:br>
            <a:br>
              <a:rPr lang="en-US" b="1"/>
            </a:br>
            <a:r>
              <a:rPr lang="en-US" b="1"/>
              <a:t>« l’école de l’épanouissement et du langage »</a:t>
            </a:r>
            <a:endParaRPr b="1"/>
          </a:p>
        </p:txBody>
      </p:sp>
      <p:sp>
        <p:nvSpPr>
          <p:cNvPr id="139" name="Google Shape;139;p7"/>
          <p:cNvSpPr txBox="1">
            <a:spLocks noGrp="1"/>
          </p:cNvSpPr>
          <p:nvPr>
            <p:ph type="body" idx="1"/>
          </p:nvPr>
        </p:nvSpPr>
        <p:spPr>
          <a:xfrm>
            <a:off x="3869268" y="864108"/>
            <a:ext cx="7315200" cy="51206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600"/>
              <a:buNone/>
            </a:pPr>
            <a:r>
              <a:rPr lang="en-US" sz="1600" b="1"/>
              <a:t>S</a:t>
            </a:r>
            <a:r>
              <a:rPr lang="en-US" sz="1600"/>
              <a:t>NOR : MENE1915456N</a:t>
            </a:r>
            <a:endParaRPr/>
          </a:p>
          <a:p>
            <a:pPr marL="0" lvl="0" indent="0" algn="l" rtl="0">
              <a:lnSpc>
                <a:spcPct val="90000"/>
              </a:lnSpc>
              <a:spcBef>
                <a:spcPts val="1200"/>
              </a:spcBef>
              <a:spcAft>
                <a:spcPts val="0"/>
              </a:spcAft>
              <a:buSzPts val="1600"/>
              <a:buNone/>
            </a:pPr>
            <a:r>
              <a:rPr lang="en-US" sz="1600"/>
              <a:t>Note de service n° 2019-084 du 28-5-2019</a:t>
            </a:r>
            <a:endParaRPr/>
          </a:p>
          <a:p>
            <a:pPr marL="0" lvl="0" indent="0" algn="l" rtl="0">
              <a:lnSpc>
                <a:spcPct val="90000"/>
              </a:lnSpc>
              <a:spcBef>
                <a:spcPts val="1200"/>
              </a:spcBef>
              <a:spcAft>
                <a:spcPts val="0"/>
              </a:spcAft>
              <a:buSzPts val="1600"/>
              <a:buNone/>
            </a:pPr>
            <a:r>
              <a:rPr lang="en-US" sz="1600"/>
              <a:t>MENJ - DGESCO A1-1</a:t>
            </a:r>
            <a:endParaRPr/>
          </a:p>
          <a:p>
            <a:pPr marL="0" lvl="0" indent="0" algn="l" rtl="0">
              <a:lnSpc>
                <a:spcPct val="90000"/>
              </a:lnSpc>
              <a:spcBef>
                <a:spcPts val="1200"/>
              </a:spcBef>
              <a:spcAft>
                <a:spcPts val="0"/>
              </a:spcAft>
              <a:buSzPts val="1600"/>
              <a:buNone/>
            </a:pPr>
            <a:endParaRPr sz="1600"/>
          </a:p>
          <a:p>
            <a:pPr marL="0" lvl="0" indent="0" algn="ctr" rtl="0">
              <a:lnSpc>
                <a:spcPct val="90000"/>
              </a:lnSpc>
              <a:spcBef>
                <a:spcPts val="1200"/>
              </a:spcBef>
              <a:spcAft>
                <a:spcPts val="0"/>
              </a:spcAft>
              <a:buSzPts val="2000"/>
              <a:buNone/>
            </a:pPr>
            <a:r>
              <a:rPr lang="en-US" b="1" u="sng"/>
              <a:t>Stimuler et structurer le langage oral</a:t>
            </a:r>
            <a:endParaRPr/>
          </a:p>
          <a:p>
            <a:pPr marL="0" lvl="0" indent="0" algn="ctr" rtl="0">
              <a:lnSpc>
                <a:spcPct val="90000"/>
              </a:lnSpc>
              <a:spcBef>
                <a:spcPts val="1200"/>
              </a:spcBef>
              <a:spcAft>
                <a:spcPts val="0"/>
              </a:spcAft>
              <a:buSzPts val="2000"/>
              <a:buNone/>
            </a:pPr>
            <a:endParaRPr b="1"/>
          </a:p>
          <a:p>
            <a:pPr marL="182880" lvl="0" indent="-182880" algn="l" rtl="0">
              <a:lnSpc>
                <a:spcPct val="90000"/>
              </a:lnSpc>
              <a:spcBef>
                <a:spcPts val="1200"/>
              </a:spcBef>
              <a:spcAft>
                <a:spcPts val="0"/>
              </a:spcAft>
              <a:buSzPts val="2000"/>
              <a:buChar char="●"/>
            </a:pPr>
            <a:r>
              <a:rPr lang="en-US"/>
              <a:t>En grande section, les élèves doivent en effet pouvoir se faire comprendre par le seul usage du langage. L'enjeu est </a:t>
            </a:r>
            <a:r>
              <a:rPr lang="en-US" b="1"/>
              <a:t>de les rendre capables de raconter, d'expliquer une réalité passée ou à venir, de créer une histoire portant  sur des événements, lieux ou personnages inconnus d'au moins un des partenaires de l'échange</a:t>
            </a:r>
            <a:r>
              <a:rPr lang="en-US"/>
              <a:t>. Langage de communication et langage de communication.</a:t>
            </a:r>
            <a:endParaRPr/>
          </a:p>
          <a:p>
            <a:pPr marL="182880" lvl="0" indent="-182880" algn="l" rtl="0">
              <a:lnSpc>
                <a:spcPct val="90000"/>
              </a:lnSpc>
              <a:spcBef>
                <a:spcPts val="1200"/>
              </a:spcBef>
              <a:spcAft>
                <a:spcPts val="0"/>
              </a:spcAft>
              <a:buSzPts val="2000"/>
              <a:buChar char="●"/>
            </a:pPr>
            <a:r>
              <a:rPr lang="en-US"/>
              <a:t>Il est nécessaire d'accorder autant </a:t>
            </a:r>
            <a:r>
              <a:rPr lang="en-US" b="1"/>
              <a:t>d'attention au lexique qu'à la syntaxe et à la phonologie</a:t>
            </a:r>
            <a:endParaRPr/>
          </a:p>
          <a:p>
            <a:pPr marL="0" lvl="0" indent="0" algn="ctr" rtl="0">
              <a:lnSpc>
                <a:spcPct val="90000"/>
              </a:lnSpc>
              <a:spcBef>
                <a:spcPts val="1200"/>
              </a:spcBef>
              <a:spcAft>
                <a:spcPts val="0"/>
              </a:spcAft>
              <a:buSzPts val="2000"/>
              <a:buNone/>
            </a:pPr>
            <a:endParaRPr b="1"/>
          </a:p>
        </p:txBody>
      </p:sp>
      <p:pic>
        <p:nvPicPr>
          <p:cNvPr id="140" name="Google Shape;140;p7"/>
          <p:cNvPicPr preferRelativeResize="0"/>
          <p:nvPr/>
        </p:nvPicPr>
        <p:blipFill rotWithShape="1">
          <a:blip r:embed="rId3">
            <a:alphaModFix/>
          </a:blip>
          <a:srcRect/>
          <a:stretch/>
        </p:blipFill>
        <p:spPr>
          <a:xfrm>
            <a:off x="8781574" y="0"/>
            <a:ext cx="3410426" cy="76210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8"/>
          <p:cNvSpPr txBox="1">
            <a:spLocks noGrp="1"/>
          </p:cNvSpPr>
          <p:nvPr>
            <p:ph type="title"/>
          </p:nvPr>
        </p:nvSpPr>
        <p:spPr>
          <a:xfrm>
            <a:off x="0" y="1123837"/>
            <a:ext cx="3612775" cy="46011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orbel"/>
              <a:buNone/>
            </a:pPr>
            <a:r>
              <a:rPr lang="en-US" b="1"/>
              <a:t>L’école maternelle: </a:t>
            </a:r>
            <a:br>
              <a:rPr lang="en-US" b="1"/>
            </a:br>
            <a:br>
              <a:rPr lang="en-US" b="1"/>
            </a:br>
            <a:r>
              <a:rPr lang="en-US" b="1"/>
              <a:t>« l’école de l’épanouissement et du langage »</a:t>
            </a:r>
            <a:endParaRPr b="1"/>
          </a:p>
        </p:txBody>
      </p:sp>
      <p:sp>
        <p:nvSpPr>
          <p:cNvPr id="146" name="Google Shape;146;p8"/>
          <p:cNvSpPr txBox="1">
            <a:spLocks noGrp="1"/>
          </p:cNvSpPr>
          <p:nvPr>
            <p:ph type="body" idx="1"/>
          </p:nvPr>
        </p:nvSpPr>
        <p:spPr>
          <a:xfrm>
            <a:off x="3612775" y="864108"/>
            <a:ext cx="7571693" cy="5509798"/>
          </a:xfrm>
          <a:prstGeom prst="rect">
            <a:avLst/>
          </a:prstGeom>
          <a:noFill/>
          <a:ln>
            <a:noFill/>
          </a:ln>
        </p:spPr>
        <p:txBody>
          <a:bodyPr spcFirstLastPara="1" wrap="square" lIns="91425" tIns="45700" rIns="91425" bIns="45700" anchor="ctr" anchorCtr="0">
            <a:normAutofit fontScale="92500" lnSpcReduction="20000"/>
          </a:bodyPr>
          <a:lstStyle/>
          <a:p>
            <a:pPr marL="0" lvl="0" indent="0" algn="l" rtl="0">
              <a:lnSpc>
                <a:spcPct val="90000"/>
              </a:lnSpc>
              <a:spcBef>
                <a:spcPts val="0"/>
              </a:spcBef>
              <a:spcAft>
                <a:spcPts val="0"/>
              </a:spcAft>
              <a:buSzPct val="100000"/>
              <a:buNone/>
            </a:pPr>
            <a:r>
              <a:rPr lang="en-US" sz="1600" b="1"/>
              <a:t>S</a:t>
            </a:r>
            <a:r>
              <a:rPr lang="en-US" sz="1600"/>
              <a:t>NOR : MENE1915456N</a:t>
            </a:r>
            <a:endParaRPr/>
          </a:p>
          <a:p>
            <a:pPr marL="0" lvl="0" indent="0" algn="l" rtl="0">
              <a:lnSpc>
                <a:spcPct val="90000"/>
              </a:lnSpc>
              <a:spcBef>
                <a:spcPts val="1200"/>
              </a:spcBef>
              <a:spcAft>
                <a:spcPts val="0"/>
              </a:spcAft>
              <a:buSzPct val="100000"/>
              <a:buNone/>
            </a:pPr>
            <a:r>
              <a:rPr lang="en-US" sz="1600"/>
              <a:t>Note de service n° 2019-084 du 28-5-2019</a:t>
            </a:r>
            <a:endParaRPr/>
          </a:p>
          <a:p>
            <a:pPr marL="0" lvl="0" indent="0" algn="l" rtl="0">
              <a:lnSpc>
                <a:spcPct val="90000"/>
              </a:lnSpc>
              <a:spcBef>
                <a:spcPts val="1200"/>
              </a:spcBef>
              <a:spcAft>
                <a:spcPts val="0"/>
              </a:spcAft>
              <a:buSzPct val="100000"/>
              <a:buNone/>
            </a:pPr>
            <a:r>
              <a:rPr lang="en-US" sz="1600"/>
              <a:t>MENJ - DGESCO A1-1</a:t>
            </a:r>
            <a:endParaRPr/>
          </a:p>
          <a:p>
            <a:pPr marL="0" lvl="0" indent="0" algn="l" rtl="0">
              <a:lnSpc>
                <a:spcPct val="90000"/>
              </a:lnSpc>
              <a:spcBef>
                <a:spcPts val="1200"/>
              </a:spcBef>
              <a:spcAft>
                <a:spcPts val="0"/>
              </a:spcAft>
              <a:buSzPct val="100000"/>
              <a:buNone/>
            </a:pPr>
            <a:endParaRPr sz="1600"/>
          </a:p>
          <a:p>
            <a:pPr marL="0" lvl="0" indent="0" algn="ctr" rtl="0">
              <a:lnSpc>
                <a:spcPct val="90000"/>
              </a:lnSpc>
              <a:spcBef>
                <a:spcPts val="1200"/>
              </a:spcBef>
              <a:spcAft>
                <a:spcPts val="0"/>
              </a:spcAft>
              <a:buSzPct val="100000"/>
              <a:buNone/>
            </a:pPr>
            <a:r>
              <a:rPr lang="en-US" b="1" u="sng"/>
              <a:t>Stimuler et structurer le langage oral</a:t>
            </a:r>
            <a:endParaRPr/>
          </a:p>
          <a:p>
            <a:pPr marL="0" lvl="0" indent="0" algn="ctr" rtl="0">
              <a:lnSpc>
                <a:spcPct val="90000"/>
              </a:lnSpc>
              <a:spcBef>
                <a:spcPts val="1200"/>
              </a:spcBef>
              <a:spcAft>
                <a:spcPts val="0"/>
              </a:spcAft>
              <a:buSzPct val="100000"/>
              <a:buNone/>
            </a:pPr>
            <a:endParaRPr b="1"/>
          </a:p>
          <a:p>
            <a:pPr marL="182880" lvl="0" indent="-182880" algn="just" rtl="0">
              <a:lnSpc>
                <a:spcPct val="90000"/>
              </a:lnSpc>
              <a:spcBef>
                <a:spcPts val="1200"/>
              </a:spcBef>
              <a:spcAft>
                <a:spcPts val="0"/>
              </a:spcAft>
              <a:buSzPct val="100000"/>
              <a:buChar char="●"/>
            </a:pPr>
            <a:r>
              <a:rPr lang="en-US"/>
              <a:t>Pour assurer la mémorisation et le réemploi du lexique, la simple fréquentation du vocabulaire et des formes syntaxiques en situation ne suffit pas. </a:t>
            </a:r>
            <a:endParaRPr/>
          </a:p>
          <a:p>
            <a:pPr marL="182880" lvl="0" indent="-182880" algn="just" rtl="0">
              <a:lnSpc>
                <a:spcPct val="90000"/>
              </a:lnSpc>
              <a:spcBef>
                <a:spcPts val="1200"/>
              </a:spcBef>
              <a:spcAft>
                <a:spcPts val="0"/>
              </a:spcAft>
              <a:buSzPct val="100000"/>
              <a:buChar char="●"/>
            </a:pPr>
            <a:r>
              <a:rPr lang="en-US"/>
              <a:t>De multiples emplois sont requis pour en garantir l'acquisition par les élèves : l'élève </a:t>
            </a:r>
            <a:r>
              <a:rPr lang="en-US" b="1"/>
              <a:t>découvre les nouveaux mots en contexte</a:t>
            </a:r>
            <a:r>
              <a:rPr lang="en-US"/>
              <a:t>, puis il est conduit à réutiliser ces mots nouveaux </a:t>
            </a:r>
            <a:r>
              <a:rPr lang="en-US" b="1"/>
              <a:t>hors contexte </a:t>
            </a:r>
            <a:r>
              <a:rPr lang="en-US"/>
              <a:t>pour </a:t>
            </a:r>
            <a:r>
              <a:rPr lang="en-US" b="1"/>
              <a:t>structurer leur emploi et les mémoriser</a:t>
            </a:r>
            <a:r>
              <a:rPr lang="en-US"/>
              <a:t>, enfin il les </a:t>
            </a:r>
            <a:r>
              <a:rPr lang="en-US" b="1"/>
              <a:t>réinvestit en contexte</a:t>
            </a:r>
            <a:r>
              <a:rPr lang="en-US"/>
              <a:t>. En prenant appui sur </a:t>
            </a:r>
            <a:r>
              <a:rPr lang="en-US" b="1"/>
              <a:t>des objets, des jeux, des imagiers, des albums, le professeur organise les apprentissages, introduit des activités spécifiquement programmées avec des intentions précises</a:t>
            </a:r>
            <a:r>
              <a:rPr lang="en-US"/>
              <a:t>. Il fixe les </a:t>
            </a:r>
            <a:r>
              <a:rPr lang="en-US" b="1"/>
              <a:t>objectifs et les attentes en fonction du développement de chaque enfant </a:t>
            </a:r>
            <a:r>
              <a:rPr lang="en-US"/>
              <a:t>et met en place </a:t>
            </a:r>
            <a:r>
              <a:rPr lang="en-US" b="1"/>
              <a:t>des situations d'entraînement</a:t>
            </a:r>
            <a:r>
              <a:rPr lang="en-US"/>
              <a:t>. </a:t>
            </a:r>
            <a:endParaRPr/>
          </a:p>
          <a:p>
            <a:pPr marL="182880" lvl="0" indent="-182880" algn="just" rtl="0">
              <a:lnSpc>
                <a:spcPct val="90000"/>
              </a:lnSpc>
              <a:spcBef>
                <a:spcPts val="1200"/>
              </a:spcBef>
              <a:spcAft>
                <a:spcPts val="0"/>
              </a:spcAft>
              <a:buSzPct val="100000"/>
              <a:buChar char="●"/>
            </a:pPr>
            <a:r>
              <a:rPr lang="en-US"/>
              <a:t>Il est </a:t>
            </a:r>
            <a:r>
              <a:rPr lang="en-US" b="1"/>
              <a:t>attentif au choix des mots travaillés</a:t>
            </a:r>
            <a:r>
              <a:rPr lang="en-US"/>
              <a:t>, à leur maniement correct, à leur mise en réseau (champs lexicaux, catégories lexicales, synonymes, antonymes, familles de mots)</a:t>
            </a:r>
            <a:endParaRPr b="1"/>
          </a:p>
        </p:txBody>
      </p:sp>
      <p:pic>
        <p:nvPicPr>
          <p:cNvPr id="147" name="Google Shape;147;p8"/>
          <p:cNvPicPr preferRelativeResize="0"/>
          <p:nvPr/>
        </p:nvPicPr>
        <p:blipFill rotWithShape="1">
          <a:blip r:embed="rId3">
            <a:alphaModFix/>
          </a:blip>
          <a:srcRect/>
          <a:stretch/>
        </p:blipFill>
        <p:spPr>
          <a:xfrm>
            <a:off x="8781574" y="0"/>
            <a:ext cx="3410426" cy="76210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9"/>
          <p:cNvSpPr txBox="1">
            <a:spLocks noGrp="1"/>
          </p:cNvSpPr>
          <p:nvPr>
            <p:ph type="title"/>
          </p:nvPr>
        </p:nvSpPr>
        <p:spPr>
          <a:xfrm>
            <a:off x="0" y="1123837"/>
            <a:ext cx="3612775" cy="46011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orbel"/>
              <a:buNone/>
            </a:pPr>
            <a:r>
              <a:rPr lang="en-US" b="1"/>
              <a:t>L’école maternelle: </a:t>
            </a:r>
            <a:br>
              <a:rPr lang="en-US" b="1"/>
            </a:br>
            <a:br>
              <a:rPr lang="en-US" b="1"/>
            </a:br>
            <a:r>
              <a:rPr lang="en-US" b="1"/>
              <a:t>« l’école de l’épanouissement et du langage »</a:t>
            </a:r>
            <a:endParaRPr b="1"/>
          </a:p>
        </p:txBody>
      </p:sp>
      <p:sp>
        <p:nvSpPr>
          <p:cNvPr id="153" name="Google Shape;153;p9"/>
          <p:cNvSpPr txBox="1">
            <a:spLocks noGrp="1"/>
          </p:cNvSpPr>
          <p:nvPr>
            <p:ph type="body" idx="1"/>
          </p:nvPr>
        </p:nvSpPr>
        <p:spPr>
          <a:xfrm>
            <a:off x="3612775" y="864108"/>
            <a:ext cx="7571693" cy="5509798"/>
          </a:xfrm>
          <a:prstGeom prst="rect">
            <a:avLst/>
          </a:prstGeom>
          <a:noFill/>
          <a:ln>
            <a:noFill/>
          </a:ln>
        </p:spPr>
        <p:txBody>
          <a:bodyPr spcFirstLastPara="1" wrap="square" lIns="91425" tIns="45700" rIns="91425" bIns="45700" anchor="ctr" anchorCtr="0">
            <a:normAutofit fontScale="92500" lnSpcReduction="20000"/>
          </a:bodyPr>
          <a:lstStyle/>
          <a:p>
            <a:pPr marL="0" lvl="0" indent="0" algn="l" rtl="0">
              <a:lnSpc>
                <a:spcPct val="90000"/>
              </a:lnSpc>
              <a:spcBef>
                <a:spcPts val="0"/>
              </a:spcBef>
              <a:spcAft>
                <a:spcPts val="0"/>
              </a:spcAft>
              <a:buSzPct val="100000"/>
              <a:buNone/>
            </a:pPr>
            <a:r>
              <a:rPr lang="en-US" sz="1600" b="1"/>
              <a:t>S</a:t>
            </a:r>
            <a:r>
              <a:rPr lang="en-US" sz="1600"/>
              <a:t>NOR : MENE1915456N</a:t>
            </a:r>
            <a:endParaRPr/>
          </a:p>
          <a:p>
            <a:pPr marL="0" lvl="0" indent="0" algn="l" rtl="0">
              <a:lnSpc>
                <a:spcPct val="90000"/>
              </a:lnSpc>
              <a:spcBef>
                <a:spcPts val="1200"/>
              </a:spcBef>
              <a:spcAft>
                <a:spcPts val="0"/>
              </a:spcAft>
              <a:buSzPct val="100000"/>
              <a:buNone/>
            </a:pPr>
            <a:r>
              <a:rPr lang="en-US" sz="1600"/>
              <a:t>Note de service n° 2019-084 du 28-5-2019</a:t>
            </a:r>
            <a:endParaRPr/>
          </a:p>
          <a:p>
            <a:pPr marL="0" lvl="0" indent="0" algn="l" rtl="0">
              <a:lnSpc>
                <a:spcPct val="90000"/>
              </a:lnSpc>
              <a:spcBef>
                <a:spcPts val="1200"/>
              </a:spcBef>
              <a:spcAft>
                <a:spcPts val="0"/>
              </a:spcAft>
              <a:buSzPct val="100000"/>
              <a:buNone/>
            </a:pPr>
            <a:r>
              <a:rPr lang="en-US" sz="1600"/>
              <a:t>MENJ - DGESCO A1-1</a:t>
            </a:r>
            <a:endParaRPr/>
          </a:p>
          <a:p>
            <a:pPr marL="0" lvl="0" indent="0" algn="l" rtl="0">
              <a:lnSpc>
                <a:spcPct val="90000"/>
              </a:lnSpc>
              <a:spcBef>
                <a:spcPts val="1200"/>
              </a:spcBef>
              <a:spcAft>
                <a:spcPts val="0"/>
              </a:spcAft>
              <a:buSzPct val="100000"/>
              <a:buNone/>
            </a:pPr>
            <a:endParaRPr sz="1600"/>
          </a:p>
          <a:p>
            <a:pPr marL="0" lvl="0" indent="0" algn="ctr" rtl="0">
              <a:lnSpc>
                <a:spcPct val="90000"/>
              </a:lnSpc>
              <a:spcBef>
                <a:spcPts val="1200"/>
              </a:spcBef>
              <a:spcAft>
                <a:spcPts val="0"/>
              </a:spcAft>
              <a:buSzPct val="100000"/>
              <a:buNone/>
            </a:pPr>
            <a:r>
              <a:rPr lang="en-US" b="1" u="sng"/>
              <a:t>Stimuler et structurer le langage oral</a:t>
            </a:r>
            <a:endParaRPr/>
          </a:p>
          <a:p>
            <a:pPr marL="182880" lvl="0" indent="-182880" algn="l" rtl="0">
              <a:lnSpc>
                <a:spcPct val="90000"/>
              </a:lnSpc>
              <a:spcBef>
                <a:spcPts val="1200"/>
              </a:spcBef>
              <a:spcAft>
                <a:spcPts val="0"/>
              </a:spcAft>
              <a:buSzPct val="100000"/>
              <a:buChar char="●"/>
            </a:pPr>
            <a:r>
              <a:rPr lang="en-US"/>
              <a:t>Pas d'acquisition sans mémorisation. </a:t>
            </a:r>
            <a:r>
              <a:rPr lang="en-US" b="1"/>
              <a:t>La mémoire </a:t>
            </a:r>
            <a:r>
              <a:rPr lang="en-US"/>
              <a:t>est à la fois le moteur, le ressort et le produit des apprentissages. </a:t>
            </a:r>
            <a:r>
              <a:rPr lang="en-US" b="1"/>
              <a:t>Travailler la mémoire lexicale </a:t>
            </a:r>
            <a:r>
              <a:rPr lang="en-US"/>
              <a:t>avec l'enfant nécessite que </a:t>
            </a:r>
            <a:r>
              <a:rPr lang="en-US" b="1"/>
              <a:t>le mot soit bien articulé, répété </a:t>
            </a:r>
            <a:r>
              <a:rPr lang="en-US"/>
              <a:t>souvent par l'enseignant et l'enfant, afin d'en favoriser l'appropriation, puis de le </a:t>
            </a:r>
            <a:r>
              <a:rPr lang="en-US" b="1"/>
              <a:t>réactiver régulièrement</a:t>
            </a:r>
            <a:r>
              <a:rPr lang="en-US"/>
              <a:t>, dans différentes situations qui permettront </a:t>
            </a:r>
            <a:r>
              <a:rPr lang="en-US" b="1"/>
              <a:t>son utilisation en contexte</a:t>
            </a:r>
            <a:r>
              <a:rPr lang="en-US"/>
              <a:t>. C'est à ce prix que la mémorisation sera </a:t>
            </a:r>
            <a:r>
              <a:rPr lang="en-US" b="1"/>
              <a:t>profonde, donc durable.</a:t>
            </a:r>
            <a:endParaRPr/>
          </a:p>
          <a:p>
            <a:pPr marL="182880" lvl="0" indent="-182880" algn="l" rtl="0">
              <a:lnSpc>
                <a:spcPct val="90000"/>
              </a:lnSpc>
              <a:spcBef>
                <a:spcPts val="1200"/>
              </a:spcBef>
              <a:spcAft>
                <a:spcPts val="0"/>
              </a:spcAft>
              <a:buSzPct val="100000"/>
              <a:buChar char="●"/>
            </a:pPr>
            <a:r>
              <a:rPr lang="en-US"/>
              <a:t>L'appropriation </a:t>
            </a:r>
            <a:r>
              <a:rPr lang="en-US" b="1"/>
              <a:t>des structures syntaxiques fait l'objet, au même titre que le lexique ci-dessus, d'une attention quotidienne et structurée</a:t>
            </a:r>
            <a:r>
              <a:rPr lang="en-US"/>
              <a:t>, avec des objectifs définis et précis. </a:t>
            </a:r>
            <a:endParaRPr/>
          </a:p>
          <a:p>
            <a:pPr marL="182880" lvl="0" indent="-182880" algn="l" rtl="0">
              <a:lnSpc>
                <a:spcPct val="90000"/>
              </a:lnSpc>
              <a:spcBef>
                <a:spcPts val="1200"/>
              </a:spcBef>
              <a:spcAft>
                <a:spcPts val="0"/>
              </a:spcAft>
              <a:buSzPct val="100000"/>
              <a:buChar char="●"/>
            </a:pPr>
            <a:r>
              <a:rPr lang="en-US"/>
              <a:t>Les élèves sont régulièrement mis en situation fonctionnelle de produire des phrases </a:t>
            </a:r>
            <a:r>
              <a:rPr lang="en-US" b="1"/>
              <a:t>simples, affirmatives ou négatives, qui relèvent de différents types : déclaratives, interrogatives, exclamatives, impératives. </a:t>
            </a:r>
            <a:endParaRPr b="1"/>
          </a:p>
          <a:p>
            <a:pPr marL="182880" lvl="0" indent="-182880" algn="l" rtl="0">
              <a:lnSpc>
                <a:spcPct val="90000"/>
              </a:lnSpc>
              <a:spcBef>
                <a:spcPts val="1200"/>
              </a:spcBef>
              <a:spcAft>
                <a:spcPts val="0"/>
              </a:spcAft>
              <a:buSzPct val="100000"/>
              <a:buChar char="●"/>
            </a:pPr>
            <a:r>
              <a:rPr lang="en-US"/>
              <a:t>Progressivement, les élèves sont entraînés à effectuer des enchaînements de phrases de </a:t>
            </a:r>
            <a:r>
              <a:rPr lang="en-US" b="1"/>
              <a:t>plus en plus complexes.</a:t>
            </a:r>
            <a:endParaRPr/>
          </a:p>
          <a:p>
            <a:pPr marL="0" lvl="0" indent="0" algn="ctr" rtl="0">
              <a:lnSpc>
                <a:spcPct val="90000"/>
              </a:lnSpc>
              <a:spcBef>
                <a:spcPts val="1200"/>
              </a:spcBef>
              <a:spcAft>
                <a:spcPts val="0"/>
              </a:spcAft>
              <a:buSzPct val="100000"/>
              <a:buNone/>
            </a:pPr>
            <a:endParaRPr b="1"/>
          </a:p>
        </p:txBody>
      </p:sp>
      <p:pic>
        <p:nvPicPr>
          <p:cNvPr id="154" name="Google Shape;154;p9"/>
          <p:cNvPicPr preferRelativeResize="0"/>
          <p:nvPr/>
        </p:nvPicPr>
        <p:blipFill rotWithShape="1">
          <a:blip r:embed="rId3">
            <a:alphaModFix/>
          </a:blip>
          <a:srcRect/>
          <a:stretch/>
        </p:blipFill>
        <p:spPr>
          <a:xfrm>
            <a:off x="8781574" y="0"/>
            <a:ext cx="3410426" cy="762106"/>
          </a:xfrm>
          <a:prstGeom prst="rect">
            <a:avLst/>
          </a:prstGeom>
          <a:noFill/>
          <a:ln>
            <a:noFill/>
          </a:ln>
        </p:spPr>
      </p:pic>
    </p:spTree>
  </p:cSld>
  <p:clrMapOvr>
    <a:masterClrMapping/>
  </p:clrMapOvr>
</p:sld>
</file>

<file path=ppt/theme/theme1.xml><?xml version="1.0" encoding="utf-8"?>
<a:theme xmlns:a="http://schemas.openxmlformats.org/drawingml/2006/main" name="Cadre">
  <a:themeElements>
    <a:clrScheme name="Cadr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3023</Words>
  <Application>Microsoft Office PowerPoint</Application>
  <PresentationFormat>Grand écran</PresentationFormat>
  <Paragraphs>216</Paragraphs>
  <Slides>23</Slides>
  <Notes>23</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23</vt:i4>
      </vt:variant>
    </vt:vector>
  </HeadingPairs>
  <TitlesOfParts>
    <vt:vector size="28" baseType="lpstr">
      <vt:lpstr>Corbel</vt:lpstr>
      <vt:lpstr>Noto Sans Symbols</vt:lpstr>
      <vt:lpstr>Arial</vt:lpstr>
      <vt:lpstr>Calibri</vt:lpstr>
      <vt:lpstr>Cadre</vt:lpstr>
      <vt:lpstr>ENSEIGNER L’ANGLAIS AU CYCLE 1 :   Comment concevoir et mettre en œuvre l’enseignement d’une langue étrangère auprès des jeunes élèves de la maternelle  Stage de zone, 12 et 13 janvier 2023 en présentiel + 6 heures en synchrone distanciel </vt:lpstr>
      <vt:lpstr>LES OBJECTIFS DU STAGE</vt:lpstr>
      <vt:lpstr>ORGANISATION  ET PROGRAMME</vt:lpstr>
      <vt:lpstr>LE DEVELOPPEMENT DU LANGAGE CHEZ LES 3-5 ANS</vt:lpstr>
      <vt:lpstr>LE DEVELOPPEMENT DU LANGAGE CHEZ LES 3-5 ANS</vt:lpstr>
      <vt:lpstr>L’école maternelle:   « l’école de l’épanouissement et du langage »</vt:lpstr>
      <vt:lpstr>L’école maternelle:   « l’école de l’épanouissement et du langage »</vt:lpstr>
      <vt:lpstr>L’école maternelle:   « l’école de l’épanouissement et du langage »</vt:lpstr>
      <vt:lpstr>L’école maternelle:   « l’école de l’épanouissement et du langage »</vt:lpstr>
      <vt:lpstr>L’école maternelle:   « l’école de l’épanouissement et du langage »</vt:lpstr>
      <vt:lpstr>L’école maternelle:   « l’école de l’épanouissement et du langage »</vt:lpstr>
      <vt:lpstr>L’enseignement d’une LV au  cycle 1:   Le cadre institutionnel</vt:lpstr>
      <vt:lpstr>L’enseignement d’une LV au  cycle 1:   Le cadre institutionnel</vt:lpstr>
      <vt:lpstr>L’enseignement d’une LV au  cycle 1:   Le cadre institutionnel</vt:lpstr>
      <vt:lpstr>L’enseignement d’une LV au  cycle 1:   Le cadre institutionnel</vt:lpstr>
      <vt:lpstr>L’enseignement d’une LV au  cycle 1:   Le cadre institutionnel</vt:lpstr>
      <vt:lpstr>L’enseignement d’une LV au  cycle 1:   Le cadre institutionnel</vt:lpstr>
      <vt:lpstr>L’enseignement d’une LV au  cycle 1:   Le cadre institutionnel</vt:lpstr>
      <vt:lpstr>Les pratiques de l’enseignement de la langue française au cycle 1: Un modèle pour l’enseignement des LV au cycle 1?   Exemple du vocabulaire</vt:lpstr>
      <vt:lpstr>Les pratiques de l’enseignement de la langue française au cycle 1: Un modèle pour l’enseignement des LV au cycle 1?   Exemple du vocabulaire</vt:lpstr>
      <vt:lpstr>La place du jeu dans les apprentissages chez les enfants</vt:lpstr>
      <vt:lpstr>Exemple de productions de stage  Ce que vous aller faire</vt:lpstr>
      <vt:lpstr>C’est à vous !  Utilisez le drive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ENSEIGNER L’ANGLAIS AU CYCLE 1 :   Comment concevoir et mettre en œuvre l’enseignement d’une langue étrangère auprès des jeunes élèves de la maternelle  Stage de zone, 12 et 13 janvier 2023 en présentiel + 6 heures en synchrone distanciel </dc:title>
  <dc:creator>Emmanuelle DOMPNIER</dc:creator>
  <cp:lastModifiedBy>inspection1</cp:lastModifiedBy>
  <cp:revision>1</cp:revision>
  <dcterms:created xsi:type="dcterms:W3CDTF">2022-12-14T19:16:10Z</dcterms:created>
  <dcterms:modified xsi:type="dcterms:W3CDTF">2023-06-22T11:55:29Z</dcterms:modified>
</cp:coreProperties>
</file>