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Lwz+QpxpRrPsUKoxyU/8Vx7DD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4000" b="1"/>
              <a:t>ENSEIGNER L’ANGLAIS AU CYCLE 2 ET 3 : Renforcer la production orale par des activités ludiques et authentiques</a:t>
            </a:r>
            <a:br>
              <a:rPr lang="fr-FR" sz="4000" b="1"/>
            </a:br>
            <a:br>
              <a:rPr lang="fr-FR" sz="4000" b="1"/>
            </a:br>
            <a:r>
              <a:rPr lang="fr-FR" sz="2700" b="1"/>
              <a:t>Stage de zone, 3 et 4 octobre 2022</a:t>
            </a:r>
            <a:br>
              <a:rPr lang="fr-FR" sz="2700" b="1"/>
            </a:br>
            <a:r>
              <a:rPr lang="fr-FR" sz="2700" b="1"/>
              <a:t>Emmanuelle DOMPNIER, EMFE Nouakchott</a:t>
            </a:r>
            <a:br>
              <a:rPr lang="fr-FR" sz="2700" b="1"/>
            </a:br>
            <a:r>
              <a:rPr lang="fr-FR" sz="2700" b="1"/>
              <a:t>Sylvie VASLIN, EMCP2, Dakar 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33261" t="35359" r="33097" b="34149"/>
          <a:stretch/>
        </p:blipFill>
        <p:spPr>
          <a:xfrm>
            <a:off x="1524000" y="3816655"/>
            <a:ext cx="3319565" cy="169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170" y="3816655"/>
            <a:ext cx="3719581" cy="170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3667224" y="365125"/>
            <a:ext cx="7686575" cy="104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600" b="1"/>
              <a:t>Renforcer la production orale par des activités ludiques et authentiques: les éclairages de la psycholinguistique</a:t>
            </a:r>
            <a:endParaRPr sz="3600"/>
          </a:p>
        </p:txBody>
      </p:sp>
      <p:pic>
        <p:nvPicPr>
          <p:cNvPr id="158" name="Google Shape;15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7976" y="1732138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http://2.bp.blogspot.com/_yuytfavdJ9c/R7nJTasFqkI/AAAAAAAAAvE/xJ2FdYgbTBY/s400/IMG_2737.JPG"/>
          <p:cNvPicPr preferRelativeResize="0"/>
          <p:nvPr/>
        </p:nvPicPr>
        <p:blipFill rotWithShape="1">
          <a:blip r:embed="rId4">
            <a:alphaModFix/>
          </a:blip>
          <a:srcRect l="2494" t="584"/>
          <a:stretch/>
        </p:blipFill>
        <p:spPr>
          <a:xfrm>
            <a:off x="837397" y="2050180"/>
            <a:ext cx="6516304" cy="441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3551725" y="231553"/>
            <a:ext cx="78020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/>
              <a:t>Renforcer la production orale par des activités ludiques et authentiques: les éclairages de la psycholinguistique</a:t>
            </a:r>
            <a:endParaRPr sz="3200" b="1"/>
          </a:p>
        </p:txBody>
      </p:sp>
      <p:pic>
        <p:nvPicPr>
          <p:cNvPr id="166" name="Google Shape;16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89077" y="1534936"/>
            <a:ext cx="2580734" cy="1720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/>
          <p:nvPr/>
        </p:nvSpPr>
        <p:spPr>
          <a:xfrm>
            <a:off x="591586" y="1702682"/>
            <a:ext cx="881674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intelligences multiples: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capacités cognitives sont plurielles et nécessitent d’être activées de multiples façons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4590452" y="3951344"/>
            <a:ext cx="1926663" cy="140133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jeu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2002055" y="3674204"/>
            <a:ext cx="1905801" cy="68604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5390154" y="6007206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Porteur de sens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7421078" y="4590209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attrayant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4841513" y="2716641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plaisir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7421078" y="3646932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attirant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3551725" y="6007206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Élève actif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1761431" y="4590209"/>
            <a:ext cx="1694041" cy="71066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3128218" y="2896162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échange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7122699" y="5533486"/>
            <a:ext cx="1896178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valorisation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2069439" y="5409159"/>
            <a:ext cx="1617044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corps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6574860" y="2880040"/>
            <a:ext cx="2010887" cy="75077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11"/>
          <p:cNvCxnSpPr/>
          <p:nvPr/>
        </p:nvCxnSpPr>
        <p:spPr>
          <a:xfrm rot="10800000">
            <a:off x="4504623" y="3674204"/>
            <a:ext cx="336890" cy="3430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1" name="Google Shape;181;p11"/>
          <p:cNvCxnSpPr/>
          <p:nvPr/>
        </p:nvCxnSpPr>
        <p:spPr>
          <a:xfrm rot="10800000">
            <a:off x="5649225" y="3548687"/>
            <a:ext cx="0" cy="31097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p11"/>
          <p:cNvCxnSpPr/>
          <p:nvPr/>
        </p:nvCxnSpPr>
        <p:spPr>
          <a:xfrm rot="10800000" flipH="1">
            <a:off x="6208307" y="3623163"/>
            <a:ext cx="490876" cy="39208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p11"/>
          <p:cNvCxnSpPr/>
          <p:nvPr/>
        </p:nvCxnSpPr>
        <p:spPr>
          <a:xfrm rot="10800000" flipH="1">
            <a:off x="6574860" y="4096017"/>
            <a:ext cx="664150" cy="28198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p11"/>
          <p:cNvCxnSpPr/>
          <p:nvPr/>
        </p:nvCxnSpPr>
        <p:spPr>
          <a:xfrm>
            <a:off x="6637021" y="4793002"/>
            <a:ext cx="678179" cy="10775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5" name="Google Shape;185;p11"/>
          <p:cNvCxnSpPr/>
          <p:nvPr/>
        </p:nvCxnSpPr>
        <p:spPr>
          <a:xfrm>
            <a:off x="6371924" y="5260019"/>
            <a:ext cx="635274" cy="3844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11"/>
          <p:cNvCxnSpPr/>
          <p:nvPr/>
        </p:nvCxnSpPr>
        <p:spPr>
          <a:xfrm>
            <a:off x="5899697" y="5502744"/>
            <a:ext cx="76203" cy="38174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7" name="Google Shape;187;p11"/>
          <p:cNvCxnSpPr/>
          <p:nvPr/>
        </p:nvCxnSpPr>
        <p:spPr>
          <a:xfrm rot="10800000">
            <a:off x="3993685" y="4224017"/>
            <a:ext cx="515753" cy="16195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8" name="Google Shape;188;p11"/>
          <p:cNvCxnSpPr/>
          <p:nvPr/>
        </p:nvCxnSpPr>
        <p:spPr>
          <a:xfrm flipH="1">
            <a:off x="3806396" y="4856850"/>
            <a:ext cx="601988" cy="1305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11"/>
          <p:cNvCxnSpPr/>
          <p:nvPr/>
        </p:nvCxnSpPr>
        <p:spPr>
          <a:xfrm flipH="1">
            <a:off x="3907856" y="5229638"/>
            <a:ext cx="765212" cy="30384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0" name="Google Shape;190;p11"/>
          <p:cNvCxnSpPr/>
          <p:nvPr/>
        </p:nvCxnSpPr>
        <p:spPr>
          <a:xfrm flipH="1">
            <a:off x="4841505" y="5511618"/>
            <a:ext cx="209142" cy="3972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1" name="Google Shape;191;p11" descr="http://t0.gstatic.com/images?q=tbn:ANd9GcR0ZCBxaFYAzvymL-OY0bSDrGJLhwLnmW1wRd3JOdp7v7L-cA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263" y="3674205"/>
            <a:ext cx="2220368" cy="283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3445843" y="213438"/>
            <a:ext cx="82681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200" b="1"/>
              <a:t>Renforcer la production orale par des activités ludiques et authentiques: Stratégies de communication</a:t>
            </a:r>
            <a:endParaRPr sz="3200"/>
          </a:p>
        </p:txBody>
      </p:sp>
      <p:pic>
        <p:nvPicPr>
          <p:cNvPr id="198" name="Google Shape;198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7812" y="2756380"/>
            <a:ext cx="1541118" cy="154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673766" y="1732132"/>
            <a:ext cx="87204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Variety is a spice of life », and also a « spice of teaching »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7180446" y="3388092"/>
            <a:ext cx="2415941" cy="2319689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8085222" y="3015188"/>
            <a:ext cx="89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6285296" y="5447899"/>
            <a:ext cx="89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9719912" y="5447899"/>
            <a:ext cx="16338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ENSEIGNANT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2"/>
          <p:cNvCxnSpPr/>
          <p:nvPr/>
        </p:nvCxnSpPr>
        <p:spPr>
          <a:xfrm>
            <a:off x="8770219" y="3526939"/>
            <a:ext cx="1002631" cy="181151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12"/>
          <p:cNvCxnSpPr/>
          <p:nvPr/>
        </p:nvCxnSpPr>
        <p:spPr>
          <a:xfrm flipH="1">
            <a:off x="7137935" y="3589329"/>
            <a:ext cx="993006" cy="191721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12"/>
          <p:cNvCxnSpPr/>
          <p:nvPr/>
        </p:nvCxnSpPr>
        <p:spPr>
          <a:xfrm rot="10800000" flipH="1">
            <a:off x="6968690" y="3391957"/>
            <a:ext cx="1052362" cy="194649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12"/>
          <p:cNvCxnSpPr/>
          <p:nvPr/>
        </p:nvCxnSpPr>
        <p:spPr>
          <a:xfrm flipH="1">
            <a:off x="7222957" y="5996539"/>
            <a:ext cx="2415941" cy="962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 l="18343" t="5098" r="16504"/>
          <a:stretch/>
        </p:blipFill>
        <p:spPr>
          <a:xfrm>
            <a:off x="3716427" y="4446850"/>
            <a:ext cx="2284436" cy="18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5">
            <a:alphaModFix/>
          </a:blip>
          <a:srcRect l="20990" t="-2211" r="16861"/>
          <a:stretch/>
        </p:blipFill>
        <p:spPr>
          <a:xfrm>
            <a:off x="5255393" y="2346161"/>
            <a:ext cx="2194563" cy="202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3724978" y="316204"/>
            <a:ext cx="76288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600" b="1"/>
              <a:t>Renforcer la production orale par des activités ludiques et authentiques: L’approche actionnelle</a:t>
            </a:r>
            <a:endParaRPr sz="3600"/>
          </a:p>
        </p:txBody>
      </p:sp>
      <p:sp>
        <p:nvSpPr>
          <p:cNvPr id="216" name="Google Shape;21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i="1"/>
              <a:t>« J’apprends l’anglais car plus tard, je serai capable de parler, si besoin 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/>
              <a:t>Approche traditionnelle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/>
              <a:t>Projection, avenir éventuel</a:t>
            </a:r>
            <a:endParaRPr/>
          </a:p>
          <a:p>
            <a:pPr marL="228600" lvl="0" indent="-7747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i="1"/>
              <a:t>« J’ai besoin de faire quelque chose, comment vais-je m’y prendre? De quoi vais-je avoir besoin pour passer à l’action? 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200"/>
              <a:t>Approche actionnelle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200"/>
              <a:t> Ici et maintenant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/>
              <a:t>LE FAIRE ET LE DIRE</a:t>
            </a:r>
            <a:endParaRPr b="1"/>
          </a:p>
        </p:txBody>
      </p:sp>
      <p:sp>
        <p:nvSpPr>
          <p:cNvPr id="217" name="Google Shape;217;p13"/>
          <p:cNvSpPr/>
          <p:nvPr/>
        </p:nvSpPr>
        <p:spPr>
          <a:xfrm>
            <a:off x="5804034" y="2415941"/>
            <a:ext cx="654518" cy="92402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5775159" y="4608897"/>
            <a:ext cx="654518" cy="92402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291" y="5081633"/>
            <a:ext cx="1627767" cy="127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4081112" y="365125"/>
            <a:ext cx="7272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/>
              <a:t>DES QUESTIONS ??</a:t>
            </a:r>
            <a:endParaRPr b="1"/>
          </a:p>
        </p:txBody>
      </p:sp>
      <p:pic>
        <p:nvPicPr>
          <p:cNvPr id="226" name="Google Shape;226;p14" descr="http://4.bp.blogspot.com/-oaNReq86k-E/Tpb-AVBUJlI/AAAAAAAAALg/ZlJ4w6ywtlg/s1600/Calvin_and_hobbes-attention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3967" y="2762944"/>
            <a:ext cx="9389444" cy="335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05577" y="1387649"/>
            <a:ext cx="10515600" cy="76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fr-FR" b="1"/>
            </a:br>
            <a:r>
              <a:rPr lang="fr-FR" b="1"/>
              <a:t>OBJECTIFS DU STAGE</a:t>
            </a:r>
            <a:endParaRPr b="1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2839452"/>
            <a:ext cx="10515600" cy="301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fr-FR"/>
              <a:t>Comprendre l’intérêt et l’enjeu de s’appuyer sur </a:t>
            </a:r>
            <a:r>
              <a:rPr lang="fr-FR" b="1"/>
              <a:t>la fonctionnalité de la langue </a:t>
            </a:r>
            <a:r>
              <a:rPr lang="fr-FR"/>
              <a:t>pour </a:t>
            </a:r>
            <a:r>
              <a:rPr lang="fr-FR" b="1"/>
              <a:t>motiver les élèves </a:t>
            </a:r>
            <a:r>
              <a:rPr lang="fr-FR"/>
              <a:t>à mieux communiquer et à communiquer davantage.</a:t>
            </a:r>
            <a:endParaRPr/>
          </a:p>
          <a:p>
            <a:pPr marL="5715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fr-FR"/>
              <a:t>S’approprier </a:t>
            </a:r>
            <a:r>
              <a:rPr lang="fr-FR" b="1"/>
              <a:t>l’approche et la méthodologie </a:t>
            </a:r>
            <a:r>
              <a:rPr lang="fr-FR"/>
              <a:t>pour élaborer des séquences et des séances. 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905577" y="1457909"/>
            <a:ext cx="10515600" cy="8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LES ATTENDUS DU STAGE</a:t>
            </a:r>
            <a:endParaRPr sz="4000" b="1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2377439"/>
            <a:ext cx="10515600" cy="379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1"/>
              <a:t>Concevoir</a:t>
            </a:r>
            <a:r>
              <a:rPr lang="fr-FR"/>
              <a:t>, </a:t>
            </a:r>
            <a:r>
              <a:rPr lang="fr-FR" b="1"/>
              <a:t>élaborer </a:t>
            </a:r>
            <a:r>
              <a:rPr lang="fr-FR"/>
              <a:t>et </a:t>
            </a:r>
            <a:r>
              <a:rPr lang="fr-FR" b="1"/>
              <a:t>mettre en œuvre des activités ludiques</a:t>
            </a:r>
            <a:r>
              <a:rPr lang="fr-FR"/>
              <a:t>, </a:t>
            </a:r>
            <a:r>
              <a:rPr lang="fr-FR" b="1"/>
              <a:t>motivantes</a:t>
            </a:r>
            <a:r>
              <a:rPr lang="fr-FR"/>
              <a:t>, </a:t>
            </a:r>
            <a:r>
              <a:rPr lang="fr-FR" b="1"/>
              <a:t>enrichissantes</a:t>
            </a:r>
            <a:r>
              <a:rPr lang="fr-FR"/>
              <a:t> et </a:t>
            </a:r>
            <a:r>
              <a:rPr lang="fr-FR" b="1"/>
              <a:t>authentiques</a:t>
            </a:r>
            <a:r>
              <a:rPr lang="fr-FR"/>
              <a:t> pour développer toutes les compétences </a:t>
            </a:r>
            <a:r>
              <a:rPr lang="fr-FR" b="1"/>
              <a:t>en production orale au sein de la classe</a:t>
            </a:r>
            <a:r>
              <a:rPr lang="fr-FR"/>
              <a:t> : parler en continue, parler en interaction.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Développer et soutenir, dans ses pratiques au quotidien, l’exploitation de « </a:t>
            </a:r>
            <a:r>
              <a:rPr lang="fr-FR" b="1" i="1"/>
              <a:t>tâches communicatives </a:t>
            </a:r>
            <a:r>
              <a:rPr lang="fr-FR" i="1"/>
              <a:t>dans lesquelles l’accent est mis sur le succès de </a:t>
            </a:r>
            <a:r>
              <a:rPr lang="fr-FR" b="1" i="1"/>
              <a:t>l’exécution de la tâche</a:t>
            </a:r>
            <a:r>
              <a:rPr lang="fr-FR" i="1"/>
              <a:t>, où le sens est au centre même du processus d’apprentissage </a:t>
            </a:r>
            <a:r>
              <a:rPr lang="fr-FR"/>
              <a:t>» (CECRL)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939703" y="361574"/>
            <a:ext cx="7414097" cy="102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GROUPES DE TRAVAIL ZONE PARLE</a:t>
            </a:r>
            <a:endParaRPr sz="4000" b="1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03115" y="1457909"/>
            <a:ext cx="10750685" cy="511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1522158" y="1610309"/>
            <a:ext cx="241754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 DE TRAVAIL LVZAO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(GT – LVZAO)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Directeurs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Enseignants LV et / ou classe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EMFE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de ressources, réflexions, conception, élaboration d’outils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Rencontre visio 1 X par période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Compte rendu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851" y="349400"/>
            <a:ext cx="2753372" cy="1108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7431931" y="1610308"/>
            <a:ext cx="281129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 DE MUTUALISATION LVZAO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(Gmut LVZAO)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tous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EMFE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Questionnements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point 1 fois par période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838200" y="1327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DEROULEMENT DU STAGE - JOURNÉE 1:</a:t>
            </a:r>
            <a:br>
              <a:rPr lang="fr-FR" b="1"/>
            </a:br>
            <a:endParaRPr b="1"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683394" y="2088681"/>
            <a:ext cx="10670406" cy="442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8h 30: Accueil jeu du brise glace, présentation du stage et son organisation, ses objectifs et attendus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9h : Recueil des représentations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dirty="0"/>
              <a:t>«Comment définiriez-vous une situation ludique et authentique? »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dirty="0"/>
              <a:t>« Pourquoi a-t-elle toute son importance en cours de LV? »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9h 45: Apports théoriques 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10h 30: Pause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10h 45: Apports théoriques (suite) et synthèse de l’activité </a:t>
            </a:r>
            <a:r>
              <a:rPr lang="fr-FR" i="1" dirty="0"/>
              <a:t>« Recueil des représentations »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11h 15: Réflexions communes sur les incontournables de la matinée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12h 30: Repas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**********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13h30: Présentation et expérimentation des démarches, ateliers: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dirty="0"/>
              <a:t>Vivre des situations de communication ludiques et authentiques créées à partir d’albums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dirty="0"/>
              <a:t>Vivre des situations de communication ludiques et authentiques </a:t>
            </a:r>
            <a:r>
              <a:rPr lang="fr-FR"/>
              <a:t>créees</a:t>
            </a:r>
            <a:r>
              <a:rPr lang="fr-FR" dirty="0"/>
              <a:t> à partir de jeux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15h30: Synthèse des expérimentations et création de groupes de travail pour le lendemain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fr-FR" dirty="0"/>
              <a:t>15h45: Fin de la première journée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28575" y="12305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DEROULEMENT DU STAGE - JOURNÉE 2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751573" y="23286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8h30: Matinée «cogito»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/>
              <a:t>Travail de création d’activités de communication : </a:t>
            </a:r>
            <a:endParaRPr/>
          </a:p>
          <a:p>
            <a:pPr marL="68580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/>
              <a:t>à partir d’album</a:t>
            </a:r>
            <a:endParaRPr/>
          </a:p>
          <a:p>
            <a:pPr marL="68580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/>
              <a:t> à partir de jeux</a:t>
            </a:r>
            <a:endParaRPr/>
          </a:p>
          <a:p>
            <a:pPr marL="68580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/>
              <a:t>à partir de projet démarche approche actionnelle.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/>
              <a:t>Rappel de la trame, fiche vierge séance et séquence seront données.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Les formatrices sont en soutien et accompagneront les stagiaires dans leur réflexions</a:t>
            </a:r>
            <a:endParaRPr sz="2000"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3503596" y="352002"/>
            <a:ext cx="8177464" cy="11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200" b="1"/>
              <a:t>Renforcer la production orale par des activités ludiques et authentiques: LA COMMUNICATION, un moyen, une fin</a:t>
            </a:r>
            <a:endParaRPr sz="3200"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539015" y="2098307"/>
            <a:ext cx="10814785" cy="462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A) </a:t>
            </a:r>
            <a:r>
              <a:rPr lang="fr-FR" sz="2400" b="1" u="sng"/>
              <a:t>L’approche communicative (David WILKINS)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/>
              <a:t>Les notions: </a:t>
            </a:r>
            <a:r>
              <a:rPr lang="fr-FR" sz="2400"/>
              <a:t>catégories communes et universelles à travers lesquelles l’Homme organise sa réalité.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/>
              <a:t>Les fonctions: </a:t>
            </a:r>
            <a:r>
              <a:rPr lang="fr-FR" sz="2400"/>
              <a:t>correspondent au découpage conceptuel du monde, une fonction décrit quelque chose d’utile, de pragmatique, elle indique ce que nous faisons avec le langage, comment nous agissons avec et grâce à lui.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B) </a:t>
            </a:r>
            <a:r>
              <a:rPr lang="fr-FR" sz="2400" b="1" u="sng"/>
              <a:t>L’approche actionnelle: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/>
              <a:t>Elle s’intéresse à la langue comme moyen de communication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 mais aussi comme un moyen de faire agir les autres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et d’agir ensemble.</a:t>
            </a:r>
            <a:endParaRPr sz="2400"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l="29926" t="14450" r="29385" b="7464"/>
          <a:stretch/>
        </p:blipFill>
        <p:spPr>
          <a:xfrm>
            <a:off x="9279688" y="4521058"/>
            <a:ext cx="1798991" cy="194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3234088" y="365125"/>
            <a:ext cx="8412480" cy="134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/>
              <a:t>Renforcer la production orale par des activités ludiques et authentiques: LA COMMUNICATION, une dimension  nécessairement collective</a:t>
            </a:r>
            <a:endParaRPr sz="2800"/>
          </a:p>
        </p:txBody>
      </p:sp>
      <p:pic>
        <p:nvPicPr>
          <p:cNvPr id="138" name="Google Shape;13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248" t="14451" r="50538" b="8349"/>
          <a:stretch/>
        </p:blipFill>
        <p:spPr>
          <a:xfrm>
            <a:off x="8980371" y="3461784"/>
            <a:ext cx="2712356" cy="334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6519731" y="2122956"/>
            <a:ext cx="415891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courant socioconstructiviste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(Lev Vygotsky) et sa conception de zone proximale de développement: nous avons besoin de l’autre pour progresser et pour parler.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834627" y="2127185"/>
            <a:ext cx="431211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courant </a:t>
            </a: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sociolinguistique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(Dell Hymes).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pense que </a:t>
            </a:r>
            <a:r>
              <a:rPr lang="fr-F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Parler, c’est interagir »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que </a:t>
            </a:r>
            <a:r>
              <a:rPr lang="fr-F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tout discours est une </a:t>
            </a:r>
            <a:r>
              <a:rPr lang="fr-FR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collective</a:t>
            </a:r>
            <a:r>
              <a:rPr lang="fr-F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⇒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CECRL: </a:t>
            </a:r>
            <a:r>
              <a:rPr lang="fr-F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parler en interaction 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7954" y="4407151"/>
            <a:ext cx="2308787" cy="23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44" y="365125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3888606" y="355499"/>
            <a:ext cx="7439853" cy="9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200" b="1"/>
              <a:t>L’authentique et le ludique: Un besoin, de l’affect, de l’instinct…..</a:t>
            </a:r>
            <a:endParaRPr sz="3200" b="1"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r="2385" b="22284"/>
          <a:stretch/>
        </p:blipFill>
        <p:spPr>
          <a:xfrm>
            <a:off x="433135" y="1800328"/>
            <a:ext cx="5159141" cy="231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7403" t="34801" r="38844" b="33345"/>
          <a:stretch/>
        </p:blipFill>
        <p:spPr>
          <a:xfrm>
            <a:off x="4719209" y="4363781"/>
            <a:ext cx="7167774" cy="238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5">
            <a:alphaModFix/>
          </a:blip>
          <a:srcRect r="742" b="7847"/>
          <a:stretch/>
        </p:blipFill>
        <p:spPr>
          <a:xfrm>
            <a:off x="1982804" y="4363781"/>
            <a:ext cx="2573480" cy="2389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254963" y="4855073"/>
            <a:ext cx="1727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MEMOIRE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451" y="197000"/>
            <a:ext cx="2753372" cy="126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Grand écran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Noto Sans Symbols</vt:lpstr>
      <vt:lpstr>Thème Office</vt:lpstr>
      <vt:lpstr>ENSEIGNER L’ANGLAIS AU CYCLE 2 ET 3 : Renforcer la production orale par des activités ludiques et authentiques  Stage de zone, 3 et 4 octobre 2022 Emmanuelle DOMPNIER, EMFE Nouakchott Sylvie VASLIN, EMCP2, Dakar </vt:lpstr>
      <vt:lpstr> OBJECTIFS DU STAGE</vt:lpstr>
      <vt:lpstr>LES ATTENDUS DU STAGE</vt:lpstr>
      <vt:lpstr>GROUPES DE TRAVAIL ZONE PARLE</vt:lpstr>
      <vt:lpstr>DEROULEMENT DU STAGE - JOURNÉE 1: </vt:lpstr>
      <vt:lpstr>DEROULEMENT DU STAGE - JOURNÉE 2</vt:lpstr>
      <vt:lpstr>Renforcer la production orale par des activités ludiques et authentiques: LA COMMUNICATION, un moyen, une fin</vt:lpstr>
      <vt:lpstr>Renforcer la production orale par des activités ludiques et authentiques: LA COMMUNICATION, une dimension  nécessairement collective</vt:lpstr>
      <vt:lpstr>L’authentique et le ludique: Un besoin, de l’affect, de l’instinct…..</vt:lpstr>
      <vt:lpstr>Renforcer la production orale par des activités ludiques et authentiques: les éclairages de la psycholinguistique</vt:lpstr>
      <vt:lpstr>Renforcer la production orale par des activités ludiques et authentiques: les éclairages de la psycholinguistique</vt:lpstr>
      <vt:lpstr>Renforcer la production orale par des activités ludiques et authentiques: Stratégies de communication</vt:lpstr>
      <vt:lpstr>Renforcer la production orale par des activités ludiques et authentiques: L’approche actionnelle</vt:lpstr>
      <vt:lpstr>DES QUESTIONS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L’ANGLAIS AU CYCLE 2 ET 3 : Renforcer la production orale par des activités ludiques et authentiques  Stage de zone, 3 et 4 octobre 2022 Emmanuelle DOMPNIER, EMFE Nouakchott Sylvie VASLIN, EMCP2, Dakar </dc:title>
  <dc:creator>Emmanuelle DOMPNIER</dc:creator>
  <cp:lastModifiedBy>inspection1</cp:lastModifiedBy>
  <cp:revision>1</cp:revision>
  <dcterms:created xsi:type="dcterms:W3CDTF">2022-09-22T12:43:27Z</dcterms:created>
  <dcterms:modified xsi:type="dcterms:W3CDTF">2023-06-22T10:24:36Z</dcterms:modified>
</cp:coreProperties>
</file>