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p:txBody>
          <a:bodyPr/>
          <a:lstStyle/>
          <a:p>
            <a:fld id="{AA309A6D-C09C-4548-B29A-6CF363A7E532}" type="datetimeFigureOut">
              <a:rPr lang="fr-FR" smtClean="0"/>
              <a:t>28/11/2017</a:t>
            </a:fld>
            <a:endParaRPr lang="fr-BE"/>
          </a:p>
        </p:txBody>
      </p:sp>
      <p:sp>
        <p:nvSpPr>
          <p:cNvPr id="17" name="Espace réservé du pied de page 16"/>
          <p:cNvSpPr>
            <a:spLocks noGrp="1"/>
          </p:cNvSpPr>
          <p:nvPr>
            <p:ph type="ftr" sz="quarter" idx="11"/>
          </p:nvPr>
        </p:nvSpPr>
        <p:spPr/>
        <p:txBody>
          <a:bodyPr/>
          <a:lstStyle/>
          <a:p>
            <a:endParaRPr lang="fr-BE"/>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CF4668DC-857F-487D-BFFA-8C0CA5037977}" type="slidenum">
              <a:rPr lang="fr-BE" smtClean="0"/>
              <a:t>‹N°›</a:t>
            </a:fld>
            <a:endParaRPr lang="fr-BE"/>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t>28/11/2017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t>28/11/2017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t>28/11/2017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28/11/2017</a:t>
            </a:fld>
            <a:endParaRPr lang="fr-BE"/>
          </a:p>
        </p:txBody>
      </p:sp>
      <p:sp>
        <p:nvSpPr>
          <p:cNvPr id="5" name="Espace réservé du pied de page 4"/>
          <p:cNvSpPr>
            <a:spLocks noGrp="1"/>
          </p:cNvSpPr>
          <p:nvPr>
            <p:ph type="ftr" sz="quarter" idx="11"/>
          </p:nvPr>
        </p:nvSpPr>
        <p:spPr>
          <a:xfrm>
            <a:off x="800100" y="6172200"/>
            <a:ext cx="4000500" cy="457200"/>
          </a:xfrm>
        </p:spPr>
        <p:txBody>
          <a:bodyPr/>
          <a:lstStyle/>
          <a:p>
            <a:endParaRPr lang="fr-BE"/>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CF4668DC-857F-487D-BFFA-8C0CA5037977}" type="slidenum">
              <a:rPr lang="fr-BE" smtClean="0"/>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t>28/11/2017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7" name="Espace réservé de la date 6"/>
          <p:cNvSpPr>
            <a:spLocks noGrp="1"/>
          </p:cNvSpPr>
          <p:nvPr>
            <p:ph type="dt" sz="half" idx="10"/>
          </p:nvPr>
        </p:nvSpPr>
        <p:spPr/>
        <p:txBody>
          <a:bodyPr/>
          <a:lstStyle/>
          <a:p>
            <a:fld id="{AA309A6D-C09C-4548-B29A-6CF363A7E532}" type="datetimeFigureOut">
              <a:rPr lang="fr-FR" smtClean="0"/>
              <a:t>28/11/2017</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t>28/11/2017</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28/11/2017</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28/11/2017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Modifiez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28/11/2017</a:t>
            </a:fld>
            <a:endParaRPr lang="fr-BE"/>
          </a:p>
        </p:txBody>
      </p:sp>
      <p:sp>
        <p:nvSpPr>
          <p:cNvPr id="6" name="Espace réservé du pied de page 5"/>
          <p:cNvSpPr>
            <a:spLocks noGrp="1"/>
          </p:cNvSpPr>
          <p:nvPr>
            <p:ph type="ftr" sz="quarter" idx="11"/>
          </p:nvPr>
        </p:nvSpPr>
        <p:spPr>
          <a:xfrm>
            <a:off x="914400" y="6172200"/>
            <a:ext cx="3886200" cy="457200"/>
          </a:xfrm>
        </p:spPr>
        <p:txBody>
          <a:bodyPr/>
          <a:lstStyle/>
          <a:p>
            <a:endParaRPr lang="fr-BE"/>
          </a:p>
        </p:txBody>
      </p:sp>
      <p:sp>
        <p:nvSpPr>
          <p:cNvPr id="7" name="Espace réservé du numéro de diapositive 6"/>
          <p:cNvSpPr>
            <a:spLocks noGrp="1"/>
          </p:cNvSpPr>
          <p:nvPr>
            <p:ph type="sldNum" sz="quarter" idx="12"/>
          </p:nvPr>
        </p:nvSpPr>
        <p:spPr>
          <a:xfrm>
            <a:off x="146304" y="6208776"/>
            <a:ext cx="457200" cy="457200"/>
          </a:xfrm>
        </p:spPr>
        <p:txBody>
          <a:bodyPr/>
          <a:lstStyle/>
          <a:p>
            <a:fld id="{CF4668DC-857F-487D-BFFA-8C0CA5037977}" type="slidenum">
              <a:rPr lang="fr-BE" smtClean="0"/>
              <a:t>‹N°›</a:t>
            </a:fld>
            <a:endParaRPr lang="fr-BE"/>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A309A6D-C09C-4548-B29A-6CF363A7E532}" type="datetimeFigureOut">
              <a:rPr lang="fr-FR" smtClean="0"/>
              <a:t>28/11/2017</a:t>
            </a:fld>
            <a:endParaRPr lang="fr-BE"/>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BE"/>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fr.wikimini.org/w/index.php?title=C%C3%A9zanne&amp;action=edit&amp;redlink=1" TargetMode="External"/><Relationship Id="rId3" Type="http://schemas.openxmlformats.org/officeDocument/2006/relationships/hyperlink" Target="https://fr.wikimini.org/wiki/France" TargetMode="External"/><Relationship Id="rId7" Type="http://schemas.openxmlformats.org/officeDocument/2006/relationships/hyperlink" Target="https://fr.wikimini.org/wiki/Paris" TargetMode="External"/><Relationship Id="rId12" Type="http://schemas.openxmlformats.org/officeDocument/2006/relationships/image" Target="../media/image2.png"/><Relationship Id="rId2" Type="http://schemas.openxmlformats.org/officeDocument/2006/relationships/hyperlink" Target="https://fr.wikimini.org/wiki/Artiste_peintre" TargetMode="External"/><Relationship Id="rId1" Type="http://schemas.openxmlformats.org/officeDocument/2006/relationships/slideLayout" Target="../slideLayouts/slideLayout2.xml"/><Relationship Id="rId6" Type="http://schemas.openxmlformats.org/officeDocument/2006/relationships/hyperlink" Target="https://fr.wikimini.org/wiki/Neuilly-sur-Seine" TargetMode="External"/><Relationship Id="rId11" Type="http://schemas.openxmlformats.org/officeDocument/2006/relationships/hyperlink" Target="https://fr.wikimini.org/wiki/La_Joconde" TargetMode="External"/><Relationship Id="rId5" Type="http://schemas.openxmlformats.org/officeDocument/2006/relationships/hyperlink" Target="https://fr.wikimini.org/wiki/Normandie" TargetMode="External"/><Relationship Id="rId10" Type="http://schemas.openxmlformats.org/officeDocument/2006/relationships/hyperlink" Target="https://fr.wikimini.org/wiki/Man_Ray" TargetMode="External"/><Relationship Id="rId4" Type="http://schemas.openxmlformats.org/officeDocument/2006/relationships/hyperlink" Target="https://fr.wikimini.org/w/index.php?title=Blainville&amp;action=edit&amp;redlink=1" TargetMode="External"/><Relationship Id="rId9" Type="http://schemas.openxmlformats.org/officeDocument/2006/relationships/hyperlink" Target="https://fr.wikimini.org/wiki/New_York_(vill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r>
              <a:rPr lang="fr-FR" dirty="0" smtClean="0"/>
              <a:t>Partir du mouvement cinétique pour créer un mouvement  sonore …</a:t>
            </a:r>
            <a:endParaRPr lang="fr-FR" dirty="0"/>
          </a:p>
        </p:txBody>
      </p:sp>
      <p:sp>
        <p:nvSpPr>
          <p:cNvPr id="2" name="Titre 1"/>
          <p:cNvSpPr>
            <a:spLocks noGrp="1"/>
          </p:cNvSpPr>
          <p:nvPr>
            <p:ph type="ctrTitle"/>
          </p:nvPr>
        </p:nvSpPr>
        <p:spPr/>
        <p:txBody>
          <a:bodyPr/>
          <a:lstStyle/>
          <a:p>
            <a:r>
              <a:rPr lang="fr-FR" dirty="0" smtClean="0"/>
              <a:t>En passant par</a:t>
            </a:r>
            <a:br>
              <a:rPr lang="fr-FR" dirty="0" smtClean="0"/>
            </a:br>
            <a:r>
              <a:rPr lang="fr-FR" dirty="0" smtClean="0"/>
              <a:t> </a:t>
            </a:r>
            <a:r>
              <a:rPr lang="fr-FR" dirty="0" err="1" smtClean="0"/>
              <a:t>Duchamps</a:t>
            </a:r>
            <a:r>
              <a:rPr lang="fr-FR" dirty="0" smtClean="0"/>
              <a:t>   et  Tinguely </a:t>
            </a:r>
            <a:endParaRPr lang="fr-FR" dirty="0"/>
          </a:p>
        </p:txBody>
      </p:sp>
    </p:spTree>
    <p:extLst>
      <p:ext uri="{BB962C8B-B14F-4D97-AF65-F5344CB8AC3E}">
        <p14:creationId xmlns:p14="http://schemas.microsoft.com/office/powerpoint/2010/main" val="2101229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618040" cy="2794322"/>
          </a:xfrm>
        </p:spPr>
        <p:txBody>
          <a:bodyPr>
            <a:normAutofit fontScale="90000"/>
          </a:bodyPr>
          <a:lstStyle/>
          <a:p>
            <a:r>
              <a:rPr lang="fr-FR" sz="1800" dirty="0" smtClean="0">
                <a:solidFill>
                  <a:srgbClr val="7030A0"/>
                </a:solidFill>
              </a:rPr>
              <a:t>1913 la rou</a:t>
            </a:r>
            <a:r>
              <a:rPr lang="fr-FR" sz="1800" dirty="0">
                <a:solidFill>
                  <a:srgbClr val="7030A0"/>
                </a:solidFill>
              </a:rPr>
              <a:t>e de </a:t>
            </a:r>
            <a:r>
              <a:rPr lang="fr-FR" sz="1800" dirty="0" err="1">
                <a:solidFill>
                  <a:srgbClr val="7030A0"/>
                </a:solidFill>
              </a:rPr>
              <a:t>Duchamps</a:t>
            </a:r>
            <a:r>
              <a:rPr lang="fr-FR" sz="1800" dirty="0">
                <a:solidFill>
                  <a:srgbClr val="7030A0"/>
                </a:solidFill>
              </a:rPr>
              <a:t> </a:t>
            </a:r>
            <a:r>
              <a:rPr lang="fr-FR" sz="1200" dirty="0" smtClean="0"/>
              <a:t/>
            </a:r>
            <a:br>
              <a:rPr lang="fr-FR" sz="1200" dirty="0" smtClean="0"/>
            </a:br>
            <a:r>
              <a:rPr lang="fr-FR" sz="1300" b="1" dirty="0" smtClean="0"/>
              <a:t>Henri </a:t>
            </a:r>
            <a:r>
              <a:rPr lang="fr-FR" sz="1300" b="1" dirty="0"/>
              <a:t>Robert Marcel </a:t>
            </a:r>
            <a:r>
              <a:rPr lang="fr-FR" sz="1300" b="1" dirty="0" smtClean="0"/>
              <a:t>Duchamp    </a:t>
            </a:r>
            <a:r>
              <a:rPr lang="fr-FR" sz="1300" dirty="0" smtClean="0"/>
              <a:t>est </a:t>
            </a:r>
            <a:r>
              <a:rPr lang="fr-FR" sz="1300" dirty="0"/>
              <a:t>un </a:t>
            </a:r>
            <a:r>
              <a:rPr lang="fr-FR" sz="1300" dirty="0">
                <a:hlinkClick r:id="rId2" tooltip="Artiste peintre"/>
              </a:rPr>
              <a:t>peintre</a:t>
            </a:r>
            <a:r>
              <a:rPr lang="fr-FR" sz="1300" dirty="0"/>
              <a:t> </a:t>
            </a:r>
            <a:r>
              <a:rPr lang="fr-FR" sz="1300" dirty="0">
                <a:hlinkClick r:id="rId3" tooltip="France"/>
              </a:rPr>
              <a:t>français</a:t>
            </a:r>
            <a:r>
              <a:rPr lang="fr-FR" sz="1300" dirty="0"/>
              <a:t> né à </a:t>
            </a:r>
            <a:r>
              <a:rPr lang="fr-FR" sz="1300" dirty="0">
                <a:hlinkClick r:id="rId4" tooltip="Blainville (page inexistante)"/>
              </a:rPr>
              <a:t>Blainville</a:t>
            </a:r>
            <a:r>
              <a:rPr lang="fr-FR" sz="1300" dirty="0"/>
              <a:t>, en </a:t>
            </a:r>
            <a:r>
              <a:rPr lang="fr-FR" sz="1300" dirty="0">
                <a:hlinkClick r:id="rId5" tooltip="Normandie"/>
              </a:rPr>
              <a:t>Normandie</a:t>
            </a:r>
            <a:r>
              <a:rPr lang="fr-FR" sz="1300" dirty="0"/>
              <a:t>, le 28 juillet 1887, et mort à </a:t>
            </a:r>
            <a:r>
              <a:rPr lang="fr-FR" sz="1300" dirty="0">
                <a:hlinkClick r:id="rId6" tooltip="Neuilly-sur-Seine"/>
              </a:rPr>
              <a:t>Neuilly-sur-Seine</a:t>
            </a:r>
            <a:r>
              <a:rPr lang="fr-FR" sz="1300" dirty="0"/>
              <a:t> le 2 octobre 1968.Biographie</a:t>
            </a:r>
            <a:br>
              <a:rPr lang="fr-FR" sz="1300" dirty="0"/>
            </a:br>
            <a:r>
              <a:rPr lang="fr-FR" sz="1300" dirty="0"/>
              <a:t>Dès 1902, à 15 ans, il commence à peindre des paysages impressionnistes et quelques portraits. Puis, il rejoint ses frères à </a:t>
            </a:r>
            <a:r>
              <a:rPr lang="fr-FR" sz="1300" dirty="0">
                <a:hlinkClick r:id="rId7" tooltip="Paris"/>
              </a:rPr>
              <a:t>Paris</a:t>
            </a:r>
            <a:r>
              <a:rPr lang="fr-FR" sz="1300" dirty="0"/>
              <a:t> et vend des dessins humoristiques. Par la suite, il est influencé par des artistes de son époque comme </a:t>
            </a:r>
            <a:r>
              <a:rPr lang="fr-FR" sz="1300" dirty="0">
                <a:hlinkClick r:id="rId8" tooltip="Cézanne (page inexistante)"/>
              </a:rPr>
              <a:t>Cézanne</a:t>
            </a:r>
            <a:r>
              <a:rPr lang="fr-FR" sz="1300" dirty="0"/>
              <a:t> mais, vers 1911, commence à peindre des œuvres plus personnelles.</a:t>
            </a:r>
            <a:br>
              <a:rPr lang="fr-FR" sz="1300" dirty="0"/>
            </a:br>
            <a:r>
              <a:rPr lang="fr-FR" sz="1300" dirty="0"/>
              <a:t>Le 15 juin 1915, il débarque à </a:t>
            </a:r>
            <a:r>
              <a:rPr lang="fr-FR" sz="1300" dirty="0">
                <a:hlinkClick r:id="rId9" tooltip="New York (ville)"/>
              </a:rPr>
              <a:t>New York</a:t>
            </a:r>
            <a:r>
              <a:rPr lang="fr-FR" sz="1300" dirty="0"/>
              <a:t>. Il y est aussitôt hébergé par Walter et Louise </a:t>
            </a:r>
            <a:r>
              <a:rPr lang="fr-FR" sz="1300" dirty="0" err="1"/>
              <a:t>Arensberg</a:t>
            </a:r>
            <a:r>
              <a:rPr lang="fr-FR" sz="1300" dirty="0"/>
              <a:t>, patrons des arts. Ils resteront ses amis jusqu'à leur mort en 1954. C'est chez eux qu'il rencontre </a:t>
            </a:r>
            <a:r>
              <a:rPr lang="fr-FR" sz="1300" dirty="0">
                <a:hlinkClick r:id="rId10" tooltip="Man Ray"/>
              </a:rPr>
              <a:t>Man Ray</a:t>
            </a:r>
            <a:r>
              <a:rPr lang="fr-FR" sz="1300" dirty="0"/>
              <a:t>, qui restera aussi un ami toute sa vie.</a:t>
            </a:r>
            <a:br>
              <a:rPr lang="fr-FR" sz="1300" dirty="0"/>
            </a:br>
            <a:r>
              <a:rPr lang="fr-FR" sz="1300" dirty="0"/>
              <a:t>En 1917, son tableau FONTAINE (un urinoir à l'envers) est refusé par la « </a:t>
            </a:r>
            <a:r>
              <a:rPr lang="fr-FR" sz="1300" i="1" dirty="0"/>
              <a:t>society of indépendant art</a:t>
            </a:r>
            <a:r>
              <a:rPr lang="fr-FR" sz="1300" dirty="0"/>
              <a:t> », cette œuvre ne leur plaisant pas. Duchamp quitte le comité des fondateurs, suivi par </a:t>
            </a:r>
            <a:r>
              <a:rPr lang="fr-FR" sz="1300" dirty="0" err="1"/>
              <a:t>Arensberg</a:t>
            </a:r>
            <a:r>
              <a:rPr lang="fr-FR" sz="1300" dirty="0"/>
              <a:t>.</a:t>
            </a:r>
            <a:br>
              <a:rPr lang="fr-FR" sz="1300" dirty="0"/>
            </a:br>
            <a:r>
              <a:rPr lang="fr-FR" sz="1300" dirty="0"/>
              <a:t>Duchamp est également connu pour avoir ajouté une moustache à </a:t>
            </a:r>
            <a:r>
              <a:rPr lang="fr-FR" sz="1300" dirty="0">
                <a:hlinkClick r:id="rId11" tooltip="La Joconde"/>
              </a:rPr>
              <a:t>La Joconde</a:t>
            </a:r>
            <a:r>
              <a:rPr lang="fr-FR" sz="1300" dirty="0"/>
              <a:t>.</a:t>
            </a:r>
            <a:r>
              <a:rPr lang="fr-FR" dirty="0"/>
              <a:t/>
            </a:r>
            <a:br>
              <a:rPr lang="fr-FR" dirty="0"/>
            </a:br>
            <a:endParaRPr lang="fr-FR" dirty="0"/>
          </a:p>
        </p:txBody>
      </p:sp>
      <p:pic>
        <p:nvPicPr>
          <p:cNvPr id="1026" name="Picture 2"/>
          <p:cNvPicPr>
            <a:picLocks noGrp="1" noChangeAspect="1" noChangeArrowheads="1"/>
          </p:cNvPicPr>
          <p:nvPr>
            <p:ph sz="quarter" idx="1"/>
          </p:nvPr>
        </p:nvPicPr>
        <p:blipFill>
          <a:blip r:embed="rId12">
            <a:extLst>
              <a:ext uri="{28A0092B-C50C-407E-A947-70E740481C1C}">
                <a14:useLocalDpi xmlns:a14="http://schemas.microsoft.com/office/drawing/2010/main" val="0"/>
              </a:ext>
            </a:extLst>
          </a:blip>
          <a:srcRect/>
          <a:stretch>
            <a:fillRect/>
          </a:stretch>
        </p:blipFill>
        <p:spPr bwMode="auto">
          <a:xfrm>
            <a:off x="3419872" y="2780928"/>
            <a:ext cx="1728192" cy="3509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87091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Sortir l’objet de sa fonction d’origine</a:t>
            </a:r>
            <a:endParaRPr lang="fr-FR" dirty="0"/>
          </a:p>
        </p:txBody>
      </p:sp>
      <p:sp>
        <p:nvSpPr>
          <p:cNvPr id="3" name="Espace réservé du contenu 2"/>
          <p:cNvSpPr>
            <a:spLocks noGrp="1"/>
          </p:cNvSpPr>
          <p:nvPr>
            <p:ph sz="quarter" idx="1"/>
          </p:nvPr>
        </p:nvSpPr>
        <p:spPr/>
        <p:txBody>
          <a:bodyPr>
            <a:normAutofit fontScale="77500" lnSpcReduction="20000"/>
          </a:bodyPr>
          <a:lstStyle/>
          <a:p>
            <a:r>
              <a:rPr lang="fr-FR" dirty="0" smtClean="0"/>
              <a:t>Esprit Dada</a:t>
            </a:r>
          </a:p>
          <a:p>
            <a:endParaRPr lang="fr-FR" dirty="0"/>
          </a:p>
          <a:p>
            <a:r>
              <a:rPr lang="fr-FR" dirty="0" smtClean="0"/>
              <a:t>S’inspirant de Léonard de Vinci</a:t>
            </a:r>
          </a:p>
          <a:p>
            <a:endParaRPr lang="fr-FR" dirty="0"/>
          </a:p>
          <a:p>
            <a:r>
              <a:rPr lang="fr-FR" dirty="0" smtClean="0"/>
              <a:t>L’art est une pensée mentale….moteur de la création artistique</a:t>
            </a:r>
          </a:p>
          <a:p>
            <a:endParaRPr lang="fr-FR" dirty="0"/>
          </a:p>
          <a:p>
            <a:r>
              <a:rPr lang="fr-FR" dirty="0"/>
              <a:t>Art cinétique </a:t>
            </a:r>
            <a:r>
              <a:rPr lang="fr-FR" dirty="0" smtClean="0"/>
              <a:t>:</a:t>
            </a:r>
          </a:p>
          <a:p>
            <a:pPr marL="0" indent="0">
              <a:buNone/>
            </a:pPr>
            <a:r>
              <a:rPr lang="fr-FR" dirty="0" smtClean="0"/>
              <a:t>Courant </a:t>
            </a:r>
            <a:r>
              <a:rPr lang="fr-FR" dirty="0"/>
              <a:t>artistique qui se développe à partir du XX</a:t>
            </a:r>
            <a:r>
              <a:rPr lang="fr-FR" baseline="30000" dirty="0"/>
              <a:t>e</a:t>
            </a:r>
            <a:r>
              <a:rPr lang="fr-FR" dirty="0"/>
              <a:t> siècle et qui introduit le mouvement dans les arts plastiques</a:t>
            </a:r>
            <a:r>
              <a:rPr lang="fr-FR" dirty="0" smtClean="0"/>
              <a:t>. Assemblage </a:t>
            </a:r>
            <a:r>
              <a:rPr lang="fr-FR" dirty="0"/>
              <a:t>:Technique de sculpture consistant à créer une œuvre à partir de plusieurs éléments assemblés</a:t>
            </a:r>
            <a:r>
              <a:rPr lang="fr-FR" dirty="0" smtClean="0"/>
              <a:t>. Dada </a:t>
            </a:r>
            <a:r>
              <a:rPr lang="fr-FR" dirty="0"/>
              <a:t>:</a:t>
            </a:r>
            <a:r>
              <a:rPr lang="fr-FR" dirty="0"/>
              <a:t>Mouvement intellectuel né au cœur du cataclysme de la Première Guerre mondiale en Europe. Le mouvement ne tarde pas à gagner les États-Unis avec Man Ray, Duchamp et Picabia qui animent Dada New York. Dans un esprit subversif, les artistes Dada (ou dadaïstes) mettent en question la notion d’œuvre d’art. Leur travail est souvent caractérisé par le recyclage et le détournement des objets qu’ils collectent</a:t>
            </a:r>
            <a:r>
              <a:rPr lang="fr-FR" dirty="0" smtClean="0"/>
              <a:t>. </a:t>
            </a:r>
            <a:endParaRPr lang="fr-FR" dirty="0"/>
          </a:p>
        </p:txBody>
      </p:sp>
    </p:spTree>
    <p:extLst>
      <p:ext uri="{BB962C8B-B14F-4D97-AF65-F5344CB8AC3E}">
        <p14:creationId xmlns:p14="http://schemas.microsoft.com/office/powerpoint/2010/main" val="3899518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sz="quarter" idx="1"/>
          </p:nvPr>
        </p:nvSpPr>
        <p:spPr/>
        <p:txBody>
          <a:bodyPr/>
          <a:lstStyle/>
          <a:p>
            <a:r>
              <a:rPr lang="fr-FR" dirty="0"/>
              <a:t>Cette œuvre procède très vraisemblablement de l'</a:t>
            </a:r>
            <a:r>
              <a:rPr lang="fr-FR" b="1" dirty="0"/>
              <a:t>humour </a:t>
            </a:r>
            <a:r>
              <a:rPr lang="fr-FR" dirty="0"/>
              <a:t>bien connu de l'artiste, mais appartient aussi à une série de travaux sur le mouvement, récurrents dans son œuvre, depuis le </a:t>
            </a:r>
            <a:r>
              <a:rPr lang="fr-FR" i="1" dirty="0"/>
              <a:t>Nu </a:t>
            </a:r>
            <a:r>
              <a:rPr lang="fr-FR" i="1" dirty="0" err="1"/>
              <a:t>descendantl'escalier</a:t>
            </a:r>
            <a:r>
              <a:rPr lang="fr-FR" dirty="0"/>
              <a:t>, 1912, jusqu'à son film </a:t>
            </a:r>
            <a:r>
              <a:rPr lang="fr-FR" i="1" dirty="0" err="1"/>
              <a:t>Anemic</a:t>
            </a:r>
            <a:r>
              <a:rPr lang="fr-FR" i="1" dirty="0"/>
              <a:t> </a:t>
            </a:r>
            <a:r>
              <a:rPr lang="fr-FR" i="1" dirty="0" err="1"/>
              <a:t>cinema</a:t>
            </a:r>
            <a:r>
              <a:rPr lang="fr-FR" dirty="0"/>
              <a:t>, 1925, ou les </a:t>
            </a:r>
            <a:r>
              <a:rPr lang="fr-FR" i="1" dirty="0" err="1"/>
              <a:t>Rotoreliefs</a:t>
            </a:r>
            <a:r>
              <a:rPr lang="fr-FR" dirty="0"/>
              <a:t>, 1935. Ainsi la </a:t>
            </a:r>
            <a:r>
              <a:rPr lang="fr-FR" i="1" dirty="0"/>
              <a:t>Roue de bicyclette</a:t>
            </a:r>
            <a:r>
              <a:rPr lang="fr-FR" dirty="0"/>
              <a:t> semble répondre à un réel intérêt pour le </a:t>
            </a:r>
            <a:r>
              <a:rPr lang="fr-FR" b="1" dirty="0"/>
              <a:t>mouvement</a:t>
            </a:r>
            <a:r>
              <a:rPr lang="fr-FR" dirty="0"/>
              <a:t> et sa </a:t>
            </a:r>
            <a:r>
              <a:rPr lang="fr-FR" b="1" dirty="0"/>
              <a:t>capacité hypnotique</a:t>
            </a:r>
            <a:r>
              <a:rPr lang="fr-FR" dirty="0"/>
              <a:t>.</a:t>
            </a:r>
            <a:endParaRPr lang="fr-FR" dirty="0"/>
          </a:p>
        </p:txBody>
      </p:sp>
    </p:spTree>
    <p:extLst>
      <p:ext uri="{BB962C8B-B14F-4D97-AF65-F5344CB8AC3E}">
        <p14:creationId xmlns:p14="http://schemas.microsoft.com/office/powerpoint/2010/main" val="1583934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Tinguely( 1925-1991)  - </a:t>
            </a:r>
            <a:r>
              <a:rPr lang="fr-FR" dirty="0" err="1" smtClean="0"/>
              <a:t>Niky</a:t>
            </a:r>
            <a:r>
              <a:rPr lang="fr-FR" dirty="0" smtClean="0"/>
              <a:t> de Saint </a:t>
            </a:r>
            <a:r>
              <a:rPr lang="fr-FR" dirty="0" err="1" smtClean="0"/>
              <a:t>Phalle</a:t>
            </a:r>
            <a:r>
              <a:rPr lang="fr-FR" dirty="0" smtClean="0"/>
              <a:t>( 1930-2002)</a:t>
            </a:r>
            <a:endParaRPr lang="fr-FR" dirty="0"/>
          </a:p>
        </p:txBody>
      </p:sp>
      <p:pic>
        <p:nvPicPr>
          <p:cNvPr id="2050"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259632" y="2132856"/>
            <a:ext cx="2857500" cy="381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0168" y="3518832"/>
            <a:ext cx="3810000" cy="285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93418" y="1556792"/>
            <a:ext cx="2571750" cy="1781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4439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1600" dirty="0">
                <a:solidFill>
                  <a:srgbClr val="0070C0"/>
                </a:solidFill>
              </a:rPr>
              <a:t>http://kids.rts.ch/mini-mini/video/8374648-helveticus--l-histoire-suisse-racontee-aux-enfants-1977--jean-tinguely.html</a:t>
            </a:r>
          </a:p>
        </p:txBody>
      </p:sp>
      <p:sp>
        <p:nvSpPr>
          <p:cNvPr id="3" name="Espace réservé du contenu 2"/>
          <p:cNvSpPr>
            <a:spLocks noGrp="1"/>
          </p:cNvSpPr>
          <p:nvPr>
            <p:ph sz="quarter" idx="1"/>
          </p:nvPr>
        </p:nvSpPr>
        <p:spPr/>
        <p:txBody>
          <a:bodyPr>
            <a:normAutofit/>
          </a:bodyPr>
          <a:lstStyle/>
          <a:p>
            <a:r>
              <a:rPr lang="fr-FR" sz="2000" dirty="0"/>
              <a:t>La fontaine Stravinsky, ou fontaine des Automates, réalisée en 1983, est l'œuvre conjointe de Jean Tinguely et Niki de Saint </a:t>
            </a:r>
            <a:r>
              <a:rPr lang="fr-FR" sz="2000" dirty="0" err="1" smtClean="0"/>
              <a:t>Phalle</a:t>
            </a:r>
            <a:r>
              <a:rPr lang="fr-FR" sz="2000" dirty="0" smtClean="0"/>
              <a:t>  </a:t>
            </a:r>
            <a:endParaRPr lang="fr-FR" sz="2000" dirty="0"/>
          </a:p>
          <a:p>
            <a:r>
              <a:rPr lang="fr-FR" sz="2000" dirty="0"/>
              <a:t>Ce monument évoque l'œuvre musicale d'Igor Stravinsky. Compositeur russe du </a:t>
            </a:r>
            <a:r>
              <a:rPr lang="fr-FR" sz="2000" dirty="0" err="1"/>
              <a:t>xxe</a:t>
            </a:r>
            <a:r>
              <a:rPr lang="fr-FR" sz="2000" dirty="0"/>
              <a:t> </a:t>
            </a:r>
            <a:r>
              <a:rPr lang="fr-FR" sz="2000" dirty="0" smtClean="0"/>
              <a:t>siècle.</a:t>
            </a:r>
            <a:endParaRPr lang="fr-FR" sz="2000" dirty="0"/>
          </a:p>
          <a:p>
            <a:r>
              <a:rPr lang="fr-FR" sz="2000" dirty="0"/>
              <a:t>La fontaine </a:t>
            </a:r>
            <a:r>
              <a:rPr lang="fr-FR" sz="2000" dirty="0" smtClean="0"/>
              <a:t>est </a:t>
            </a:r>
            <a:r>
              <a:rPr lang="fr-FR" sz="2000" dirty="0"/>
              <a:t>composée de seize sculptures rendant hommage aux compositions du musicien. Chacune d'entre elles fait référence à Igor Stravinsky, parfois directement comme L'Oiseau de </a:t>
            </a:r>
            <a:r>
              <a:rPr lang="fr-FR" sz="2000" dirty="0" smtClean="0"/>
              <a:t>feu ,comme </a:t>
            </a:r>
            <a:r>
              <a:rPr lang="fr-FR" sz="2000" dirty="0"/>
              <a:t>La Sirène, La Vie , L'Amour, Le Serpent, La </a:t>
            </a:r>
            <a:r>
              <a:rPr lang="fr-FR" sz="2000" dirty="0" smtClean="0"/>
              <a:t>Mort.</a:t>
            </a:r>
            <a:endParaRPr lang="fr-FR" sz="20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4005064"/>
            <a:ext cx="3384376" cy="25382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96220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34</TotalTime>
  <Words>163</Words>
  <Application>Microsoft Office PowerPoint</Application>
  <PresentationFormat>Affichage à l'écran (4:3)</PresentationFormat>
  <Paragraphs>18</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Capitaux</vt:lpstr>
      <vt:lpstr>En passant par  Duchamps   et  Tinguely </vt:lpstr>
      <vt:lpstr>1913 la roue de Duchamps  Henri Robert Marcel Duchamp    est un peintre français né à Blainville, en Normandie, le 28 juillet 1887, et mort à Neuilly-sur-Seine le 2 octobre 1968.Biographie Dès 1902, à 15 ans, il commence à peindre des paysages impressionnistes et quelques portraits. Puis, il rejoint ses frères à Paris et vend des dessins humoristiques. Par la suite, il est influencé par des artistes de son époque comme Cézanne mais, vers 1911, commence à peindre des œuvres plus personnelles. Le 15 juin 1915, il débarque à New York. Il y est aussitôt hébergé par Walter et Louise Arensberg, patrons des arts. Ils resteront ses amis jusqu'à leur mort en 1954. C'est chez eux qu'il rencontre Man Ray, qui restera aussi un ami toute sa vie. En 1917, son tableau FONTAINE (un urinoir à l'envers) est refusé par la « society of indépendant art », cette œuvre ne leur plaisant pas. Duchamp quitte le comité des fondateurs, suivi par Arensberg. Duchamp est également connu pour avoir ajouté une moustache à La Joconde. </vt:lpstr>
      <vt:lpstr>Sortir l’objet de sa fonction d’origine</vt:lpstr>
      <vt:lpstr>Présentation PowerPoint</vt:lpstr>
      <vt:lpstr>Tinguely( 1925-1991)  - Niky de Saint Phalle( 1930-2002)</vt:lpstr>
      <vt:lpstr>http://kids.rts.ch/mini-mini/video/8374648-helveticus--l-histoire-suisse-racontee-aux-enfants-1977--jean-tinguely.html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Duchamps     Tinguely</dc:title>
  <dc:creator>TEMPORAIRE</dc:creator>
  <cp:lastModifiedBy>TEMPORAIRE</cp:lastModifiedBy>
  <cp:revision>7</cp:revision>
  <dcterms:created xsi:type="dcterms:W3CDTF">2017-11-28T11:45:34Z</dcterms:created>
  <dcterms:modified xsi:type="dcterms:W3CDTF">2017-11-28T12:31:26Z</dcterms:modified>
</cp:coreProperties>
</file>