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60" r:id="rId5"/>
    <p:sldId id="294" r:id="rId6"/>
    <p:sldId id="261" r:id="rId7"/>
    <p:sldId id="268" r:id="rId8"/>
    <p:sldId id="269" r:id="rId9"/>
    <p:sldId id="270" r:id="rId10"/>
    <p:sldId id="271" r:id="rId11"/>
    <p:sldId id="272" r:id="rId12"/>
    <p:sldId id="274" r:id="rId13"/>
    <p:sldId id="282" r:id="rId14"/>
    <p:sldId id="286" r:id="rId15"/>
    <p:sldId id="287" r:id="rId16"/>
    <p:sldId id="288" r:id="rId17"/>
    <p:sldId id="298" r:id="rId18"/>
    <p:sldId id="300" r:id="rId19"/>
    <p:sldId id="299" r:id="rId20"/>
    <p:sldId id="276" r:id="rId21"/>
    <p:sldId id="295" r:id="rId22"/>
    <p:sldId id="267" r:id="rId23"/>
    <p:sldId id="262" r:id="rId24"/>
    <p:sldId id="302" r:id="rId25"/>
    <p:sldId id="303" r:id="rId26"/>
    <p:sldId id="304" r:id="rId27"/>
    <p:sldId id="305" r:id="rId28"/>
    <p:sldId id="293" r:id="rId29"/>
    <p:sldId id="289" r:id="rId30"/>
    <p:sldId id="291" r:id="rId31"/>
    <p:sldId id="296" r:id="rId32"/>
    <p:sldId id="297" r:id="rId33"/>
    <p:sldId id="307" r:id="rId34"/>
    <p:sldId id="263" r:id="rId35"/>
    <p:sldId id="308" r:id="rId36"/>
    <p:sldId id="281" r:id="rId37"/>
    <p:sldId id="30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6425036-4AAF-4DE3-85BB-2ADC6726D953}">
          <p14:sldIdLst>
            <p14:sldId id="256"/>
          </p14:sldIdLst>
        </p14:section>
        <p14:section name="Section sans titre" id="{D04B8BBC-5DF8-43D4-894F-11A384E62AD3}">
          <p14:sldIdLst>
            <p14:sldId id="258"/>
            <p14:sldId id="259"/>
            <p14:sldId id="260"/>
            <p14:sldId id="294"/>
            <p14:sldId id="261"/>
            <p14:sldId id="268"/>
            <p14:sldId id="269"/>
            <p14:sldId id="270"/>
            <p14:sldId id="271"/>
            <p14:sldId id="272"/>
            <p14:sldId id="274"/>
            <p14:sldId id="282"/>
            <p14:sldId id="286"/>
            <p14:sldId id="287"/>
            <p14:sldId id="288"/>
            <p14:sldId id="298"/>
            <p14:sldId id="300"/>
            <p14:sldId id="299"/>
            <p14:sldId id="276"/>
            <p14:sldId id="295"/>
            <p14:sldId id="267"/>
            <p14:sldId id="262"/>
            <p14:sldId id="302"/>
            <p14:sldId id="303"/>
            <p14:sldId id="304"/>
            <p14:sldId id="305"/>
            <p14:sldId id="293"/>
            <p14:sldId id="289"/>
            <p14:sldId id="291"/>
            <p14:sldId id="296"/>
            <p14:sldId id="297"/>
            <p14:sldId id="307"/>
            <p14:sldId id="263"/>
            <p14:sldId id="308"/>
            <p14:sldId id="281"/>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49" autoAdjust="0"/>
  </p:normalViewPr>
  <p:slideViewPr>
    <p:cSldViewPr snapToGrid="0">
      <p:cViewPr varScale="1">
        <p:scale>
          <a:sx n="71" d="100"/>
          <a:sy n="71" d="100"/>
        </p:scale>
        <p:origin x="4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1DB54-0A7E-48B7-B72F-479C669596EE}" type="datetimeFigureOut">
              <a:rPr lang="fr-FR" smtClean="0"/>
              <a:t>07/05/2024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9DA0F-210A-414C-B7EE-C084F87322F4}" type="slidenum">
              <a:rPr lang="fr-FR" smtClean="0"/>
              <a:t>‹N°›</a:t>
            </a:fld>
            <a:endParaRPr lang="fr-FR"/>
          </a:p>
        </p:txBody>
      </p:sp>
    </p:spTree>
    <p:extLst>
      <p:ext uri="{BB962C8B-B14F-4D97-AF65-F5344CB8AC3E}">
        <p14:creationId xmlns:p14="http://schemas.microsoft.com/office/powerpoint/2010/main" val="37425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69DA0F-210A-414C-B7EE-C084F87322F4}" type="slidenum">
              <a:rPr lang="fr-FR" smtClean="0"/>
              <a:t>20</a:t>
            </a:fld>
            <a:endParaRPr lang="fr-FR"/>
          </a:p>
        </p:txBody>
      </p:sp>
    </p:spTree>
    <p:extLst>
      <p:ext uri="{BB962C8B-B14F-4D97-AF65-F5344CB8AC3E}">
        <p14:creationId xmlns:p14="http://schemas.microsoft.com/office/powerpoint/2010/main" val="322466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F588C-6FA3-7823-3E3A-68D784D5577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64D015-0B7E-9693-BEFB-23763E69C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F7276A-BDC4-FBDA-52D2-28BDF2AF5173}"/>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5" name="Espace réservé du pied de page 4">
            <a:extLst>
              <a:ext uri="{FF2B5EF4-FFF2-40B4-BE49-F238E27FC236}">
                <a16:creationId xmlns:a16="http://schemas.microsoft.com/office/drawing/2014/main" id="{DBD0BF95-A4D1-7D01-6720-C21B900027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67012D-A47D-0683-4FA8-2792336A42AD}"/>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408701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E05279-67B0-C927-9B7D-08F22D7BB37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96A515-F759-AB3A-E5F7-5D30E1255AA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F6B6D5-7781-405D-E9BD-6BD5089D0E57}"/>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5" name="Espace réservé du pied de page 4">
            <a:extLst>
              <a:ext uri="{FF2B5EF4-FFF2-40B4-BE49-F238E27FC236}">
                <a16:creationId xmlns:a16="http://schemas.microsoft.com/office/drawing/2014/main" id="{27224513-9D2F-EE9D-572E-63B38048C3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2362A5-45DA-9826-1E29-A80621513A03}"/>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240143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55D4DD3-523F-0668-2A40-A5BCD473932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4711D-775E-56D8-476F-C424F7340B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54EE3C-165A-9709-6095-6C6C79C87C1F}"/>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5" name="Espace réservé du pied de page 4">
            <a:extLst>
              <a:ext uri="{FF2B5EF4-FFF2-40B4-BE49-F238E27FC236}">
                <a16:creationId xmlns:a16="http://schemas.microsoft.com/office/drawing/2014/main" id="{01A1E334-0CB3-C964-5DCE-0C7FF6CEB4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201261-338F-48FD-AED4-CF764F4B11E7}"/>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194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F31FF-B1B1-2AF6-7074-5DA4A7DC3A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7D46A8-D50B-8224-410B-1B41039157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AC8F30-EC00-5CB1-572E-28C989567EF6}"/>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5" name="Espace réservé du pied de page 4">
            <a:extLst>
              <a:ext uri="{FF2B5EF4-FFF2-40B4-BE49-F238E27FC236}">
                <a16:creationId xmlns:a16="http://schemas.microsoft.com/office/drawing/2014/main" id="{3DE04495-884A-CEF2-E16F-F1A4202030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F85A2D-B375-B7D5-8845-7973B27283BC}"/>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29998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89A5-EF41-B83F-7507-55CAA65430A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7A9FF2-81A4-A7F3-B049-15E9D1A62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1910BD3-00BD-9C54-85EF-8655C9F1E5AF}"/>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5" name="Espace réservé du pied de page 4">
            <a:extLst>
              <a:ext uri="{FF2B5EF4-FFF2-40B4-BE49-F238E27FC236}">
                <a16:creationId xmlns:a16="http://schemas.microsoft.com/office/drawing/2014/main" id="{16924070-E885-52BC-5D4C-FA4CD0F6AC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B60F36-F598-3C2F-E250-044AE4A0147B}"/>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277411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F228A-4E93-7625-BF96-28BF8D26FE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CE5F27-5574-3053-A5C9-6BA7A5344EA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9EFC5A9-919A-A773-4EB6-8ADFCB349A3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ED491A6-9C18-9B1B-2616-728F45C709D4}"/>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6" name="Espace réservé du pied de page 5">
            <a:extLst>
              <a:ext uri="{FF2B5EF4-FFF2-40B4-BE49-F238E27FC236}">
                <a16:creationId xmlns:a16="http://schemas.microsoft.com/office/drawing/2014/main" id="{8F260B7B-DA48-FFBC-1181-C349E40411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CE618B-9A18-94D6-C354-0C8200629A47}"/>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258786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72B04-2A25-4D2A-0162-E9AB496E95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B2FBAE-508F-B79B-418D-69DDFB1A0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EF09D7A-902D-0464-8574-0CAAFDB3389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F7F59F5-D6C7-BB07-52FC-8216EDA69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A8F502D-AB4D-52CF-BB8B-0F0513D5206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FED2F48-9DA3-0A61-2B07-26CC17F7E926}"/>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8" name="Espace réservé du pied de page 7">
            <a:extLst>
              <a:ext uri="{FF2B5EF4-FFF2-40B4-BE49-F238E27FC236}">
                <a16:creationId xmlns:a16="http://schemas.microsoft.com/office/drawing/2014/main" id="{C1B0254B-52B9-92A7-D7D6-B9553810525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D0BA58F-9943-6085-D161-010382BEB552}"/>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6731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99FCB-F499-C374-B030-80788FDFD2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1944936-D4BC-4026-62F4-D4E13C7A71D2}"/>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4" name="Espace réservé du pied de page 3">
            <a:extLst>
              <a:ext uri="{FF2B5EF4-FFF2-40B4-BE49-F238E27FC236}">
                <a16:creationId xmlns:a16="http://schemas.microsoft.com/office/drawing/2014/main" id="{24F53F28-994C-4A11-A726-E72B48333C2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01E45F3-E826-65A6-BE74-3A6A2EE7F29F}"/>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22663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52BD2E-15AD-41B4-7063-F771704364B0}"/>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3" name="Espace réservé du pied de page 2">
            <a:extLst>
              <a:ext uri="{FF2B5EF4-FFF2-40B4-BE49-F238E27FC236}">
                <a16:creationId xmlns:a16="http://schemas.microsoft.com/office/drawing/2014/main" id="{D0237BD2-217A-BD35-58F5-5ACB22C6983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3195812-03B2-CA52-F1BC-05B16D95A6DE}"/>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344421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57A81-3A8F-E9C8-C921-9B0D79A003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E915C16-02DA-85E6-0D72-22BBC6CFA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7530C4D-65C4-4D23-5481-0A9C11B41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AE9A9C-8262-A3EB-0977-E92BFED0EFB1}"/>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6" name="Espace réservé du pied de page 5">
            <a:extLst>
              <a:ext uri="{FF2B5EF4-FFF2-40B4-BE49-F238E27FC236}">
                <a16:creationId xmlns:a16="http://schemas.microsoft.com/office/drawing/2014/main" id="{052EDBDA-414D-5901-00B6-F91EB34430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CC25A3-76C2-6F00-4E84-A47D538B9D53}"/>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343517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E06B3-ED17-B8FB-65FF-3AAFEC28B2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642948B-61B9-25DE-5D97-CBE18BE4D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BBAC2D1-2580-8EB9-DBF7-B2A6EE9C8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3F24AC1-A88A-173A-E415-FA787E9FEC49}"/>
              </a:ext>
            </a:extLst>
          </p:cNvPr>
          <p:cNvSpPr>
            <a:spLocks noGrp="1"/>
          </p:cNvSpPr>
          <p:nvPr>
            <p:ph type="dt" sz="half" idx="10"/>
          </p:nvPr>
        </p:nvSpPr>
        <p:spPr/>
        <p:txBody>
          <a:bodyPr/>
          <a:lstStyle/>
          <a:p>
            <a:fld id="{B3894B58-858B-43E7-8B29-F91509895100}" type="datetimeFigureOut">
              <a:rPr lang="fr-FR" smtClean="0"/>
              <a:t>07/05/2024</a:t>
            </a:fld>
            <a:endParaRPr lang="fr-FR"/>
          </a:p>
        </p:txBody>
      </p:sp>
      <p:sp>
        <p:nvSpPr>
          <p:cNvPr id="6" name="Espace réservé du pied de page 5">
            <a:extLst>
              <a:ext uri="{FF2B5EF4-FFF2-40B4-BE49-F238E27FC236}">
                <a16:creationId xmlns:a16="http://schemas.microsoft.com/office/drawing/2014/main" id="{D446B95D-A8C7-3BA1-8FCD-32775FD018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461A34-DCEE-5D03-4F17-7478199D96BE}"/>
              </a:ext>
            </a:extLst>
          </p:cNvPr>
          <p:cNvSpPr>
            <a:spLocks noGrp="1"/>
          </p:cNvSpPr>
          <p:nvPr>
            <p:ph type="sldNum" sz="quarter" idx="12"/>
          </p:nvPr>
        </p:nvSpPr>
        <p:spPr/>
        <p:txBody>
          <a:bodyPr/>
          <a:lstStyle/>
          <a:p>
            <a:fld id="{7B5E0FAD-80ED-498C-9988-57121DD7C271}" type="slidenum">
              <a:rPr lang="fr-FR" smtClean="0"/>
              <a:t>‹N°›</a:t>
            </a:fld>
            <a:endParaRPr lang="fr-FR"/>
          </a:p>
        </p:txBody>
      </p:sp>
    </p:spTree>
    <p:extLst>
      <p:ext uri="{BB962C8B-B14F-4D97-AF65-F5344CB8AC3E}">
        <p14:creationId xmlns:p14="http://schemas.microsoft.com/office/powerpoint/2010/main" val="265208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svgsilh.com/fr/e91e63/image/2750393.html"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extLst>
              <a:ext uri="{96DAC541-7B7A-43D3-8B79-37D633B846F1}">
                <asvg:svgBlip xmlns:asvg="http://schemas.microsoft.com/office/drawing/2016/SVG/main" r:embed="rId14"/>
              </a:ext>
              <a:ext uri="{837473B0-CC2E-450A-ABE3-18F120FF3D39}">
                <a1611:picAttrSrcUrl xmlns:a1611="http://schemas.microsoft.com/office/drawing/2016/11/main" r:id="rId15"/>
              </a:ext>
            </a:extLst>
          </a:blip>
          <a:srcRect/>
          <a:stretch>
            <a:fillRect l="2000" t="5000" r="-1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47D649-0F07-7CFD-95A2-430825CF9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A4BA19-22C6-A80E-A120-8EE4B7A98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CB605C-8370-C018-BFA5-A22C41A4E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94B58-858B-43E7-8B29-F91509895100}" type="datetimeFigureOut">
              <a:rPr lang="fr-FR" smtClean="0"/>
              <a:t>07/05/2024</a:t>
            </a:fld>
            <a:endParaRPr lang="fr-FR"/>
          </a:p>
        </p:txBody>
      </p:sp>
      <p:sp>
        <p:nvSpPr>
          <p:cNvPr id="5" name="Espace réservé du pied de page 4">
            <a:extLst>
              <a:ext uri="{FF2B5EF4-FFF2-40B4-BE49-F238E27FC236}">
                <a16:creationId xmlns:a16="http://schemas.microsoft.com/office/drawing/2014/main" id="{89DF58E2-9F01-546E-FFC0-ABCA55655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8821D1D-637A-7559-7E5B-2066F89B0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E0FAD-80ED-498C-9988-57121DD7C271}" type="slidenum">
              <a:rPr lang="fr-FR" smtClean="0"/>
              <a:t>‹N°›</a:t>
            </a:fld>
            <a:endParaRPr lang="fr-FR"/>
          </a:p>
        </p:txBody>
      </p:sp>
    </p:spTree>
    <p:extLst>
      <p:ext uri="{BB962C8B-B14F-4D97-AF65-F5344CB8AC3E}">
        <p14:creationId xmlns:p14="http://schemas.microsoft.com/office/powerpoint/2010/main" val="268916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DA749-273B-6087-6F0E-AE9754C3C97E}"/>
              </a:ext>
            </a:extLst>
          </p:cNvPr>
          <p:cNvSpPr>
            <a:spLocks noGrp="1"/>
          </p:cNvSpPr>
          <p:nvPr>
            <p:ph type="ctrTitle"/>
          </p:nvPr>
        </p:nvSpPr>
        <p:spPr>
          <a:xfrm>
            <a:off x="196644" y="2532377"/>
            <a:ext cx="11798711" cy="1366092"/>
          </a:xfrm>
        </p:spPr>
        <p:txBody>
          <a:bodyPr>
            <a:noAutofit/>
          </a:bodyPr>
          <a:lstStyle/>
          <a:p>
            <a:r>
              <a:rPr lang="fr-FR" sz="4000" b="1" dirty="0">
                <a:latin typeface="Nunito" pitchFamily="2" charset="0"/>
              </a:rPr>
              <a:t>Comment concevoir et mettre en œuvre l’enseignement de la compréhension </a:t>
            </a:r>
            <a:r>
              <a:rPr lang="fr-FR" sz="4000" b="1">
                <a:latin typeface="Nunito" pitchFamily="2" charset="0"/>
              </a:rPr>
              <a:t>écrite et de </a:t>
            </a:r>
            <a:r>
              <a:rPr lang="fr-FR" sz="4000" b="1" dirty="0">
                <a:latin typeface="Nunito" pitchFamily="2" charset="0"/>
              </a:rPr>
              <a:t>la </a:t>
            </a:r>
            <a:r>
              <a:rPr lang="fr-FR" sz="4000" b="1">
                <a:latin typeface="Nunito" pitchFamily="2" charset="0"/>
              </a:rPr>
              <a:t>production écrite </a:t>
            </a:r>
            <a:r>
              <a:rPr lang="fr-FR" sz="4000" b="1" dirty="0">
                <a:latin typeface="Nunito" pitchFamily="2" charset="0"/>
              </a:rPr>
              <a:t>en anglais au cycle 3 à l’école primaire ?</a:t>
            </a:r>
          </a:p>
        </p:txBody>
      </p:sp>
      <p:sp>
        <p:nvSpPr>
          <p:cNvPr id="3" name="Sous-titre 2">
            <a:extLst>
              <a:ext uri="{FF2B5EF4-FFF2-40B4-BE49-F238E27FC236}">
                <a16:creationId xmlns:a16="http://schemas.microsoft.com/office/drawing/2014/main" id="{6DD065F3-958A-A1F1-AF91-3AC64E1E672E}"/>
              </a:ext>
            </a:extLst>
          </p:cNvPr>
          <p:cNvSpPr>
            <a:spLocks noGrp="1"/>
          </p:cNvSpPr>
          <p:nvPr>
            <p:ph type="subTitle" idx="1"/>
          </p:nvPr>
        </p:nvSpPr>
        <p:spPr>
          <a:xfrm>
            <a:off x="1435512" y="4331328"/>
            <a:ext cx="9144000" cy="1655762"/>
          </a:xfrm>
        </p:spPr>
        <p:txBody>
          <a:bodyPr>
            <a:normAutofit lnSpcReduction="10000"/>
          </a:bodyPr>
          <a:lstStyle/>
          <a:p>
            <a:r>
              <a:rPr lang="fr-FR" dirty="0">
                <a:latin typeface="Nunito" pitchFamily="2" charset="0"/>
              </a:rPr>
              <a:t>FORMATION DE ZONE – IRF de Dakar</a:t>
            </a:r>
          </a:p>
          <a:p>
            <a:r>
              <a:rPr lang="fr-FR" dirty="0">
                <a:latin typeface="Nunito" pitchFamily="2" charset="0"/>
              </a:rPr>
              <a:t>Année scolaire 2023/2024</a:t>
            </a:r>
          </a:p>
          <a:p>
            <a:endParaRPr lang="fr-FR" dirty="0">
              <a:latin typeface="Nunito" pitchFamily="2" charset="0"/>
            </a:endParaRPr>
          </a:p>
          <a:p>
            <a:pPr algn="l"/>
            <a:r>
              <a:rPr lang="fr-FR" sz="1600" dirty="0">
                <a:latin typeface="Nunito" pitchFamily="2" charset="0"/>
              </a:rPr>
              <a:t>Emmanuelle DOMPNIER, EMFE Nouakchott</a:t>
            </a:r>
          </a:p>
        </p:txBody>
      </p:sp>
      <p:pic>
        <p:nvPicPr>
          <p:cNvPr id="5" name="Image 4">
            <a:extLst>
              <a:ext uri="{FF2B5EF4-FFF2-40B4-BE49-F238E27FC236}">
                <a16:creationId xmlns:a16="http://schemas.microsoft.com/office/drawing/2014/main" id="{FB1C6BB2-E376-EB81-C08E-B1007A991D6F}"/>
              </a:ext>
            </a:extLst>
          </p:cNvPr>
          <p:cNvPicPr>
            <a:picLocks noChangeAspect="1"/>
          </p:cNvPicPr>
          <p:nvPr/>
        </p:nvPicPr>
        <p:blipFill>
          <a:blip r:embed="rId2"/>
          <a:stretch>
            <a:fillRect/>
          </a:stretch>
        </p:blipFill>
        <p:spPr>
          <a:xfrm>
            <a:off x="0" y="1"/>
            <a:ext cx="2871024" cy="1366092"/>
          </a:xfrm>
          <a:prstGeom prst="rect">
            <a:avLst/>
          </a:prstGeom>
        </p:spPr>
      </p:pic>
      <p:pic>
        <p:nvPicPr>
          <p:cNvPr id="7" name="Image 6">
            <a:extLst>
              <a:ext uri="{FF2B5EF4-FFF2-40B4-BE49-F238E27FC236}">
                <a16:creationId xmlns:a16="http://schemas.microsoft.com/office/drawing/2014/main" id="{4FA6A437-4D3A-979B-51AF-96B204ACBD66}"/>
              </a:ext>
            </a:extLst>
          </p:cNvPr>
          <p:cNvPicPr>
            <a:picLocks noChangeAspect="1"/>
          </p:cNvPicPr>
          <p:nvPr/>
        </p:nvPicPr>
        <p:blipFill rotWithShape="1">
          <a:blip r:embed="rId3"/>
          <a:srcRect l="1472" t="2275"/>
          <a:stretch/>
        </p:blipFill>
        <p:spPr>
          <a:xfrm>
            <a:off x="9519761" y="0"/>
            <a:ext cx="2672239" cy="1368127"/>
          </a:xfrm>
          <a:prstGeom prst="rect">
            <a:avLst/>
          </a:prstGeom>
        </p:spPr>
      </p:pic>
    </p:spTree>
    <p:extLst>
      <p:ext uri="{BB962C8B-B14F-4D97-AF65-F5344CB8AC3E}">
        <p14:creationId xmlns:p14="http://schemas.microsoft.com/office/powerpoint/2010/main" val="404359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654891" y="68956"/>
            <a:ext cx="9229419" cy="850491"/>
          </a:xfrm>
        </p:spPr>
        <p:txBody>
          <a:bodyPr>
            <a:normAutofit fontScale="90000"/>
          </a:bodyPr>
          <a:lstStyle/>
          <a:p>
            <a:br>
              <a:rPr lang="fr-FR" dirty="0"/>
            </a:br>
            <a:r>
              <a:rPr lang="fr-FR" sz="4000" b="1" dirty="0">
                <a:latin typeface="Nunito" pitchFamily="2" charset="0"/>
              </a:rPr>
              <a:t>Les procédures cognitives requises pour la compréhension  d’un texte chez les élèves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12622" y="1803298"/>
            <a:ext cx="11546758" cy="5275928"/>
          </a:xfrm>
        </p:spPr>
        <p:txBody>
          <a:bodyPr/>
          <a:lstStyle/>
          <a:p>
            <a:pPr marL="0" indent="0" algn="just">
              <a:buNone/>
            </a:pPr>
            <a:r>
              <a:rPr lang="fr-FR" b="1" dirty="0">
                <a:latin typeface="Nunito" pitchFamily="2" charset="0"/>
              </a:rPr>
              <a:t>Compréhension du texte</a:t>
            </a:r>
            <a:r>
              <a:rPr lang="fr-FR" dirty="0">
                <a:latin typeface="Nunito" pitchFamily="2" charset="0"/>
              </a:rPr>
              <a:t> : Les enfants doivent être capables de comprendre le sens global du texte, y compris les idées principales et les détails qui les soutiennent. Cela nécessite d'intégrer les informations contenues dans le texte et de faire des inférences basées sur ces informations.</a:t>
            </a:r>
          </a:p>
          <a:p>
            <a:pPr marL="0" indent="0" algn="just">
              <a:buNone/>
            </a:pPr>
            <a:endParaRPr lang="fr-FR" dirty="0">
              <a:latin typeface="Nunito" pitchFamily="2" charset="0"/>
            </a:endParaRPr>
          </a:p>
          <a:p>
            <a:pPr marL="0" indent="0" algn="just">
              <a:buNone/>
            </a:pPr>
            <a:r>
              <a:rPr lang="fr-FR" b="1" dirty="0">
                <a:latin typeface="Nunito" pitchFamily="2" charset="0"/>
              </a:rPr>
              <a:t>Prédiction et anticipation</a:t>
            </a:r>
            <a:r>
              <a:rPr lang="fr-FR" dirty="0">
                <a:latin typeface="Nunito" pitchFamily="2" charset="0"/>
              </a:rPr>
              <a:t> : Les enfants peuvent utiliser des indices dans le texte pour prédire ce qui va se passer ensuite, ce qui les aide à maintenir leur engagement et à anticiper les événements à venir.</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20166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632436" y="108941"/>
            <a:ext cx="9120907" cy="850491"/>
          </a:xfrm>
        </p:spPr>
        <p:txBody>
          <a:bodyPr>
            <a:normAutofit fontScale="90000"/>
          </a:bodyPr>
          <a:lstStyle/>
          <a:p>
            <a:br>
              <a:rPr lang="fr-FR" dirty="0"/>
            </a:br>
            <a:r>
              <a:rPr lang="fr-FR" sz="4000" b="1" dirty="0">
                <a:latin typeface="Nunito" pitchFamily="2" charset="0"/>
              </a:rPr>
              <a:t>Les procédures cognitives requises pour la production  d’un texte chez les élèves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22621" y="2607479"/>
            <a:ext cx="11546758" cy="2330281"/>
          </a:xfrm>
        </p:spPr>
        <p:txBody>
          <a:bodyPr/>
          <a:lstStyle/>
          <a:p>
            <a:pPr marL="0" indent="0" algn="just">
              <a:buNone/>
            </a:pPr>
            <a:r>
              <a:rPr lang="fr-FR" b="1" dirty="0">
                <a:latin typeface="Nunito" pitchFamily="2" charset="0"/>
              </a:rPr>
              <a:t>Réflexion métacognitive</a:t>
            </a:r>
            <a:r>
              <a:rPr lang="fr-FR" dirty="0">
                <a:latin typeface="Nunito" pitchFamily="2" charset="0"/>
              </a:rPr>
              <a:t> : Les enfants peuvent également développer une conscience de leurs propres processus de lecture, en réfléchissant à ce qu'ils comprennent, en identifiant les parties du texte qui leur posent problème, et en utilisant des stratégies pour améliorer leur compréhension.</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164500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0CDC69-D238-5FF4-7D36-76E6BBEE1725}"/>
              </a:ext>
            </a:extLst>
          </p:cNvPr>
          <p:cNvSpPr>
            <a:spLocks noGrp="1"/>
          </p:cNvSpPr>
          <p:nvPr>
            <p:ph idx="1"/>
          </p:nvPr>
        </p:nvSpPr>
        <p:spPr>
          <a:xfrm>
            <a:off x="175260" y="1167256"/>
            <a:ext cx="11841480" cy="2892679"/>
          </a:xfrm>
        </p:spPr>
        <p:txBody>
          <a:bodyPr>
            <a:noAutofit/>
          </a:bodyPr>
          <a:lstStyle/>
          <a:p>
            <a:pPr marL="0" indent="0" algn="ctr">
              <a:buNone/>
            </a:pPr>
            <a:r>
              <a:rPr lang="fr-FR" sz="4400" b="1" dirty="0">
                <a:latin typeface="Nunito" pitchFamily="2" charset="0"/>
              </a:rPr>
              <a:t>La compréhension de texte</a:t>
            </a:r>
          </a:p>
          <a:p>
            <a:pPr marL="0" indent="0" algn="ctr">
              <a:buNone/>
            </a:pPr>
            <a:endParaRPr lang="fr-FR" sz="4400" b="1" dirty="0">
              <a:latin typeface="Nunito" pitchFamily="2" charset="0"/>
            </a:endParaRPr>
          </a:p>
          <a:p>
            <a:pPr marL="0" indent="0" algn="ctr">
              <a:buNone/>
            </a:pPr>
            <a:r>
              <a:rPr lang="fr-FR" sz="4400" b="1" dirty="0">
                <a:latin typeface="Nunito" pitchFamily="2" charset="0"/>
              </a:rPr>
              <a:t>Les programmes</a:t>
            </a:r>
          </a:p>
          <a:p>
            <a:pPr marL="0" indent="0" algn="ctr">
              <a:buNone/>
            </a:pPr>
            <a:endParaRPr lang="fr-FR" sz="4400" b="1" dirty="0">
              <a:latin typeface="Nunito" pitchFamily="2" charset="0"/>
            </a:endParaRPr>
          </a:p>
          <a:p>
            <a:pPr marL="0" indent="0" algn="ctr">
              <a:buNone/>
            </a:pPr>
            <a:r>
              <a:rPr lang="fr-FR" sz="4400" b="1" dirty="0">
                <a:latin typeface="Nunito" pitchFamily="2" charset="0"/>
              </a:rPr>
              <a:t>QUELLES APPROCHES SONT PRECONISEES ?</a:t>
            </a:r>
          </a:p>
        </p:txBody>
      </p:sp>
    </p:spTree>
    <p:extLst>
      <p:ext uri="{BB962C8B-B14F-4D97-AF65-F5344CB8AC3E}">
        <p14:creationId xmlns:p14="http://schemas.microsoft.com/office/powerpoint/2010/main" val="245586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015614" y="-36872"/>
            <a:ext cx="8868696" cy="850491"/>
          </a:xfrm>
        </p:spPr>
        <p:txBody>
          <a:bodyPr>
            <a:normAutofit fontScale="90000"/>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73460" y="1265901"/>
            <a:ext cx="5262102" cy="5275928"/>
          </a:xfrm>
        </p:spPr>
        <p:txBody>
          <a:bodyPr>
            <a:normAutofit fontScale="92500" lnSpcReduction="10000"/>
          </a:bodyPr>
          <a:lstStyle/>
          <a:p>
            <a:pPr marL="0" indent="0" algn="ctr">
              <a:buNone/>
            </a:pPr>
            <a:r>
              <a:rPr lang="fr-FR" b="1" dirty="0">
                <a:latin typeface="Nunito" pitchFamily="2" charset="0"/>
              </a:rPr>
              <a:t>Lire et comprendre</a:t>
            </a:r>
          </a:p>
          <a:p>
            <a:pPr marL="0" indent="0" algn="ctr">
              <a:buNone/>
            </a:pPr>
            <a:endParaRPr lang="fr-FR" b="1" dirty="0">
              <a:latin typeface="Nunito" pitchFamily="2" charset="0"/>
            </a:endParaRPr>
          </a:p>
          <a:p>
            <a:pPr marL="0" indent="0" algn="just">
              <a:buNone/>
            </a:pPr>
            <a:r>
              <a:rPr lang="fr-FR" b="1" dirty="0">
                <a:latin typeface="Nunito" pitchFamily="2" charset="0"/>
              </a:rPr>
              <a:t>- Utiliser le contexte, les illustrations et les connaissances </a:t>
            </a:r>
            <a:r>
              <a:rPr lang="fr-FR" dirty="0">
                <a:latin typeface="Nunito" pitchFamily="2" charset="0"/>
              </a:rPr>
              <a:t>pour comprendre un texte.</a:t>
            </a:r>
          </a:p>
          <a:p>
            <a:pPr marL="0" indent="0" algn="just">
              <a:buNone/>
            </a:pPr>
            <a:r>
              <a:rPr lang="fr-FR" dirty="0">
                <a:latin typeface="Nunito" pitchFamily="2" charset="0"/>
              </a:rPr>
              <a:t>- </a:t>
            </a:r>
            <a:r>
              <a:rPr lang="fr-FR" b="1" dirty="0">
                <a:latin typeface="Nunito" pitchFamily="2" charset="0"/>
              </a:rPr>
              <a:t>Reconnaître</a:t>
            </a:r>
            <a:r>
              <a:rPr lang="fr-FR" dirty="0">
                <a:latin typeface="Nunito" pitchFamily="2" charset="0"/>
              </a:rPr>
              <a:t> des mots isolés dans un énoncé, un court texte.</a:t>
            </a:r>
          </a:p>
          <a:p>
            <a:pPr marL="0" indent="0" algn="just">
              <a:buNone/>
            </a:pPr>
            <a:r>
              <a:rPr lang="fr-FR" dirty="0">
                <a:latin typeface="Nunito" pitchFamily="2" charset="0"/>
              </a:rPr>
              <a:t>- </a:t>
            </a:r>
            <a:r>
              <a:rPr lang="fr-FR" b="1" dirty="0">
                <a:latin typeface="Nunito" pitchFamily="2" charset="0"/>
              </a:rPr>
              <a:t>S’appuyer sur </a:t>
            </a:r>
            <a:r>
              <a:rPr lang="fr-FR" dirty="0">
                <a:latin typeface="Nunito" pitchFamily="2" charset="0"/>
              </a:rPr>
              <a:t>des mots outils, des structures simples, des expressions rituelles.</a:t>
            </a:r>
          </a:p>
          <a:p>
            <a:pPr marL="0" indent="0" algn="just">
              <a:buNone/>
            </a:pPr>
            <a:r>
              <a:rPr lang="fr-FR" dirty="0">
                <a:latin typeface="Nunito" pitchFamily="2" charset="0"/>
              </a:rPr>
              <a:t>- Percevoir la relation entre certains graphèmes et phonèmes spécifiques à la langue.</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7" name="ZoneTexte 6">
            <a:extLst>
              <a:ext uri="{FF2B5EF4-FFF2-40B4-BE49-F238E27FC236}">
                <a16:creationId xmlns:a16="http://schemas.microsoft.com/office/drawing/2014/main" id="{7A9E1D5B-63E0-529A-9EED-E7BAD5A22EE9}"/>
              </a:ext>
            </a:extLst>
          </p:cNvPr>
          <p:cNvSpPr txBox="1"/>
          <p:nvPr/>
        </p:nvSpPr>
        <p:spPr>
          <a:xfrm>
            <a:off x="5822540" y="1265901"/>
            <a:ext cx="6096000" cy="4524315"/>
          </a:xfrm>
          <a:prstGeom prst="rect">
            <a:avLst/>
          </a:prstGeom>
          <a:noFill/>
        </p:spPr>
        <p:txBody>
          <a:bodyPr wrap="square">
            <a:spAutoFit/>
          </a:bodyPr>
          <a:lstStyle/>
          <a:p>
            <a:r>
              <a:rPr lang="fr-FR" sz="2400" b="1" u="sng" dirty="0">
                <a:latin typeface="Nunito" pitchFamily="2" charset="0"/>
              </a:rPr>
              <a:t>Connaissances et compétences associées</a:t>
            </a:r>
          </a:p>
          <a:p>
            <a:r>
              <a:rPr lang="fr-FR" sz="2400" dirty="0">
                <a:latin typeface="Nunito" pitchFamily="2" charset="0"/>
              </a:rPr>
              <a:t>Comprendre des textes courts et simples</a:t>
            </a:r>
          </a:p>
          <a:p>
            <a:r>
              <a:rPr lang="fr-FR" sz="2400" dirty="0">
                <a:latin typeface="Nunito" pitchFamily="2" charset="0"/>
              </a:rPr>
              <a:t>(consignes, correspondance, poésie, recette, texte informatif, texte de fiction, etc.) </a:t>
            </a:r>
            <a:r>
              <a:rPr lang="fr-FR" sz="2400" b="1" dirty="0">
                <a:latin typeface="Nunito" pitchFamily="2" charset="0"/>
              </a:rPr>
              <a:t>accompagnés d'un document visuel, en s'appuyant sur des éléments connus.</a:t>
            </a:r>
          </a:p>
          <a:p>
            <a:endParaRPr lang="fr-FR" sz="2400" b="1" dirty="0">
              <a:latin typeface="Nunito" pitchFamily="2" charset="0"/>
            </a:endParaRPr>
          </a:p>
          <a:p>
            <a:r>
              <a:rPr lang="fr-FR" sz="2400" dirty="0">
                <a:latin typeface="Nunito" pitchFamily="2" charset="0"/>
              </a:rPr>
              <a:t>- </a:t>
            </a:r>
            <a:r>
              <a:rPr lang="fr-FR" sz="2400" u="sng" dirty="0">
                <a:latin typeface="Nunito" pitchFamily="2" charset="0"/>
              </a:rPr>
              <a:t>Lexique </a:t>
            </a:r>
            <a:r>
              <a:rPr lang="fr-FR" sz="2400" dirty="0">
                <a:latin typeface="Nunito" pitchFamily="2" charset="0"/>
              </a:rPr>
              <a:t>: </a:t>
            </a:r>
            <a:r>
              <a:rPr lang="fr-FR" sz="2400" b="1" dirty="0">
                <a:latin typeface="Nunito" pitchFamily="2" charset="0"/>
              </a:rPr>
              <a:t>répertoire </a:t>
            </a:r>
            <a:r>
              <a:rPr lang="fr-FR" sz="2400" dirty="0">
                <a:latin typeface="Nunito" pitchFamily="2" charset="0"/>
              </a:rPr>
              <a:t>de mots isolés,</a:t>
            </a:r>
          </a:p>
          <a:p>
            <a:r>
              <a:rPr lang="fr-FR" sz="2400" dirty="0">
                <a:latin typeface="Nunito" pitchFamily="2" charset="0"/>
              </a:rPr>
              <a:t>d'expressions simples et d'éléments</a:t>
            </a:r>
          </a:p>
          <a:p>
            <a:r>
              <a:rPr lang="fr-FR" sz="2400" dirty="0">
                <a:latin typeface="Nunito" pitchFamily="2" charset="0"/>
              </a:rPr>
              <a:t>culturels concernant des informations sur la personne, son quotidien et son</a:t>
            </a:r>
          </a:p>
          <a:p>
            <a:r>
              <a:rPr lang="fr-FR" sz="2400" dirty="0">
                <a:latin typeface="Nunito" pitchFamily="2" charset="0"/>
              </a:rPr>
              <a:t>environnement.</a:t>
            </a:r>
          </a:p>
        </p:txBody>
      </p:sp>
    </p:spTree>
    <p:extLst>
      <p:ext uri="{BB962C8B-B14F-4D97-AF65-F5344CB8AC3E}">
        <p14:creationId xmlns:p14="http://schemas.microsoft.com/office/powerpoint/2010/main" val="298018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824025" y="23660"/>
            <a:ext cx="8868696" cy="850491"/>
          </a:xfrm>
        </p:spPr>
        <p:txBody>
          <a:bodyPr>
            <a:normAutofit fontScale="90000"/>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73460" y="1265901"/>
            <a:ext cx="5262102" cy="5275928"/>
          </a:xfrm>
        </p:spPr>
        <p:txBody>
          <a:bodyPr>
            <a:normAutofit fontScale="92500" lnSpcReduction="10000"/>
          </a:bodyPr>
          <a:lstStyle/>
          <a:p>
            <a:pPr marL="0" indent="0" algn="ctr">
              <a:buNone/>
            </a:pPr>
            <a:r>
              <a:rPr lang="fr-FR" b="1" dirty="0">
                <a:latin typeface="Nunito" pitchFamily="2" charset="0"/>
              </a:rPr>
              <a:t>Lire et comprendre</a:t>
            </a:r>
          </a:p>
          <a:p>
            <a:pPr marL="0" indent="0" algn="ctr">
              <a:buNone/>
            </a:pPr>
            <a:endParaRPr lang="fr-FR" b="1" dirty="0">
              <a:latin typeface="Nunito" pitchFamily="2" charset="0"/>
            </a:endParaRPr>
          </a:p>
          <a:p>
            <a:pPr marL="0" indent="0" algn="just">
              <a:buNone/>
            </a:pPr>
            <a:r>
              <a:rPr lang="fr-FR" b="1" dirty="0">
                <a:latin typeface="Nunito" pitchFamily="2" charset="0"/>
              </a:rPr>
              <a:t>- Utiliser le contexte, les illustrations et les connaissances </a:t>
            </a:r>
            <a:r>
              <a:rPr lang="fr-FR" dirty="0">
                <a:latin typeface="Nunito" pitchFamily="2" charset="0"/>
              </a:rPr>
              <a:t>pour comprendre un texte.</a:t>
            </a:r>
          </a:p>
          <a:p>
            <a:pPr marL="0" indent="0" algn="just">
              <a:buNone/>
            </a:pPr>
            <a:r>
              <a:rPr lang="fr-FR" dirty="0">
                <a:latin typeface="Nunito" pitchFamily="2" charset="0"/>
              </a:rPr>
              <a:t>- </a:t>
            </a:r>
            <a:r>
              <a:rPr lang="fr-FR" b="1" dirty="0">
                <a:latin typeface="Nunito" pitchFamily="2" charset="0"/>
              </a:rPr>
              <a:t>Reconnaître</a:t>
            </a:r>
            <a:r>
              <a:rPr lang="fr-FR" dirty="0">
                <a:latin typeface="Nunito" pitchFamily="2" charset="0"/>
              </a:rPr>
              <a:t> des mots isolés dans un énoncé, un court texte.</a:t>
            </a:r>
          </a:p>
          <a:p>
            <a:pPr marL="0" indent="0" algn="just">
              <a:buNone/>
            </a:pPr>
            <a:r>
              <a:rPr lang="fr-FR" dirty="0">
                <a:latin typeface="Nunito" pitchFamily="2" charset="0"/>
              </a:rPr>
              <a:t>- </a:t>
            </a:r>
            <a:r>
              <a:rPr lang="fr-FR" b="1" dirty="0">
                <a:latin typeface="Nunito" pitchFamily="2" charset="0"/>
              </a:rPr>
              <a:t>S’appuyer sur </a:t>
            </a:r>
            <a:r>
              <a:rPr lang="fr-FR" dirty="0">
                <a:latin typeface="Nunito" pitchFamily="2" charset="0"/>
              </a:rPr>
              <a:t>des mots outils, des structures simples, des expressions rituelles.</a:t>
            </a:r>
          </a:p>
          <a:p>
            <a:pPr marL="0" indent="0" algn="just">
              <a:buNone/>
            </a:pPr>
            <a:r>
              <a:rPr lang="fr-FR" dirty="0">
                <a:latin typeface="Nunito" pitchFamily="2" charset="0"/>
              </a:rPr>
              <a:t>- Percevoir la relation entre certains graphèmes et phonèmes spécifiques à la langue.</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7" name="ZoneTexte 6">
            <a:extLst>
              <a:ext uri="{FF2B5EF4-FFF2-40B4-BE49-F238E27FC236}">
                <a16:creationId xmlns:a16="http://schemas.microsoft.com/office/drawing/2014/main" id="{7A9E1D5B-63E0-529A-9EED-E7BAD5A22EE9}"/>
              </a:ext>
            </a:extLst>
          </p:cNvPr>
          <p:cNvSpPr txBox="1"/>
          <p:nvPr/>
        </p:nvSpPr>
        <p:spPr>
          <a:xfrm>
            <a:off x="5822540" y="1014551"/>
            <a:ext cx="6096000" cy="5693866"/>
          </a:xfrm>
          <a:prstGeom prst="rect">
            <a:avLst/>
          </a:prstGeom>
          <a:noFill/>
        </p:spPr>
        <p:txBody>
          <a:bodyPr wrap="square">
            <a:spAutoFit/>
          </a:bodyPr>
          <a:lstStyle/>
          <a:p>
            <a:r>
              <a:rPr lang="fr-FR" sz="2800" b="1" dirty="0">
                <a:latin typeface="Nunito" pitchFamily="2" charset="0"/>
              </a:rPr>
              <a:t>Connaissances et compétences associées</a:t>
            </a:r>
          </a:p>
          <a:p>
            <a:endParaRPr lang="fr-FR" sz="2800" b="1" dirty="0">
              <a:latin typeface="Nunito" pitchFamily="2" charset="0"/>
            </a:endParaRPr>
          </a:p>
          <a:p>
            <a:pPr algn="just"/>
            <a:r>
              <a:rPr lang="fr-FR" sz="2800" u="sng" dirty="0">
                <a:latin typeface="Nunito" pitchFamily="2" charset="0"/>
              </a:rPr>
              <a:t>Grammaire: </a:t>
            </a:r>
            <a:r>
              <a:rPr lang="fr-FR" sz="2800" b="1" dirty="0">
                <a:latin typeface="Nunito" pitchFamily="2" charset="0"/>
              </a:rPr>
              <a:t>Reconnaissance</a:t>
            </a:r>
            <a:r>
              <a:rPr lang="fr-FR" sz="2800" dirty="0">
                <a:latin typeface="Nunito" pitchFamily="2" charset="0"/>
              </a:rPr>
              <a:t> de quelques structures et formes grammaticales simples appartenant à un répertoire </a:t>
            </a:r>
            <a:r>
              <a:rPr lang="fr-FR" sz="2800" b="1" dirty="0">
                <a:latin typeface="Nunito" pitchFamily="2" charset="0"/>
              </a:rPr>
              <a:t>mémorisé</a:t>
            </a:r>
            <a:r>
              <a:rPr lang="fr-FR" sz="2800" dirty="0">
                <a:latin typeface="Nunito" pitchFamily="2" charset="0"/>
              </a:rPr>
              <a:t>.</a:t>
            </a:r>
          </a:p>
          <a:p>
            <a:pPr algn="just"/>
            <a:endParaRPr lang="fr-FR" sz="2800" dirty="0">
              <a:latin typeface="Nunito" pitchFamily="2" charset="0"/>
            </a:endParaRPr>
          </a:p>
          <a:p>
            <a:pPr algn="just"/>
            <a:r>
              <a:rPr lang="fr-FR" sz="2800" dirty="0">
                <a:latin typeface="Nunito" pitchFamily="2" charset="0"/>
              </a:rPr>
              <a:t>- Lien phonie/graphie : perception de la</a:t>
            </a:r>
          </a:p>
          <a:p>
            <a:pPr algn="just"/>
            <a:r>
              <a:rPr lang="fr-FR" sz="2800" dirty="0">
                <a:latin typeface="Nunito" pitchFamily="2" charset="0"/>
              </a:rPr>
              <a:t>relation entre certains graphèmes, signes et phonèmes spécifiques à la langue.</a:t>
            </a:r>
          </a:p>
        </p:txBody>
      </p:sp>
    </p:spTree>
    <p:extLst>
      <p:ext uri="{BB962C8B-B14F-4D97-AF65-F5344CB8AC3E}">
        <p14:creationId xmlns:p14="http://schemas.microsoft.com/office/powerpoint/2010/main" val="294657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015614" y="38098"/>
            <a:ext cx="8868696" cy="850491"/>
          </a:xfrm>
        </p:spPr>
        <p:txBody>
          <a:bodyPr>
            <a:normAutofit fontScale="90000"/>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73460" y="1265901"/>
            <a:ext cx="5262102" cy="5275928"/>
          </a:xfrm>
        </p:spPr>
        <p:txBody>
          <a:bodyPr>
            <a:normAutofit fontScale="92500" lnSpcReduction="10000"/>
          </a:bodyPr>
          <a:lstStyle/>
          <a:p>
            <a:pPr marL="0" indent="0" algn="ctr">
              <a:buNone/>
            </a:pPr>
            <a:r>
              <a:rPr lang="fr-FR" b="1" dirty="0">
                <a:latin typeface="Nunito" pitchFamily="2" charset="0"/>
              </a:rPr>
              <a:t>Lire et comprendre</a:t>
            </a:r>
          </a:p>
          <a:p>
            <a:pPr marL="0" indent="0" algn="ctr">
              <a:buNone/>
            </a:pPr>
            <a:endParaRPr lang="fr-FR" b="1" dirty="0">
              <a:latin typeface="Nunito" pitchFamily="2" charset="0"/>
            </a:endParaRPr>
          </a:p>
          <a:p>
            <a:pPr marL="0" indent="0" algn="just">
              <a:buNone/>
            </a:pPr>
            <a:r>
              <a:rPr lang="fr-FR" b="1" dirty="0">
                <a:latin typeface="Nunito" pitchFamily="2" charset="0"/>
              </a:rPr>
              <a:t>- Utiliser le contexte, les illustrations et les connaissances </a:t>
            </a:r>
            <a:r>
              <a:rPr lang="fr-FR" dirty="0">
                <a:latin typeface="Nunito" pitchFamily="2" charset="0"/>
              </a:rPr>
              <a:t>pour comprendre un texte.</a:t>
            </a:r>
          </a:p>
          <a:p>
            <a:pPr marL="0" indent="0" algn="just">
              <a:buNone/>
            </a:pPr>
            <a:r>
              <a:rPr lang="fr-FR" dirty="0">
                <a:latin typeface="Nunito" pitchFamily="2" charset="0"/>
              </a:rPr>
              <a:t>- </a:t>
            </a:r>
            <a:r>
              <a:rPr lang="fr-FR" b="1" dirty="0">
                <a:latin typeface="Nunito" pitchFamily="2" charset="0"/>
              </a:rPr>
              <a:t>Reconnaître</a:t>
            </a:r>
            <a:r>
              <a:rPr lang="fr-FR" dirty="0">
                <a:latin typeface="Nunito" pitchFamily="2" charset="0"/>
              </a:rPr>
              <a:t> des mots isolés dans un énoncé, un court texte.</a:t>
            </a:r>
          </a:p>
          <a:p>
            <a:pPr marL="0" indent="0" algn="just">
              <a:buNone/>
            </a:pPr>
            <a:r>
              <a:rPr lang="fr-FR" dirty="0">
                <a:latin typeface="Nunito" pitchFamily="2" charset="0"/>
              </a:rPr>
              <a:t>- </a:t>
            </a:r>
            <a:r>
              <a:rPr lang="fr-FR" b="1" dirty="0">
                <a:latin typeface="Nunito" pitchFamily="2" charset="0"/>
              </a:rPr>
              <a:t>S’appuyer sur </a:t>
            </a:r>
            <a:r>
              <a:rPr lang="fr-FR" dirty="0">
                <a:latin typeface="Nunito" pitchFamily="2" charset="0"/>
              </a:rPr>
              <a:t>des mots outils, des structures simples, des expressions rituelles.</a:t>
            </a:r>
          </a:p>
          <a:p>
            <a:pPr marL="0" indent="0" algn="just">
              <a:buNone/>
            </a:pPr>
            <a:r>
              <a:rPr lang="fr-FR" dirty="0">
                <a:latin typeface="Nunito" pitchFamily="2" charset="0"/>
              </a:rPr>
              <a:t>- Percevoir la relation entre certains graphèmes et phonèmes spécifiques à la langue.</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7" name="ZoneTexte 6">
            <a:extLst>
              <a:ext uri="{FF2B5EF4-FFF2-40B4-BE49-F238E27FC236}">
                <a16:creationId xmlns:a16="http://schemas.microsoft.com/office/drawing/2014/main" id="{7A9E1D5B-63E0-529A-9EED-E7BAD5A22EE9}"/>
              </a:ext>
            </a:extLst>
          </p:cNvPr>
          <p:cNvSpPr txBox="1"/>
          <p:nvPr/>
        </p:nvSpPr>
        <p:spPr>
          <a:xfrm>
            <a:off x="5822540" y="888589"/>
            <a:ext cx="6096000" cy="5755422"/>
          </a:xfrm>
          <a:prstGeom prst="rect">
            <a:avLst/>
          </a:prstGeom>
          <a:noFill/>
        </p:spPr>
        <p:txBody>
          <a:bodyPr wrap="square">
            <a:spAutoFit/>
          </a:bodyPr>
          <a:lstStyle/>
          <a:p>
            <a:r>
              <a:rPr lang="fr-FR" sz="2400" b="1" dirty="0">
                <a:latin typeface="Nunito" pitchFamily="2" charset="0"/>
              </a:rPr>
              <a:t>Exemples de situations, d’activités et de</a:t>
            </a:r>
          </a:p>
          <a:p>
            <a:r>
              <a:rPr lang="fr-FR" sz="2400" b="1" dirty="0">
                <a:latin typeface="Nunito" pitchFamily="2" charset="0"/>
              </a:rPr>
              <a:t>ressources pour l’élève</a:t>
            </a:r>
          </a:p>
          <a:p>
            <a:endParaRPr lang="fr-FR" sz="2000" b="1" dirty="0">
              <a:latin typeface="Nunito" pitchFamily="2" charset="0"/>
            </a:endParaRPr>
          </a:p>
          <a:p>
            <a:pPr algn="just"/>
            <a:r>
              <a:rPr lang="fr-FR" sz="2000" dirty="0">
                <a:latin typeface="Nunito" pitchFamily="2" charset="0"/>
              </a:rPr>
              <a:t>Identifier le type de document.</a:t>
            </a:r>
          </a:p>
          <a:p>
            <a:pPr algn="just"/>
            <a:r>
              <a:rPr lang="fr-FR" sz="2000" b="1" dirty="0">
                <a:latin typeface="Nunito" pitchFamily="2" charset="0"/>
              </a:rPr>
              <a:t>S'appuyer</a:t>
            </a:r>
            <a:r>
              <a:rPr lang="fr-FR" sz="2000" dirty="0">
                <a:latin typeface="Nunito" pitchFamily="2" charset="0"/>
              </a:rPr>
              <a:t> </a:t>
            </a:r>
            <a:r>
              <a:rPr lang="fr-FR" sz="2000" b="1" dirty="0">
                <a:latin typeface="Nunito" pitchFamily="2" charset="0"/>
              </a:rPr>
              <a:t>sur les indices </a:t>
            </a:r>
            <a:r>
              <a:rPr lang="fr-FR" sz="2000" dirty="0">
                <a:latin typeface="Nunito" pitchFamily="2" charset="0"/>
              </a:rPr>
              <a:t>textuels et </a:t>
            </a:r>
            <a:r>
              <a:rPr lang="fr-FR" sz="2000" dirty="0" err="1">
                <a:latin typeface="Nunito" pitchFamily="2" charset="0"/>
              </a:rPr>
              <a:t>paratextuels</a:t>
            </a:r>
            <a:r>
              <a:rPr lang="fr-FR" sz="2000" dirty="0">
                <a:latin typeface="Nunito" pitchFamily="2" charset="0"/>
              </a:rPr>
              <a:t> pour émettre des hypothèses de sens sur le contenu du document.</a:t>
            </a:r>
          </a:p>
          <a:p>
            <a:pPr algn="just"/>
            <a:r>
              <a:rPr lang="fr-FR" sz="2000" b="1" dirty="0">
                <a:latin typeface="Nunito" pitchFamily="2" charset="0"/>
              </a:rPr>
              <a:t>Reconnaître</a:t>
            </a:r>
            <a:r>
              <a:rPr lang="fr-FR" sz="2000" dirty="0">
                <a:latin typeface="Nunito" pitchFamily="2" charset="0"/>
              </a:rPr>
              <a:t> des mots isolés dans un énoncé ou un texte court.</a:t>
            </a:r>
          </a:p>
          <a:p>
            <a:pPr algn="just"/>
            <a:r>
              <a:rPr lang="fr-FR" sz="2000" b="1" dirty="0">
                <a:latin typeface="Nunito" pitchFamily="2" charset="0"/>
              </a:rPr>
              <a:t>S'appuyer</a:t>
            </a:r>
            <a:r>
              <a:rPr lang="fr-FR" sz="2000" dirty="0">
                <a:latin typeface="Nunito" pitchFamily="2" charset="0"/>
              </a:rPr>
              <a:t> sur les mots outils, les structures simples.</a:t>
            </a:r>
          </a:p>
          <a:p>
            <a:pPr algn="just"/>
            <a:r>
              <a:rPr lang="fr-FR" sz="2000" b="1" dirty="0">
                <a:latin typeface="Nunito" pitchFamily="2" charset="0"/>
              </a:rPr>
              <a:t>Repérer</a:t>
            </a:r>
            <a:r>
              <a:rPr lang="fr-FR" sz="2000" dirty="0">
                <a:latin typeface="Nunito" pitchFamily="2" charset="0"/>
              </a:rPr>
              <a:t> des éléments significatifs (graphiques, syntaxiques, morphologiques, lexicaux, culturels) lui permettant de reconstruire le sens du texte.</a:t>
            </a:r>
          </a:p>
          <a:p>
            <a:pPr algn="just"/>
            <a:r>
              <a:rPr lang="fr-FR" sz="2000" dirty="0">
                <a:latin typeface="Nunito" pitchFamily="2" charset="0"/>
              </a:rPr>
              <a:t>Rassembler des écrits de natures différentes et </a:t>
            </a:r>
            <a:r>
              <a:rPr lang="fr-FR" sz="2000" b="1" dirty="0">
                <a:latin typeface="Nunito" pitchFamily="2" charset="0"/>
              </a:rPr>
              <a:t>s'y référer.</a:t>
            </a:r>
          </a:p>
          <a:p>
            <a:pPr algn="just"/>
            <a:r>
              <a:rPr lang="fr-FR" sz="2000" dirty="0">
                <a:latin typeface="Nunito" pitchFamily="2" charset="0"/>
              </a:rPr>
              <a:t>Utiliser des supports et outils numériques</a:t>
            </a:r>
          </a:p>
          <a:p>
            <a:pPr algn="just"/>
            <a:r>
              <a:rPr lang="fr-FR" sz="2000" dirty="0">
                <a:latin typeface="Nunito" pitchFamily="2" charset="0"/>
              </a:rPr>
              <a:t>(pages web, écrans, etc.).</a:t>
            </a:r>
          </a:p>
        </p:txBody>
      </p:sp>
    </p:spTree>
    <p:extLst>
      <p:ext uri="{BB962C8B-B14F-4D97-AF65-F5344CB8AC3E}">
        <p14:creationId xmlns:p14="http://schemas.microsoft.com/office/powerpoint/2010/main" val="392188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428568" y="-36872"/>
            <a:ext cx="8868696" cy="850491"/>
          </a:xfrm>
        </p:spPr>
        <p:txBody>
          <a:bodyPr>
            <a:normAutofit fontScale="90000"/>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73460" y="1265901"/>
            <a:ext cx="5262102" cy="5275928"/>
          </a:xfrm>
        </p:spPr>
        <p:txBody>
          <a:bodyPr>
            <a:normAutofit fontScale="92500" lnSpcReduction="10000"/>
          </a:bodyPr>
          <a:lstStyle/>
          <a:p>
            <a:pPr marL="0" indent="0" algn="ctr">
              <a:buNone/>
            </a:pPr>
            <a:r>
              <a:rPr lang="fr-FR" b="1" dirty="0">
                <a:latin typeface="Nunito" pitchFamily="2" charset="0"/>
              </a:rPr>
              <a:t>Lire et comprendre</a:t>
            </a:r>
          </a:p>
          <a:p>
            <a:pPr marL="0" indent="0" algn="ctr">
              <a:buNone/>
            </a:pPr>
            <a:endParaRPr lang="fr-FR" b="1" dirty="0">
              <a:latin typeface="Nunito" pitchFamily="2" charset="0"/>
            </a:endParaRPr>
          </a:p>
          <a:p>
            <a:pPr marL="0" indent="0" algn="just">
              <a:buNone/>
            </a:pPr>
            <a:r>
              <a:rPr lang="fr-FR" b="1" dirty="0">
                <a:latin typeface="Nunito" pitchFamily="2" charset="0"/>
              </a:rPr>
              <a:t>- Utiliser le contexte, les illustrations et les connaissances </a:t>
            </a:r>
            <a:r>
              <a:rPr lang="fr-FR" dirty="0">
                <a:latin typeface="Nunito" pitchFamily="2" charset="0"/>
              </a:rPr>
              <a:t>pour comprendre un texte.</a:t>
            </a:r>
          </a:p>
          <a:p>
            <a:pPr marL="0" indent="0" algn="just">
              <a:buNone/>
            </a:pPr>
            <a:r>
              <a:rPr lang="fr-FR" dirty="0">
                <a:latin typeface="Nunito" pitchFamily="2" charset="0"/>
              </a:rPr>
              <a:t>- </a:t>
            </a:r>
            <a:r>
              <a:rPr lang="fr-FR" b="1" dirty="0">
                <a:latin typeface="Nunito" pitchFamily="2" charset="0"/>
              </a:rPr>
              <a:t>Reconnaître</a:t>
            </a:r>
            <a:r>
              <a:rPr lang="fr-FR" dirty="0">
                <a:latin typeface="Nunito" pitchFamily="2" charset="0"/>
              </a:rPr>
              <a:t> des mots isolés dans un énoncé, un court texte.</a:t>
            </a:r>
          </a:p>
          <a:p>
            <a:pPr marL="0" indent="0" algn="just">
              <a:buNone/>
            </a:pPr>
            <a:r>
              <a:rPr lang="fr-FR" dirty="0">
                <a:latin typeface="Nunito" pitchFamily="2" charset="0"/>
              </a:rPr>
              <a:t>- </a:t>
            </a:r>
            <a:r>
              <a:rPr lang="fr-FR" b="1" dirty="0">
                <a:latin typeface="Nunito" pitchFamily="2" charset="0"/>
              </a:rPr>
              <a:t>S’appuyer sur </a:t>
            </a:r>
            <a:r>
              <a:rPr lang="fr-FR" dirty="0">
                <a:latin typeface="Nunito" pitchFamily="2" charset="0"/>
              </a:rPr>
              <a:t>des mots outils, des structures simples, des expressions rituelles.</a:t>
            </a:r>
          </a:p>
          <a:p>
            <a:pPr marL="0" indent="0" algn="just">
              <a:buNone/>
            </a:pPr>
            <a:r>
              <a:rPr lang="fr-FR" dirty="0">
                <a:latin typeface="Nunito" pitchFamily="2" charset="0"/>
              </a:rPr>
              <a:t>- Percevoir la relation entre certains graphèmes et phonèmes spécifiques à la langue.</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7" name="ZoneTexte 6">
            <a:extLst>
              <a:ext uri="{FF2B5EF4-FFF2-40B4-BE49-F238E27FC236}">
                <a16:creationId xmlns:a16="http://schemas.microsoft.com/office/drawing/2014/main" id="{7A9E1D5B-63E0-529A-9EED-E7BAD5A22EE9}"/>
              </a:ext>
            </a:extLst>
          </p:cNvPr>
          <p:cNvSpPr txBox="1"/>
          <p:nvPr/>
        </p:nvSpPr>
        <p:spPr>
          <a:xfrm>
            <a:off x="5822540" y="706382"/>
            <a:ext cx="6096000" cy="6370975"/>
          </a:xfrm>
          <a:prstGeom prst="rect">
            <a:avLst/>
          </a:prstGeom>
          <a:noFill/>
        </p:spPr>
        <p:txBody>
          <a:bodyPr wrap="square">
            <a:spAutoFit/>
          </a:bodyPr>
          <a:lstStyle/>
          <a:p>
            <a:pPr algn="just"/>
            <a:r>
              <a:rPr lang="fr-FR" sz="2800" b="1" dirty="0">
                <a:latin typeface="Nunito" pitchFamily="2" charset="0"/>
              </a:rPr>
              <a:t>Repères de progressivité</a:t>
            </a:r>
          </a:p>
          <a:p>
            <a:pPr algn="just"/>
            <a:r>
              <a:rPr lang="fr-FR" sz="2400" u="sng" dirty="0">
                <a:latin typeface="Nunito" pitchFamily="2" charset="0"/>
              </a:rPr>
              <a:t>Niveau A1</a:t>
            </a:r>
          </a:p>
          <a:p>
            <a:pPr algn="just"/>
            <a:r>
              <a:rPr lang="fr-FR" sz="2400" dirty="0">
                <a:latin typeface="Nunito" pitchFamily="2" charset="0"/>
              </a:rPr>
              <a:t>- Les textes sont très courts et simples ; les mots sont </a:t>
            </a:r>
            <a:r>
              <a:rPr lang="fr-FR" sz="2400" b="1" dirty="0">
                <a:latin typeface="Nunito" pitchFamily="2" charset="0"/>
              </a:rPr>
              <a:t>familiers</a:t>
            </a:r>
            <a:r>
              <a:rPr lang="fr-FR" sz="2400" dirty="0">
                <a:latin typeface="Nunito" pitchFamily="2" charset="0"/>
              </a:rPr>
              <a:t> et les expressions très élémentaires.</a:t>
            </a:r>
          </a:p>
          <a:p>
            <a:pPr algn="just"/>
            <a:r>
              <a:rPr lang="fr-FR" sz="2400" dirty="0">
                <a:latin typeface="Nunito" pitchFamily="2" charset="0"/>
              </a:rPr>
              <a:t>- Des documents visuels aident l'élève à accéder au sens.</a:t>
            </a:r>
          </a:p>
          <a:p>
            <a:pPr algn="just"/>
            <a:r>
              <a:rPr lang="fr-FR" sz="2400" dirty="0">
                <a:latin typeface="Nunito" pitchFamily="2" charset="0"/>
              </a:rPr>
              <a:t>- L'élève se fait une idée globale du contenu d'un texte simple.</a:t>
            </a:r>
          </a:p>
          <a:p>
            <a:pPr algn="just"/>
            <a:r>
              <a:rPr lang="fr-FR" sz="2400" u="sng" dirty="0">
                <a:latin typeface="Nunito" pitchFamily="2" charset="0"/>
              </a:rPr>
              <a:t>Niveau A2</a:t>
            </a:r>
          </a:p>
          <a:p>
            <a:pPr algn="just"/>
            <a:r>
              <a:rPr lang="fr-FR" sz="2400" dirty="0">
                <a:latin typeface="Nunito" pitchFamily="2" charset="0"/>
              </a:rPr>
              <a:t>- Les textes sont courts et simples.</a:t>
            </a:r>
          </a:p>
          <a:p>
            <a:pPr algn="just"/>
            <a:r>
              <a:rPr lang="fr-FR" sz="2400" dirty="0">
                <a:latin typeface="Nunito" pitchFamily="2" charset="0"/>
              </a:rPr>
              <a:t>- Les aides visuelles sont moins nombreuses.</a:t>
            </a:r>
          </a:p>
          <a:p>
            <a:pPr algn="just"/>
            <a:r>
              <a:rPr lang="fr-FR" sz="2400" dirty="0">
                <a:latin typeface="Nunito" pitchFamily="2" charset="0"/>
              </a:rPr>
              <a:t>- L'élève comprend globalement le texte et y prélève des informations.</a:t>
            </a:r>
          </a:p>
          <a:p>
            <a:pPr algn="just"/>
            <a:r>
              <a:rPr lang="fr-FR" sz="2400" dirty="0">
                <a:latin typeface="Nunito" pitchFamily="2" charset="0"/>
              </a:rPr>
              <a:t>- L'élève suit la trame d'une histoire.</a:t>
            </a:r>
          </a:p>
          <a:p>
            <a:endParaRPr lang="fr-FR" sz="2000" b="1" dirty="0"/>
          </a:p>
        </p:txBody>
      </p:sp>
    </p:spTree>
    <p:extLst>
      <p:ext uri="{BB962C8B-B14F-4D97-AF65-F5344CB8AC3E}">
        <p14:creationId xmlns:p14="http://schemas.microsoft.com/office/powerpoint/2010/main" val="340799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0CDC69-D238-5FF4-7D36-76E6BBEE1725}"/>
              </a:ext>
            </a:extLst>
          </p:cNvPr>
          <p:cNvSpPr>
            <a:spLocks noGrp="1"/>
          </p:cNvSpPr>
          <p:nvPr>
            <p:ph idx="1"/>
          </p:nvPr>
        </p:nvSpPr>
        <p:spPr>
          <a:xfrm>
            <a:off x="838200" y="1825625"/>
            <a:ext cx="10515600" cy="2559562"/>
          </a:xfrm>
        </p:spPr>
        <p:txBody>
          <a:bodyPr>
            <a:normAutofit fontScale="77500" lnSpcReduction="20000"/>
          </a:bodyPr>
          <a:lstStyle/>
          <a:p>
            <a:pPr marL="0" indent="0" algn="ctr">
              <a:buNone/>
            </a:pPr>
            <a:r>
              <a:rPr lang="fr-FR" sz="6000" b="1" dirty="0">
                <a:latin typeface="Nunito" pitchFamily="2" charset="0"/>
              </a:rPr>
              <a:t>La compréhension de texte</a:t>
            </a:r>
          </a:p>
          <a:p>
            <a:pPr marL="0" indent="0" algn="ctr">
              <a:buNone/>
            </a:pPr>
            <a:endParaRPr lang="fr-FR" sz="6000" b="1" dirty="0">
              <a:latin typeface="Nunito" pitchFamily="2" charset="0"/>
            </a:endParaRPr>
          </a:p>
          <a:p>
            <a:pPr marL="0" indent="0" algn="ctr">
              <a:buNone/>
            </a:pPr>
            <a:r>
              <a:rPr lang="fr-FR" sz="6000" b="1" dirty="0">
                <a:latin typeface="Nunito" pitchFamily="2" charset="0"/>
              </a:rPr>
              <a:t>Les stratégies mobilisées </a:t>
            </a:r>
          </a:p>
          <a:p>
            <a:pPr marL="0" indent="0" algn="ctr">
              <a:buNone/>
            </a:pPr>
            <a:r>
              <a:rPr lang="fr-FR" sz="6000" b="1" dirty="0">
                <a:latin typeface="Nunito" pitchFamily="2" charset="0"/>
              </a:rPr>
              <a:t>Des exemples de réussite possibles</a:t>
            </a:r>
          </a:p>
        </p:txBody>
      </p:sp>
    </p:spTree>
    <p:extLst>
      <p:ext uri="{BB962C8B-B14F-4D97-AF65-F5344CB8AC3E}">
        <p14:creationId xmlns:p14="http://schemas.microsoft.com/office/powerpoint/2010/main" val="328427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608042" y="37312"/>
            <a:ext cx="6911937" cy="425245"/>
          </a:xfrm>
        </p:spPr>
        <p:txBody>
          <a:bodyPr>
            <a:noAutofit/>
          </a:bodyPr>
          <a:lstStyle/>
          <a:p>
            <a:br>
              <a:rPr lang="fr-FR" b="1" dirty="0"/>
            </a:br>
            <a:r>
              <a:rPr lang="fr-FR" b="1" dirty="0">
                <a:latin typeface="Nunito" pitchFamily="2" charset="0"/>
              </a:rPr>
              <a:t>Les stratégies mobilisées</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llipse 2">
            <a:extLst>
              <a:ext uri="{FF2B5EF4-FFF2-40B4-BE49-F238E27FC236}">
                <a16:creationId xmlns:a16="http://schemas.microsoft.com/office/drawing/2014/main" id="{1D0C9830-1D8B-8428-DB85-A97EAA095676}"/>
              </a:ext>
            </a:extLst>
          </p:cNvPr>
          <p:cNvSpPr/>
          <p:nvPr/>
        </p:nvSpPr>
        <p:spPr>
          <a:xfrm>
            <a:off x="4581832" y="2831691"/>
            <a:ext cx="3092316" cy="1514167"/>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t>S’appuyer sur le connu </a:t>
            </a:r>
          </a:p>
        </p:txBody>
      </p:sp>
      <p:sp>
        <p:nvSpPr>
          <p:cNvPr id="6" name="Ellipse 5">
            <a:extLst>
              <a:ext uri="{FF2B5EF4-FFF2-40B4-BE49-F238E27FC236}">
                <a16:creationId xmlns:a16="http://schemas.microsoft.com/office/drawing/2014/main" id="{3B381245-A432-CA84-50ED-1A1966731E20}"/>
              </a:ext>
            </a:extLst>
          </p:cNvPr>
          <p:cNvSpPr/>
          <p:nvPr/>
        </p:nvSpPr>
        <p:spPr>
          <a:xfrm>
            <a:off x="1287884" y="4129534"/>
            <a:ext cx="1917573" cy="1233955"/>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Le</a:t>
            </a:r>
            <a:r>
              <a:rPr lang="fr-FR" b="1" dirty="0"/>
              <a:t>s chiffres</a:t>
            </a:r>
          </a:p>
          <a:p>
            <a:pPr algn="ctr"/>
            <a:r>
              <a:rPr lang="fr-FR" dirty="0"/>
              <a:t>Cardinaux</a:t>
            </a:r>
          </a:p>
          <a:p>
            <a:pPr algn="ctr"/>
            <a:r>
              <a:rPr lang="fr-FR" dirty="0"/>
              <a:t>ordinaux</a:t>
            </a:r>
          </a:p>
        </p:txBody>
      </p:sp>
      <p:sp>
        <p:nvSpPr>
          <p:cNvPr id="7" name="Ellipse 6">
            <a:extLst>
              <a:ext uri="{FF2B5EF4-FFF2-40B4-BE49-F238E27FC236}">
                <a16:creationId xmlns:a16="http://schemas.microsoft.com/office/drawing/2014/main" id="{BD4508AA-E82B-6D6C-62FB-47ABA3D91E3C}"/>
              </a:ext>
            </a:extLst>
          </p:cNvPr>
          <p:cNvSpPr/>
          <p:nvPr/>
        </p:nvSpPr>
        <p:spPr>
          <a:xfrm>
            <a:off x="1821812" y="1204437"/>
            <a:ext cx="2610465" cy="1762442"/>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t>Mots connus</a:t>
            </a:r>
          </a:p>
          <a:p>
            <a:pPr algn="ctr"/>
            <a:r>
              <a:rPr lang="fr-FR" dirty="0"/>
              <a:t>Univers enfantin</a:t>
            </a:r>
          </a:p>
          <a:p>
            <a:pPr algn="ctr"/>
            <a:r>
              <a:rPr lang="fr-FR" dirty="0"/>
              <a:t>Univers quotidien</a:t>
            </a:r>
          </a:p>
          <a:p>
            <a:pPr algn="ctr"/>
            <a:r>
              <a:rPr lang="fr-FR" dirty="0"/>
              <a:t>Parler de soi</a:t>
            </a:r>
          </a:p>
        </p:txBody>
      </p:sp>
      <p:sp>
        <p:nvSpPr>
          <p:cNvPr id="8" name="Ellipse 7">
            <a:extLst>
              <a:ext uri="{FF2B5EF4-FFF2-40B4-BE49-F238E27FC236}">
                <a16:creationId xmlns:a16="http://schemas.microsoft.com/office/drawing/2014/main" id="{7D426743-17CD-F5F1-58F6-1F2BEAD49516}"/>
              </a:ext>
            </a:extLst>
          </p:cNvPr>
          <p:cNvSpPr/>
          <p:nvPr/>
        </p:nvSpPr>
        <p:spPr>
          <a:xfrm>
            <a:off x="6127990" y="1140151"/>
            <a:ext cx="1996160" cy="1233955"/>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t>Mots transparents</a:t>
            </a:r>
          </a:p>
        </p:txBody>
      </p:sp>
      <p:sp>
        <p:nvSpPr>
          <p:cNvPr id="9" name="Ellipse 8">
            <a:extLst>
              <a:ext uri="{FF2B5EF4-FFF2-40B4-BE49-F238E27FC236}">
                <a16:creationId xmlns:a16="http://schemas.microsoft.com/office/drawing/2014/main" id="{9C9C8999-A2EB-AE4D-905A-805AFD0671D5}"/>
              </a:ext>
            </a:extLst>
          </p:cNvPr>
          <p:cNvSpPr/>
          <p:nvPr/>
        </p:nvSpPr>
        <p:spPr>
          <a:xfrm>
            <a:off x="8750009" y="1597736"/>
            <a:ext cx="2797840" cy="1233955"/>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Types de texte</a:t>
            </a:r>
          </a:p>
          <a:p>
            <a:pPr algn="ctr"/>
            <a:r>
              <a:rPr lang="fr-FR" dirty="0"/>
              <a:t>BD</a:t>
            </a:r>
          </a:p>
          <a:p>
            <a:pPr algn="ctr"/>
            <a:r>
              <a:rPr lang="fr-FR" dirty="0"/>
              <a:t>Recette de cuisine</a:t>
            </a:r>
          </a:p>
          <a:p>
            <a:pPr algn="ctr"/>
            <a:r>
              <a:rPr lang="fr-FR" dirty="0"/>
              <a:t>Album</a:t>
            </a:r>
          </a:p>
        </p:txBody>
      </p:sp>
      <p:sp>
        <p:nvSpPr>
          <p:cNvPr id="10" name="Ellipse 9">
            <a:extLst>
              <a:ext uri="{FF2B5EF4-FFF2-40B4-BE49-F238E27FC236}">
                <a16:creationId xmlns:a16="http://schemas.microsoft.com/office/drawing/2014/main" id="{8D4FE33F-1BAD-AFFE-0D7E-75F4221A6B88}"/>
              </a:ext>
            </a:extLst>
          </p:cNvPr>
          <p:cNvSpPr/>
          <p:nvPr/>
        </p:nvSpPr>
        <p:spPr>
          <a:xfrm>
            <a:off x="8937384" y="3993434"/>
            <a:ext cx="2610465" cy="1762442"/>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Indices visuels</a:t>
            </a:r>
          </a:p>
          <a:p>
            <a:pPr algn="ctr"/>
            <a:r>
              <a:rPr lang="fr-FR" dirty="0"/>
              <a:t>Images</a:t>
            </a:r>
          </a:p>
          <a:p>
            <a:pPr algn="ctr"/>
            <a:r>
              <a:rPr lang="fr-FR" dirty="0"/>
              <a:t>Titre</a:t>
            </a:r>
          </a:p>
          <a:p>
            <a:pPr algn="ctr"/>
            <a:r>
              <a:rPr lang="fr-FR" dirty="0"/>
              <a:t>Ponctuation</a:t>
            </a:r>
          </a:p>
          <a:p>
            <a:pPr algn="ctr"/>
            <a:r>
              <a:rPr lang="fr-FR" dirty="0"/>
              <a:t>onomatopée</a:t>
            </a:r>
          </a:p>
        </p:txBody>
      </p:sp>
      <p:sp>
        <p:nvSpPr>
          <p:cNvPr id="11" name="Ellipse 10">
            <a:extLst>
              <a:ext uri="{FF2B5EF4-FFF2-40B4-BE49-F238E27FC236}">
                <a16:creationId xmlns:a16="http://schemas.microsoft.com/office/drawing/2014/main" id="{5F5D7B04-0E81-CF2A-D5A4-61B962610B7B}"/>
              </a:ext>
            </a:extLst>
          </p:cNvPr>
          <p:cNvSpPr/>
          <p:nvPr/>
        </p:nvSpPr>
        <p:spPr>
          <a:xfrm>
            <a:off x="3795639" y="4822653"/>
            <a:ext cx="4328511" cy="1762442"/>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Structures narratives</a:t>
            </a:r>
          </a:p>
          <a:p>
            <a:pPr algn="ctr"/>
            <a:r>
              <a:rPr lang="fr-FR" dirty="0"/>
              <a:t>Histoires à répétition permettront un repérage facile (mémorisation et anticipation) de structures de phrases</a:t>
            </a:r>
          </a:p>
          <a:p>
            <a:pPr algn="ctr"/>
            <a:r>
              <a:rPr lang="fr-FR" dirty="0"/>
              <a:t>Phrases </a:t>
            </a:r>
            <a:r>
              <a:rPr lang="fr-FR" dirty="0" err="1"/>
              <a:t>aff</a:t>
            </a:r>
            <a:r>
              <a:rPr lang="fr-FR" dirty="0"/>
              <a:t> / </a:t>
            </a:r>
            <a:r>
              <a:rPr lang="fr-FR" dirty="0" err="1"/>
              <a:t>neg</a:t>
            </a:r>
            <a:r>
              <a:rPr lang="fr-FR" dirty="0"/>
              <a:t> / interro</a:t>
            </a:r>
          </a:p>
        </p:txBody>
      </p:sp>
      <p:cxnSp>
        <p:nvCxnSpPr>
          <p:cNvPr id="13" name="Connecteur droit avec flèche 12">
            <a:extLst>
              <a:ext uri="{FF2B5EF4-FFF2-40B4-BE49-F238E27FC236}">
                <a16:creationId xmlns:a16="http://schemas.microsoft.com/office/drawing/2014/main" id="{EEECC369-F3CA-B234-2854-796C2712407B}"/>
              </a:ext>
            </a:extLst>
          </p:cNvPr>
          <p:cNvCxnSpPr/>
          <p:nvPr/>
        </p:nvCxnSpPr>
        <p:spPr>
          <a:xfrm flipH="1" flipV="1">
            <a:off x="4208206" y="2733368"/>
            <a:ext cx="530942" cy="412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3B762F12-0BAE-58C0-040D-747F8938EAF8}"/>
              </a:ext>
            </a:extLst>
          </p:cNvPr>
          <p:cNvCxnSpPr>
            <a:cxnSpLocks/>
          </p:cNvCxnSpPr>
          <p:nvPr/>
        </p:nvCxnSpPr>
        <p:spPr>
          <a:xfrm flipV="1">
            <a:off x="6381135" y="2344414"/>
            <a:ext cx="137652" cy="384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A8E05642-D6C6-9755-AB54-F194052573CD}"/>
              </a:ext>
            </a:extLst>
          </p:cNvPr>
          <p:cNvCxnSpPr>
            <a:cxnSpLocks/>
          </p:cNvCxnSpPr>
          <p:nvPr/>
        </p:nvCxnSpPr>
        <p:spPr>
          <a:xfrm flipV="1">
            <a:off x="7674148" y="2664542"/>
            <a:ext cx="1263236" cy="598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3503A3A5-818E-9116-52B5-811665E05AD3}"/>
              </a:ext>
            </a:extLst>
          </p:cNvPr>
          <p:cNvCxnSpPr>
            <a:cxnSpLocks/>
          </p:cNvCxnSpPr>
          <p:nvPr/>
        </p:nvCxnSpPr>
        <p:spPr>
          <a:xfrm>
            <a:off x="7774541" y="3891122"/>
            <a:ext cx="1147198" cy="557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BCE6A72D-CA1F-A496-49D5-EAC7D0D7F6CF}"/>
              </a:ext>
            </a:extLst>
          </p:cNvPr>
          <p:cNvCxnSpPr>
            <a:cxnSpLocks/>
          </p:cNvCxnSpPr>
          <p:nvPr/>
        </p:nvCxnSpPr>
        <p:spPr>
          <a:xfrm>
            <a:off x="5992761" y="4449091"/>
            <a:ext cx="0" cy="297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429F786-7E15-66C9-9B1A-2F181AC2FEE2}"/>
              </a:ext>
            </a:extLst>
          </p:cNvPr>
          <p:cNvCxnSpPr>
            <a:cxnSpLocks/>
          </p:cNvCxnSpPr>
          <p:nvPr/>
        </p:nvCxnSpPr>
        <p:spPr>
          <a:xfrm flipH="1">
            <a:off x="3334241" y="3918155"/>
            <a:ext cx="1247591" cy="57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 coins arrondis 30">
            <a:extLst>
              <a:ext uri="{FF2B5EF4-FFF2-40B4-BE49-F238E27FC236}">
                <a16:creationId xmlns:a16="http://schemas.microsoft.com/office/drawing/2014/main" id="{40F77D5C-B709-7F34-CA2E-FF53866A21CA}"/>
              </a:ext>
            </a:extLst>
          </p:cNvPr>
          <p:cNvSpPr/>
          <p:nvPr/>
        </p:nvSpPr>
        <p:spPr>
          <a:xfrm>
            <a:off x="665675" y="2939845"/>
            <a:ext cx="1632438" cy="9291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Création de répertoire</a:t>
            </a:r>
          </a:p>
        </p:txBody>
      </p:sp>
      <p:sp>
        <p:nvSpPr>
          <p:cNvPr id="32" name="Rectangle : coins arrondis 31">
            <a:extLst>
              <a:ext uri="{FF2B5EF4-FFF2-40B4-BE49-F238E27FC236}">
                <a16:creationId xmlns:a16="http://schemas.microsoft.com/office/drawing/2014/main" id="{F1D54602-680C-C193-F71B-CF6A67B94E79}"/>
              </a:ext>
            </a:extLst>
          </p:cNvPr>
          <p:cNvSpPr/>
          <p:nvPr/>
        </p:nvSpPr>
        <p:spPr>
          <a:xfrm>
            <a:off x="4432277" y="961544"/>
            <a:ext cx="1631734" cy="7074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Création de répertoire</a:t>
            </a:r>
          </a:p>
        </p:txBody>
      </p:sp>
      <p:sp>
        <p:nvSpPr>
          <p:cNvPr id="33" name="Rectangle : coins arrondis 32">
            <a:extLst>
              <a:ext uri="{FF2B5EF4-FFF2-40B4-BE49-F238E27FC236}">
                <a16:creationId xmlns:a16="http://schemas.microsoft.com/office/drawing/2014/main" id="{0700605A-F8CF-7C21-A9B1-8CDA784FB314}"/>
              </a:ext>
            </a:extLst>
          </p:cNvPr>
          <p:cNvSpPr/>
          <p:nvPr/>
        </p:nvSpPr>
        <p:spPr>
          <a:xfrm>
            <a:off x="10117394" y="2939845"/>
            <a:ext cx="1936955" cy="927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Confrontations</a:t>
            </a:r>
          </a:p>
          <a:p>
            <a:pPr algn="ctr"/>
            <a:r>
              <a:rPr lang="fr-FR" dirty="0"/>
              <a:t>régulières</a:t>
            </a:r>
          </a:p>
        </p:txBody>
      </p:sp>
      <p:sp>
        <p:nvSpPr>
          <p:cNvPr id="34" name="Rectangle : coins arrondis 33">
            <a:extLst>
              <a:ext uri="{FF2B5EF4-FFF2-40B4-BE49-F238E27FC236}">
                <a16:creationId xmlns:a16="http://schemas.microsoft.com/office/drawing/2014/main" id="{6A955F03-2D40-F847-6705-AF7E52364DDC}"/>
              </a:ext>
            </a:extLst>
          </p:cNvPr>
          <p:cNvSpPr/>
          <p:nvPr/>
        </p:nvSpPr>
        <p:spPr>
          <a:xfrm>
            <a:off x="8124150" y="5784077"/>
            <a:ext cx="1993244" cy="9332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Création d’un corpus de données</a:t>
            </a:r>
          </a:p>
        </p:txBody>
      </p:sp>
      <p:sp>
        <p:nvSpPr>
          <p:cNvPr id="12" name="Ellipse 11">
            <a:extLst>
              <a:ext uri="{FF2B5EF4-FFF2-40B4-BE49-F238E27FC236}">
                <a16:creationId xmlns:a16="http://schemas.microsoft.com/office/drawing/2014/main" id="{104B4A54-40EC-F2EC-582D-E73C74248B68}"/>
              </a:ext>
            </a:extLst>
          </p:cNvPr>
          <p:cNvSpPr/>
          <p:nvPr/>
        </p:nvSpPr>
        <p:spPr>
          <a:xfrm>
            <a:off x="1454312" y="5483418"/>
            <a:ext cx="1996160" cy="1233955"/>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t>Champs lexicaux</a:t>
            </a:r>
          </a:p>
        </p:txBody>
      </p:sp>
      <p:sp>
        <p:nvSpPr>
          <p:cNvPr id="15" name="Ellipse 14">
            <a:extLst>
              <a:ext uri="{FF2B5EF4-FFF2-40B4-BE49-F238E27FC236}">
                <a16:creationId xmlns:a16="http://schemas.microsoft.com/office/drawing/2014/main" id="{C41300A4-E8E7-CA5B-7E82-D9A4A7BDC91A}"/>
              </a:ext>
            </a:extLst>
          </p:cNvPr>
          <p:cNvSpPr/>
          <p:nvPr/>
        </p:nvSpPr>
        <p:spPr>
          <a:xfrm>
            <a:off x="135649" y="1597736"/>
            <a:ext cx="1996160" cy="1233955"/>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t>Familles de mots</a:t>
            </a:r>
          </a:p>
        </p:txBody>
      </p:sp>
      <p:sp>
        <p:nvSpPr>
          <p:cNvPr id="17" name="Ellipse 16">
            <a:extLst>
              <a:ext uri="{FF2B5EF4-FFF2-40B4-BE49-F238E27FC236}">
                <a16:creationId xmlns:a16="http://schemas.microsoft.com/office/drawing/2014/main" id="{89C8325A-47EC-8198-DA29-70EA5115B71F}"/>
              </a:ext>
            </a:extLst>
          </p:cNvPr>
          <p:cNvSpPr/>
          <p:nvPr/>
        </p:nvSpPr>
        <p:spPr>
          <a:xfrm>
            <a:off x="4432277" y="1745760"/>
            <a:ext cx="1836999" cy="870154"/>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t>Synonymes</a:t>
            </a:r>
          </a:p>
        </p:txBody>
      </p:sp>
      <p:sp>
        <p:nvSpPr>
          <p:cNvPr id="18" name="Ellipse 17">
            <a:extLst>
              <a:ext uri="{FF2B5EF4-FFF2-40B4-BE49-F238E27FC236}">
                <a16:creationId xmlns:a16="http://schemas.microsoft.com/office/drawing/2014/main" id="{F120DC73-E6B6-8EA0-A5DC-E11DFAE57103}"/>
              </a:ext>
            </a:extLst>
          </p:cNvPr>
          <p:cNvSpPr/>
          <p:nvPr/>
        </p:nvSpPr>
        <p:spPr>
          <a:xfrm>
            <a:off x="8124150" y="3210326"/>
            <a:ext cx="1912306" cy="756893"/>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connecteurs</a:t>
            </a:r>
            <a:endParaRPr lang="fr-FR" dirty="0"/>
          </a:p>
        </p:txBody>
      </p:sp>
      <p:cxnSp>
        <p:nvCxnSpPr>
          <p:cNvPr id="20" name="Connecteur droit avec flèche 19">
            <a:extLst>
              <a:ext uri="{FF2B5EF4-FFF2-40B4-BE49-F238E27FC236}">
                <a16:creationId xmlns:a16="http://schemas.microsoft.com/office/drawing/2014/main" id="{01246C15-8384-2A8A-9F33-0580CA4343B8}"/>
              </a:ext>
            </a:extLst>
          </p:cNvPr>
          <p:cNvCxnSpPr>
            <a:cxnSpLocks/>
          </p:cNvCxnSpPr>
          <p:nvPr/>
        </p:nvCxnSpPr>
        <p:spPr>
          <a:xfrm flipV="1">
            <a:off x="7774541" y="3578369"/>
            <a:ext cx="255499" cy="1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5F5161CF-EEE8-44A7-C802-C6561AA9B4C6}"/>
              </a:ext>
            </a:extLst>
          </p:cNvPr>
          <p:cNvCxnSpPr>
            <a:cxnSpLocks/>
          </p:cNvCxnSpPr>
          <p:nvPr/>
        </p:nvCxnSpPr>
        <p:spPr>
          <a:xfrm flipH="1" flipV="1">
            <a:off x="1923312" y="2728458"/>
            <a:ext cx="2529736" cy="74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E8B10079-343A-2444-4A9B-3CDA5CCFA8BF}"/>
              </a:ext>
            </a:extLst>
          </p:cNvPr>
          <p:cNvCxnSpPr>
            <a:cxnSpLocks/>
          </p:cNvCxnSpPr>
          <p:nvPr/>
        </p:nvCxnSpPr>
        <p:spPr>
          <a:xfrm flipH="1">
            <a:off x="3334241" y="4070555"/>
            <a:ext cx="1399991" cy="1509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3048D8C-9A70-DEDB-D45B-790B3488BAC2}"/>
              </a:ext>
            </a:extLst>
          </p:cNvPr>
          <p:cNvCxnSpPr>
            <a:cxnSpLocks/>
          </p:cNvCxnSpPr>
          <p:nvPr/>
        </p:nvCxnSpPr>
        <p:spPr>
          <a:xfrm flipV="1">
            <a:off x="5491727" y="2655270"/>
            <a:ext cx="0" cy="176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69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3205456" y="10748"/>
            <a:ext cx="7182127" cy="425245"/>
          </a:xfrm>
        </p:spPr>
        <p:txBody>
          <a:bodyPr>
            <a:noAutofit/>
          </a:bodyPr>
          <a:lstStyle/>
          <a:p>
            <a:br>
              <a:rPr lang="fr-FR" b="1" dirty="0"/>
            </a:br>
            <a:r>
              <a:rPr lang="fr-FR" b="1" dirty="0">
                <a:latin typeface="Nunito" pitchFamily="2" charset="0"/>
              </a:rPr>
              <a:t>Des réussites possibles</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llipse 2">
            <a:extLst>
              <a:ext uri="{FF2B5EF4-FFF2-40B4-BE49-F238E27FC236}">
                <a16:creationId xmlns:a16="http://schemas.microsoft.com/office/drawing/2014/main" id="{1D0C9830-1D8B-8428-DB85-A97EAA095676}"/>
              </a:ext>
            </a:extLst>
          </p:cNvPr>
          <p:cNvSpPr/>
          <p:nvPr/>
        </p:nvSpPr>
        <p:spPr>
          <a:xfrm>
            <a:off x="4581832" y="2831691"/>
            <a:ext cx="3092316" cy="1514167"/>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t>Des réussites possibles</a:t>
            </a:r>
          </a:p>
        </p:txBody>
      </p:sp>
      <p:cxnSp>
        <p:nvCxnSpPr>
          <p:cNvPr id="13" name="Connecteur droit avec flèche 12">
            <a:extLst>
              <a:ext uri="{FF2B5EF4-FFF2-40B4-BE49-F238E27FC236}">
                <a16:creationId xmlns:a16="http://schemas.microsoft.com/office/drawing/2014/main" id="{EEECC369-F3CA-B234-2854-796C2712407B}"/>
              </a:ext>
            </a:extLst>
          </p:cNvPr>
          <p:cNvCxnSpPr>
            <a:cxnSpLocks/>
          </p:cNvCxnSpPr>
          <p:nvPr/>
        </p:nvCxnSpPr>
        <p:spPr>
          <a:xfrm flipH="1" flipV="1">
            <a:off x="3318596" y="2831691"/>
            <a:ext cx="1420552" cy="314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3B762F12-0BAE-58C0-040D-747F8938EAF8}"/>
              </a:ext>
            </a:extLst>
          </p:cNvPr>
          <p:cNvCxnSpPr>
            <a:cxnSpLocks/>
          </p:cNvCxnSpPr>
          <p:nvPr/>
        </p:nvCxnSpPr>
        <p:spPr>
          <a:xfrm flipH="1" flipV="1">
            <a:off x="5663381" y="2556095"/>
            <a:ext cx="191728" cy="219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A8E05642-D6C6-9755-AB54-F194052573CD}"/>
              </a:ext>
            </a:extLst>
          </p:cNvPr>
          <p:cNvCxnSpPr>
            <a:cxnSpLocks/>
          </p:cNvCxnSpPr>
          <p:nvPr/>
        </p:nvCxnSpPr>
        <p:spPr>
          <a:xfrm flipV="1">
            <a:off x="7674148" y="2504530"/>
            <a:ext cx="828645" cy="758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3503A3A5-818E-9116-52B5-811665E05AD3}"/>
              </a:ext>
            </a:extLst>
          </p:cNvPr>
          <p:cNvCxnSpPr>
            <a:cxnSpLocks/>
          </p:cNvCxnSpPr>
          <p:nvPr/>
        </p:nvCxnSpPr>
        <p:spPr>
          <a:xfrm>
            <a:off x="7774541" y="3891122"/>
            <a:ext cx="1147198" cy="16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BCE6A72D-CA1F-A496-49D5-EAC7D0D7F6CF}"/>
              </a:ext>
            </a:extLst>
          </p:cNvPr>
          <p:cNvCxnSpPr>
            <a:cxnSpLocks/>
          </p:cNvCxnSpPr>
          <p:nvPr/>
        </p:nvCxnSpPr>
        <p:spPr>
          <a:xfrm flipH="1">
            <a:off x="5546623" y="4444791"/>
            <a:ext cx="233516" cy="314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429F786-7E15-66C9-9B1A-2F181AC2FEE2}"/>
              </a:ext>
            </a:extLst>
          </p:cNvPr>
          <p:cNvCxnSpPr>
            <a:cxnSpLocks/>
          </p:cNvCxnSpPr>
          <p:nvPr/>
        </p:nvCxnSpPr>
        <p:spPr>
          <a:xfrm flipH="1">
            <a:off x="3334241" y="3918155"/>
            <a:ext cx="1247591" cy="57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D770E769-1F08-B808-2AE5-16B2BEC651E0}"/>
              </a:ext>
            </a:extLst>
          </p:cNvPr>
          <p:cNvSpPr/>
          <p:nvPr/>
        </p:nvSpPr>
        <p:spPr>
          <a:xfrm>
            <a:off x="835742" y="1248697"/>
            <a:ext cx="2498499" cy="189762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CORRESPONDANCE</a:t>
            </a:r>
          </a:p>
          <a:p>
            <a:pPr algn="ctr"/>
            <a:r>
              <a:rPr lang="en-US" sz="1200" dirty="0"/>
              <a:t>Dear Tom, My name is</a:t>
            </a:r>
          </a:p>
          <a:p>
            <a:pPr algn="ctr"/>
            <a:r>
              <a:rPr lang="en-US" sz="1200" dirty="0"/>
              <a:t>Bob. I am 13 years old. I</a:t>
            </a:r>
          </a:p>
          <a:p>
            <a:pPr algn="ctr"/>
            <a:r>
              <a:rPr lang="en-US" sz="1200" dirty="0"/>
              <a:t>live in Glasgow. I like</a:t>
            </a:r>
          </a:p>
          <a:p>
            <a:pPr algn="ctr"/>
            <a:r>
              <a:rPr lang="en-US" sz="1200" dirty="0"/>
              <a:t>playing bowls. Best wishes!</a:t>
            </a:r>
          </a:p>
          <a:p>
            <a:pPr algn="ctr"/>
            <a:r>
              <a:rPr lang="en-US" sz="1200" dirty="0"/>
              <a:t>Hope to see you soon.</a:t>
            </a:r>
            <a:endParaRPr lang="fr-FR" sz="1200" dirty="0"/>
          </a:p>
        </p:txBody>
      </p:sp>
      <p:sp>
        <p:nvSpPr>
          <p:cNvPr id="37" name="Ellipse 36">
            <a:extLst>
              <a:ext uri="{FF2B5EF4-FFF2-40B4-BE49-F238E27FC236}">
                <a16:creationId xmlns:a16="http://schemas.microsoft.com/office/drawing/2014/main" id="{94C6A5A4-C32E-B981-8664-EA3F2B788E14}"/>
              </a:ext>
            </a:extLst>
          </p:cNvPr>
          <p:cNvSpPr/>
          <p:nvPr/>
        </p:nvSpPr>
        <p:spPr>
          <a:xfrm>
            <a:off x="3919260" y="948332"/>
            <a:ext cx="2245566" cy="1635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MENU CANTINE</a:t>
            </a:r>
          </a:p>
          <a:p>
            <a:pPr algn="ctr"/>
            <a:r>
              <a:rPr lang="en-US" sz="1200" dirty="0"/>
              <a:t>Starter : Coleslaw</a:t>
            </a:r>
          </a:p>
          <a:p>
            <a:pPr algn="ctr"/>
            <a:r>
              <a:rPr lang="en-US" sz="1200" dirty="0"/>
              <a:t>Main course : Roast</a:t>
            </a:r>
          </a:p>
          <a:p>
            <a:pPr algn="ctr"/>
            <a:r>
              <a:rPr lang="en-US" sz="1200" dirty="0"/>
              <a:t>chicken and mashed</a:t>
            </a:r>
          </a:p>
          <a:p>
            <a:pPr algn="ctr"/>
            <a:r>
              <a:rPr lang="en-US" sz="1200" dirty="0"/>
              <a:t>potatoes</a:t>
            </a:r>
          </a:p>
          <a:p>
            <a:pPr algn="ctr"/>
            <a:r>
              <a:rPr lang="en-US" sz="1200" dirty="0"/>
              <a:t>Dessert : Apple crumble</a:t>
            </a:r>
            <a:endParaRPr lang="fr-FR" sz="1200" dirty="0"/>
          </a:p>
        </p:txBody>
      </p:sp>
      <p:sp>
        <p:nvSpPr>
          <p:cNvPr id="40" name="Ellipse 39">
            <a:extLst>
              <a:ext uri="{FF2B5EF4-FFF2-40B4-BE49-F238E27FC236}">
                <a16:creationId xmlns:a16="http://schemas.microsoft.com/office/drawing/2014/main" id="{E54381D1-0F83-20B4-09E8-A98B0F291F35}"/>
              </a:ext>
            </a:extLst>
          </p:cNvPr>
          <p:cNvSpPr/>
          <p:nvPr/>
        </p:nvSpPr>
        <p:spPr>
          <a:xfrm>
            <a:off x="8184249" y="880970"/>
            <a:ext cx="2905503" cy="17698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RECHERCHE D’INFORMATIONS UTILES</a:t>
            </a:r>
          </a:p>
          <a:p>
            <a:pPr algn="ctr"/>
            <a:r>
              <a:rPr lang="en-US" sz="1200" dirty="0"/>
              <a:t>Mary Poppins; For 6 weeks</a:t>
            </a:r>
          </a:p>
          <a:p>
            <a:pPr algn="ctr"/>
            <a:r>
              <a:rPr lang="en-US" sz="1200" dirty="0"/>
              <a:t>only! 11 Mar - 18 Apr;</a:t>
            </a:r>
          </a:p>
          <a:p>
            <a:pPr algn="ctr"/>
            <a:r>
              <a:rPr lang="en-US" sz="1200" dirty="0"/>
              <a:t>Dial 08700 40 2000 ; Wales</a:t>
            </a:r>
          </a:p>
          <a:p>
            <a:pPr algn="ctr"/>
            <a:r>
              <a:rPr lang="en-US" sz="1200" dirty="0"/>
              <a:t>Millennium Centre</a:t>
            </a:r>
            <a:endParaRPr lang="fr-FR" sz="1200" dirty="0"/>
          </a:p>
        </p:txBody>
      </p:sp>
      <p:sp>
        <p:nvSpPr>
          <p:cNvPr id="41" name="Ellipse 40">
            <a:extLst>
              <a:ext uri="{FF2B5EF4-FFF2-40B4-BE49-F238E27FC236}">
                <a16:creationId xmlns:a16="http://schemas.microsoft.com/office/drawing/2014/main" id="{3F954F99-2457-B528-69DB-F0C13C092D13}"/>
              </a:ext>
            </a:extLst>
          </p:cNvPr>
          <p:cNvSpPr/>
          <p:nvPr/>
        </p:nvSpPr>
        <p:spPr>
          <a:xfrm>
            <a:off x="9022132" y="3460954"/>
            <a:ext cx="2905503" cy="17698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COMPRENDRE D’INFORMATIONS GENERALES</a:t>
            </a:r>
          </a:p>
          <a:p>
            <a:pPr algn="ctr"/>
            <a:r>
              <a:rPr lang="fr-FR" sz="1200" b="1" dirty="0"/>
              <a:t>The plot ??</a:t>
            </a:r>
          </a:p>
          <a:p>
            <a:pPr algn="ctr"/>
            <a:endParaRPr lang="fr-FR" sz="1200" b="1" dirty="0"/>
          </a:p>
          <a:p>
            <a:pPr algn="ctr"/>
            <a:r>
              <a:rPr lang="en-US" sz="1200" dirty="0"/>
              <a:t>Lecture album</a:t>
            </a:r>
            <a:endParaRPr lang="fr-FR" sz="1200" dirty="0"/>
          </a:p>
        </p:txBody>
      </p:sp>
      <p:sp>
        <p:nvSpPr>
          <p:cNvPr id="42" name="Ellipse 41">
            <a:extLst>
              <a:ext uri="{FF2B5EF4-FFF2-40B4-BE49-F238E27FC236}">
                <a16:creationId xmlns:a16="http://schemas.microsoft.com/office/drawing/2014/main" id="{54098EBC-7D01-2930-443F-EECA39F88DBD}"/>
              </a:ext>
            </a:extLst>
          </p:cNvPr>
          <p:cNvSpPr/>
          <p:nvPr/>
        </p:nvSpPr>
        <p:spPr>
          <a:xfrm>
            <a:off x="4059505" y="4849744"/>
            <a:ext cx="2905503" cy="15141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RELEVER DES INFORMATIONS PRECISES ET LES RESTITUER</a:t>
            </a:r>
          </a:p>
          <a:p>
            <a:pPr algn="ctr"/>
            <a:r>
              <a:rPr lang="en-US" sz="1200" dirty="0"/>
              <a:t>Lecture album</a:t>
            </a:r>
          </a:p>
          <a:p>
            <a:pPr algn="ctr"/>
            <a:r>
              <a:rPr lang="en-US" sz="1200" dirty="0"/>
              <a:t>Description</a:t>
            </a:r>
            <a:endParaRPr lang="fr-FR" sz="1200" dirty="0"/>
          </a:p>
        </p:txBody>
      </p:sp>
      <p:sp>
        <p:nvSpPr>
          <p:cNvPr id="43" name="Ellipse 42">
            <a:extLst>
              <a:ext uri="{FF2B5EF4-FFF2-40B4-BE49-F238E27FC236}">
                <a16:creationId xmlns:a16="http://schemas.microsoft.com/office/drawing/2014/main" id="{1969E7BA-05E3-6282-E712-E4D00C0CEDF5}"/>
              </a:ext>
            </a:extLst>
          </p:cNvPr>
          <p:cNvSpPr/>
          <p:nvPr/>
        </p:nvSpPr>
        <p:spPr>
          <a:xfrm>
            <a:off x="632239" y="4345858"/>
            <a:ext cx="2905503" cy="17698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ANTICIPER SUR LES TRAMES NARRATIVES REPETITIVES</a:t>
            </a:r>
          </a:p>
          <a:p>
            <a:pPr algn="ctr"/>
            <a:endParaRPr lang="fr-FR" sz="1200" b="1" dirty="0"/>
          </a:p>
          <a:p>
            <a:pPr algn="ctr"/>
            <a:r>
              <a:rPr lang="en-US" sz="1200" dirty="0"/>
              <a:t>Lecture </a:t>
            </a:r>
            <a:r>
              <a:rPr lang="en-US" sz="1200" dirty="0" err="1"/>
              <a:t>d’album</a:t>
            </a:r>
            <a:endParaRPr lang="fr-FR" sz="1200" dirty="0"/>
          </a:p>
        </p:txBody>
      </p:sp>
      <p:sp>
        <p:nvSpPr>
          <p:cNvPr id="6" name="Ellipse 5">
            <a:extLst>
              <a:ext uri="{FF2B5EF4-FFF2-40B4-BE49-F238E27FC236}">
                <a16:creationId xmlns:a16="http://schemas.microsoft.com/office/drawing/2014/main" id="{2630A5FC-E26C-8FCA-6748-13430D851E72}"/>
              </a:ext>
            </a:extLst>
          </p:cNvPr>
          <p:cNvSpPr/>
          <p:nvPr/>
        </p:nvSpPr>
        <p:spPr>
          <a:xfrm>
            <a:off x="7050042" y="4997010"/>
            <a:ext cx="2905503" cy="15141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RELEVER DES INFORMATIONS PRECISES ET AGIR</a:t>
            </a:r>
          </a:p>
          <a:p>
            <a:pPr algn="ctr"/>
            <a:r>
              <a:rPr lang="en-US" sz="1200" dirty="0" err="1"/>
              <a:t>Recette</a:t>
            </a:r>
            <a:r>
              <a:rPr lang="en-US" sz="1200" dirty="0"/>
              <a:t>, </a:t>
            </a:r>
            <a:r>
              <a:rPr lang="en-US" sz="1200" dirty="0" err="1"/>
              <a:t>jeux,verbes</a:t>
            </a:r>
            <a:r>
              <a:rPr lang="en-US" sz="1200" dirty="0"/>
              <a:t> </a:t>
            </a:r>
            <a:r>
              <a:rPr lang="en-US" sz="1200" dirty="0" err="1"/>
              <a:t>injonctifs</a:t>
            </a:r>
            <a:endParaRPr lang="fr-FR" sz="1200" dirty="0"/>
          </a:p>
        </p:txBody>
      </p:sp>
      <p:cxnSp>
        <p:nvCxnSpPr>
          <p:cNvPr id="8" name="Connecteur droit avec flèche 7">
            <a:extLst>
              <a:ext uri="{FF2B5EF4-FFF2-40B4-BE49-F238E27FC236}">
                <a16:creationId xmlns:a16="http://schemas.microsoft.com/office/drawing/2014/main" id="{5A78A14A-FB2D-D05D-7F8D-FE65AB43FF7D}"/>
              </a:ext>
            </a:extLst>
          </p:cNvPr>
          <p:cNvCxnSpPr>
            <a:cxnSpLocks/>
          </p:cNvCxnSpPr>
          <p:nvPr/>
        </p:nvCxnSpPr>
        <p:spPr>
          <a:xfrm>
            <a:off x="7340746" y="4279490"/>
            <a:ext cx="472640" cy="607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99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668024" y="178985"/>
            <a:ext cx="7728703" cy="264701"/>
          </a:xfrm>
        </p:spPr>
        <p:txBody>
          <a:bodyPr>
            <a:normAutofit fontScale="90000"/>
          </a:bodyPr>
          <a:lstStyle/>
          <a:p>
            <a:br>
              <a:rPr lang="fr-FR" dirty="0"/>
            </a:br>
            <a:r>
              <a:rPr lang="fr-FR" b="1" dirty="0">
                <a:latin typeface="Nunito" pitchFamily="2" charset="0"/>
              </a:rPr>
              <a:t>Bienvenue à la formation</a:t>
            </a:r>
          </a:p>
        </p:txBody>
      </p:sp>
      <p:pic>
        <p:nvPicPr>
          <p:cNvPr id="6" name="Espace réservé du contenu 5">
            <a:extLst>
              <a:ext uri="{FF2B5EF4-FFF2-40B4-BE49-F238E27FC236}">
                <a16:creationId xmlns:a16="http://schemas.microsoft.com/office/drawing/2014/main" id="{5056CC99-3504-4DFB-F6F4-DD2C496E122F}"/>
              </a:ext>
            </a:extLst>
          </p:cNvPr>
          <p:cNvPicPr>
            <a:picLocks noGrp="1" noChangeAspect="1"/>
          </p:cNvPicPr>
          <p:nvPr>
            <p:ph idx="1"/>
          </p:nvPr>
        </p:nvPicPr>
        <p:blipFill>
          <a:blip r:embed="rId2"/>
          <a:stretch>
            <a:fillRect/>
          </a:stretch>
        </p:blipFill>
        <p:spPr>
          <a:xfrm>
            <a:off x="1515826" y="1209533"/>
            <a:ext cx="5458244" cy="4753340"/>
          </a:xfrm>
        </p:spPr>
      </p:pic>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3"/>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4"/>
          <a:srcRect l="1472" t="2275"/>
          <a:stretch/>
        </p:blipFill>
        <p:spPr>
          <a:xfrm>
            <a:off x="10884310" y="1"/>
            <a:ext cx="1307690" cy="669508"/>
          </a:xfrm>
          <a:prstGeom prst="rect">
            <a:avLst/>
          </a:prstGeom>
        </p:spPr>
      </p:pic>
      <p:pic>
        <p:nvPicPr>
          <p:cNvPr id="8" name="Image 7">
            <a:extLst>
              <a:ext uri="{FF2B5EF4-FFF2-40B4-BE49-F238E27FC236}">
                <a16:creationId xmlns:a16="http://schemas.microsoft.com/office/drawing/2014/main" id="{1A476191-995F-E745-1A08-364112307DAC}"/>
              </a:ext>
            </a:extLst>
          </p:cNvPr>
          <p:cNvPicPr>
            <a:picLocks noChangeAspect="1"/>
          </p:cNvPicPr>
          <p:nvPr/>
        </p:nvPicPr>
        <p:blipFill>
          <a:blip r:embed="rId5"/>
          <a:stretch>
            <a:fillRect/>
          </a:stretch>
        </p:blipFill>
        <p:spPr>
          <a:xfrm>
            <a:off x="246473" y="1209533"/>
            <a:ext cx="1139490" cy="1021182"/>
          </a:xfrm>
          <a:prstGeom prst="rect">
            <a:avLst/>
          </a:prstGeom>
        </p:spPr>
      </p:pic>
      <p:pic>
        <p:nvPicPr>
          <p:cNvPr id="10" name="Image 9">
            <a:extLst>
              <a:ext uri="{FF2B5EF4-FFF2-40B4-BE49-F238E27FC236}">
                <a16:creationId xmlns:a16="http://schemas.microsoft.com/office/drawing/2014/main" id="{A45CF229-D213-090D-9CBB-FA806F9DBA54}"/>
              </a:ext>
            </a:extLst>
          </p:cNvPr>
          <p:cNvPicPr>
            <a:picLocks noChangeAspect="1"/>
          </p:cNvPicPr>
          <p:nvPr/>
        </p:nvPicPr>
        <p:blipFill>
          <a:blip r:embed="rId6"/>
          <a:stretch>
            <a:fillRect/>
          </a:stretch>
        </p:blipFill>
        <p:spPr>
          <a:xfrm>
            <a:off x="354191" y="2400922"/>
            <a:ext cx="924054" cy="371527"/>
          </a:xfrm>
          <a:prstGeom prst="rect">
            <a:avLst/>
          </a:prstGeom>
        </p:spPr>
      </p:pic>
      <p:pic>
        <p:nvPicPr>
          <p:cNvPr id="3" name="Image 2">
            <a:extLst>
              <a:ext uri="{FF2B5EF4-FFF2-40B4-BE49-F238E27FC236}">
                <a16:creationId xmlns:a16="http://schemas.microsoft.com/office/drawing/2014/main" id="{5DEAE30F-9D5B-E1B3-9260-2997A57EB33A}"/>
              </a:ext>
            </a:extLst>
          </p:cNvPr>
          <p:cNvPicPr>
            <a:picLocks noChangeAspect="1"/>
          </p:cNvPicPr>
          <p:nvPr/>
        </p:nvPicPr>
        <p:blipFill>
          <a:blip r:embed="rId7"/>
          <a:stretch>
            <a:fillRect/>
          </a:stretch>
        </p:blipFill>
        <p:spPr>
          <a:xfrm>
            <a:off x="6996216" y="1693991"/>
            <a:ext cx="5083007" cy="2424531"/>
          </a:xfrm>
          <a:prstGeom prst="rect">
            <a:avLst/>
          </a:prstGeom>
        </p:spPr>
      </p:pic>
      <p:sp>
        <p:nvSpPr>
          <p:cNvPr id="7" name="ZoneTexte 6">
            <a:extLst>
              <a:ext uri="{FF2B5EF4-FFF2-40B4-BE49-F238E27FC236}">
                <a16:creationId xmlns:a16="http://schemas.microsoft.com/office/drawing/2014/main" id="{4ECFA379-666E-1BA4-0D79-CCC56B5BA3A0}"/>
              </a:ext>
            </a:extLst>
          </p:cNvPr>
          <p:cNvSpPr txBox="1"/>
          <p:nvPr/>
        </p:nvSpPr>
        <p:spPr>
          <a:xfrm>
            <a:off x="7662672" y="4246538"/>
            <a:ext cx="3739896" cy="954107"/>
          </a:xfrm>
          <a:prstGeom prst="rect">
            <a:avLst/>
          </a:prstGeom>
          <a:noFill/>
        </p:spPr>
        <p:txBody>
          <a:bodyPr wrap="square" rtlCol="0">
            <a:spAutoFit/>
          </a:bodyPr>
          <a:lstStyle/>
          <a:p>
            <a:pPr algn="ctr"/>
            <a:r>
              <a:rPr lang="fr-FR" sz="2800" b="1" dirty="0">
                <a:latin typeface="Nunito" pitchFamily="2" charset="0"/>
              </a:rPr>
              <a:t>FAISONS CONNAISSANCE !!</a:t>
            </a:r>
          </a:p>
        </p:txBody>
      </p:sp>
    </p:spTree>
    <p:extLst>
      <p:ext uri="{BB962C8B-B14F-4D97-AF65-F5344CB8AC3E}">
        <p14:creationId xmlns:p14="http://schemas.microsoft.com/office/powerpoint/2010/main" val="277497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3D803BD-03D4-D4E1-BCD0-8B8464BC71CE}"/>
              </a:ext>
            </a:extLst>
          </p:cNvPr>
          <p:cNvPicPr>
            <a:picLocks noChangeAspect="1"/>
          </p:cNvPicPr>
          <p:nvPr/>
        </p:nvPicPr>
        <p:blipFill>
          <a:blip r:embed="rId3"/>
          <a:stretch>
            <a:fillRect/>
          </a:stretch>
        </p:blipFill>
        <p:spPr>
          <a:xfrm>
            <a:off x="594544" y="547285"/>
            <a:ext cx="11002911" cy="5763429"/>
          </a:xfrm>
          <a:prstGeom prst="rect">
            <a:avLst/>
          </a:prstGeom>
        </p:spPr>
      </p:pic>
    </p:spTree>
    <p:extLst>
      <p:ext uri="{BB962C8B-B14F-4D97-AF65-F5344CB8AC3E}">
        <p14:creationId xmlns:p14="http://schemas.microsoft.com/office/powerpoint/2010/main" val="91043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0CDC69-D238-5FF4-7D36-76E6BBEE1725}"/>
              </a:ext>
            </a:extLst>
          </p:cNvPr>
          <p:cNvSpPr>
            <a:spLocks noGrp="1"/>
          </p:cNvSpPr>
          <p:nvPr>
            <p:ph idx="1"/>
          </p:nvPr>
        </p:nvSpPr>
        <p:spPr>
          <a:xfrm>
            <a:off x="838200" y="1825624"/>
            <a:ext cx="10515600" cy="2901824"/>
          </a:xfrm>
        </p:spPr>
        <p:txBody>
          <a:bodyPr>
            <a:normAutofit/>
          </a:bodyPr>
          <a:lstStyle/>
          <a:p>
            <a:pPr marL="0" indent="0" algn="ctr">
              <a:buNone/>
            </a:pPr>
            <a:r>
              <a:rPr lang="fr-FR" sz="5400" b="1" dirty="0">
                <a:latin typeface="Nunito" pitchFamily="2" charset="0"/>
              </a:rPr>
              <a:t>La production de texte</a:t>
            </a:r>
          </a:p>
          <a:p>
            <a:pPr marL="0" indent="0" algn="ctr">
              <a:buNone/>
            </a:pPr>
            <a:endParaRPr lang="fr-FR" sz="5400" b="1" dirty="0">
              <a:latin typeface="Nunito" pitchFamily="2" charset="0"/>
            </a:endParaRPr>
          </a:p>
          <a:p>
            <a:pPr marL="0" indent="0" algn="ctr">
              <a:buNone/>
            </a:pPr>
            <a:r>
              <a:rPr lang="fr-FR" sz="5400" b="1" dirty="0">
                <a:latin typeface="Nunito" pitchFamily="2" charset="0"/>
              </a:rPr>
              <a:t>Les processus cognitifs</a:t>
            </a:r>
          </a:p>
        </p:txBody>
      </p:sp>
    </p:spTree>
    <p:extLst>
      <p:ext uri="{BB962C8B-B14F-4D97-AF65-F5344CB8AC3E}">
        <p14:creationId xmlns:p14="http://schemas.microsoft.com/office/powerpoint/2010/main" val="135689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695514" y="431439"/>
            <a:ext cx="7527478" cy="669509"/>
          </a:xfrm>
        </p:spPr>
        <p:txBody>
          <a:bodyPr>
            <a:normAutofit fontScale="90000"/>
          </a:bodyPr>
          <a:lstStyle/>
          <a:p>
            <a:r>
              <a:rPr lang="fr-FR" sz="4900" b="1" dirty="0">
                <a:latin typeface="Nunito" pitchFamily="2" charset="0"/>
              </a:rPr>
              <a:t>Recueil de représentations</a:t>
            </a:r>
            <a:br>
              <a:rPr lang="fr-FR" b="1" dirty="0"/>
            </a:br>
            <a:endParaRPr lang="fr-FR" b="1" dirty="0"/>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01113" y="1311685"/>
            <a:ext cx="11546758" cy="5275928"/>
          </a:xfrm>
        </p:spPr>
        <p:txBody>
          <a:bodyPr/>
          <a:lstStyle/>
          <a:p>
            <a:pPr marL="0" indent="0" algn="ctr">
              <a:buNone/>
            </a:pPr>
            <a:r>
              <a:rPr lang="fr-FR" b="1" dirty="0">
                <a:latin typeface="Nunito" pitchFamily="2" charset="0"/>
              </a:rPr>
              <a:t>Quels sont les processus cognitifs qu’un enfant mobilise pour comprendre un texte écrit en anglais ?</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pic>
        <p:nvPicPr>
          <p:cNvPr id="6" name="Image 5">
            <a:extLst>
              <a:ext uri="{FF2B5EF4-FFF2-40B4-BE49-F238E27FC236}">
                <a16:creationId xmlns:a16="http://schemas.microsoft.com/office/drawing/2014/main" id="{F46E3143-F9A8-366F-F632-3BDC51288039}"/>
              </a:ext>
            </a:extLst>
          </p:cNvPr>
          <p:cNvPicPr>
            <a:picLocks noChangeAspect="1"/>
          </p:cNvPicPr>
          <p:nvPr/>
        </p:nvPicPr>
        <p:blipFill>
          <a:blip r:embed="rId4"/>
          <a:stretch>
            <a:fillRect/>
          </a:stretch>
        </p:blipFill>
        <p:spPr>
          <a:xfrm>
            <a:off x="2258568" y="2376115"/>
            <a:ext cx="7277774" cy="4312081"/>
          </a:xfrm>
          <a:prstGeom prst="rect">
            <a:avLst/>
          </a:prstGeom>
        </p:spPr>
      </p:pic>
    </p:spTree>
    <p:extLst>
      <p:ext uri="{BB962C8B-B14F-4D97-AF65-F5344CB8AC3E}">
        <p14:creationId xmlns:p14="http://schemas.microsoft.com/office/powerpoint/2010/main" val="183126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27263" y="54077"/>
            <a:ext cx="8662220" cy="850491"/>
          </a:xfrm>
        </p:spPr>
        <p:txBody>
          <a:bodyPr>
            <a:normAutofit fontScale="90000"/>
          </a:bodyPr>
          <a:lstStyle/>
          <a:p>
            <a:br>
              <a:rPr lang="fr-FR" dirty="0"/>
            </a:br>
            <a:r>
              <a:rPr lang="fr-FR" b="1" dirty="0">
                <a:latin typeface="Nunito" pitchFamily="2" charset="0"/>
              </a:rPr>
              <a:t>Les procédures cognitives requises pour la production d’un texte</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22621" y="2466982"/>
            <a:ext cx="11546758" cy="1795308"/>
          </a:xfrm>
        </p:spPr>
        <p:txBody>
          <a:bodyPr>
            <a:noAutofit/>
          </a:bodyPr>
          <a:lstStyle/>
          <a:p>
            <a:pPr marL="0" indent="0" algn="just">
              <a:buNone/>
            </a:pPr>
            <a:r>
              <a:rPr lang="fr-FR" sz="3200" b="1" dirty="0">
                <a:latin typeface="Nunito" pitchFamily="2" charset="0"/>
              </a:rPr>
              <a:t>Compétences linguistiques</a:t>
            </a:r>
            <a:r>
              <a:rPr lang="fr-FR" sz="3200" dirty="0">
                <a:latin typeface="Nunito" pitchFamily="2" charset="0"/>
              </a:rPr>
              <a:t> : Avant de pouvoir produire un texte, l'élève doit anticiper sur les structures grammaticales, le vocabulaire qu’il va devoir mobiliser et les conventions d'écriture de la langue étrangère.</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178812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27263" y="54077"/>
            <a:ext cx="8662220" cy="850491"/>
          </a:xfrm>
        </p:spPr>
        <p:txBody>
          <a:bodyPr>
            <a:normAutofit fontScale="90000"/>
          </a:bodyPr>
          <a:lstStyle/>
          <a:p>
            <a:br>
              <a:rPr lang="fr-FR" dirty="0"/>
            </a:br>
            <a:r>
              <a:rPr lang="fr-FR" b="1" dirty="0">
                <a:latin typeface="Nunito" pitchFamily="2" charset="0"/>
              </a:rPr>
              <a:t>Les procédures cognitives requises pour la production d’un texte</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22621" y="1793466"/>
            <a:ext cx="11546758" cy="1942792"/>
          </a:xfrm>
        </p:spPr>
        <p:txBody>
          <a:bodyPr>
            <a:noAutofit/>
          </a:bodyPr>
          <a:lstStyle/>
          <a:p>
            <a:pPr marL="0" indent="0" algn="just">
              <a:buNone/>
            </a:pPr>
            <a:r>
              <a:rPr lang="fr-FR" sz="3200" b="1" dirty="0">
                <a:latin typeface="Nunito" pitchFamily="2" charset="0"/>
              </a:rPr>
              <a:t>Planification</a:t>
            </a:r>
            <a:r>
              <a:rPr lang="fr-FR" sz="3200" dirty="0">
                <a:latin typeface="Nunito" pitchFamily="2" charset="0"/>
              </a:rPr>
              <a:t> : Avant de commencer à écrire, l'élève doit planifier ce qu'il veut dire. Cela implique de choisir les idées à exprimer, d'organiser mentalement la structure du texte (par exemple, introduction, développement, conclusion), et de décider de l'ordre des idées.</a:t>
            </a:r>
          </a:p>
          <a:p>
            <a:pPr marL="0" indent="0" algn="just">
              <a:buNone/>
            </a:pPr>
            <a:endParaRPr lang="fr-FR" sz="3200" dirty="0">
              <a:latin typeface="Nunito" pitchFamily="2" charset="0"/>
            </a:endParaRP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Rectangle : coins arrondis 2">
            <a:extLst>
              <a:ext uri="{FF2B5EF4-FFF2-40B4-BE49-F238E27FC236}">
                <a16:creationId xmlns:a16="http://schemas.microsoft.com/office/drawing/2014/main" id="{33D31982-27EC-53E1-55D1-D6BC3ED32A9F}"/>
              </a:ext>
            </a:extLst>
          </p:cNvPr>
          <p:cNvSpPr/>
          <p:nvPr/>
        </p:nvSpPr>
        <p:spPr>
          <a:xfrm>
            <a:off x="322621" y="4404852"/>
            <a:ext cx="5840361" cy="202544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latin typeface="Nunito" pitchFamily="2" charset="0"/>
              </a:rPr>
              <a:t>Á CE STADE, </a:t>
            </a:r>
            <a:r>
              <a:rPr lang="fr-FR" b="1" u="sng" dirty="0">
                <a:latin typeface="Nunito" pitchFamily="2" charset="0"/>
              </a:rPr>
              <a:t>ANTICIPATION </a:t>
            </a:r>
          </a:p>
          <a:p>
            <a:pPr algn="ctr"/>
            <a:endParaRPr lang="fr-FR" b="1" dirty="0">
              <a:latin typeface="Nunito" pitchFamily="2" charset="0"/>
            </a:endParaRPr>
          </a:p>
          <a:p>
            <a:pPr marL="285750" indent="-285750" algn="ctr">
              <a:buFont typeface="Wingdings" panose="05000000000000000000" pitchFamily="2" charset="2"/>
              <a:buChar char="Ø"/>
            </a:pPr>
            <a:r>
              <a:rPr lang="fr-FR" b="1" dirty="0">
                <a:latin typeface="Nunito" pitchFamily="2" charset="0"/>
              </a:rPr>
              <a:t>SUR LES CONTENUS LINGUISTIQUES</a:t>
            </a:r>
          </a:p>
          <a:p>
            <a:pPr marL="285750" indent="-285750" algn="ctr">
              <a:buFont typeface="Wingdings" panose="05000000000000000000" pitchFamily="2" charset="2"/>
              <a:buChar char="Ø"/>
            </a:pPr>
            <a:r>
              <a:rPr lang="fr-FR" b="1" dirty="0">
                <a:latin typeface="Nunito" pitchFamily="2" charset="0"/>
              </a:rPr>
              <a:t>SUR L’ORGANISATION DES IDEES</a:t>
            </a:r>
          </a:p>
          <a:p>
            <a:pPr algn="ctr"/>
            <a:endParaRPr lang="fr-FR" dirty="0"/>
          </a:p>
        </p:txBody>
      </p:sp>
      <p:pic>
        <p:nvPicPr>
          <p:cNvPr id="7" name="Image 6">
            <a:extLst>
              <a:ext uri="{FF2B5EF4-FFF2-40B4-BE49-F238E27FC236}">
                <a16:creationId xmlns:a16="http://schemas.microsoft.com/office/drawing/2014/main" id="{8A4D03E7-E1AB-E4C6-901D-7EFF5A9F7AEA}"/>
              </a:ext>
            </a:extLst>
          </p:cNvPr>
          <p:cNvPicPr>
            <a:picLocks noChangeAspect="1"/>
          </p:cNvPicPr>
          <p:nvPr/>
        </p:nvPicPr>
        <p:blipFill>
          <a:blip r:embed="rId4"/>
          <a:stretch>
            <a:fillRect/>
          </a:stretch>
        </p:blipFill>
        <p:spPr>
          <a:xfrm>
            <a:off x="6531682" y="3953440"/>
            <a:ext cx="2333951" cy="2553056"/>
          </a:xfrm>
          <a:prstGeom prst="rect">
            <a:avLst/>
          </a:prstGeom>
        </p:spPr>
      </p:pic>
      <p:sp>
        <p:nvSpPr>
          <p:cNvPr id="9" name="Ellipse 8">
            <a:extLst>
              <a:ext uri="{FF2B5EF4-FFF2-40B4-BE49-F238E27FC236}">
                <a16:creationId xmlns:a16="http://schemas.microsoft.com/office/drawing/2014/main" id="{BB5817AB-12BB-F5C9-304C-9D1C314AC567}"/>
              </a:ext>
            </a:extLst>
          </p:cNvPr>
          <p:cNvSpPr/>
          <p:nvPr/>
        </p:nvSpPr>
        <p:spPr>
          <a:xfrm>
            <a:off x="9045676" y="3953440"/>
            <a:ext cx="3048001" cy="2624341"/>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b="1">
                <a:latin typeface="Nunito" pitchFamily="2" charset="0"/>
              </a:rPr>
              <a:t>AIDE Á LA STRUCTURATION </a:t>
            </a:r>
            <a:endParaRPr lang="fr-FR" b="1" dirty="0">
              <a:latin typeface="Nunito" pitchFamily="2" charset="0"/>
            </a:endParaRPr>
          </a:p>
        </p:txBody>
      </p:sp>
    </p:spTree>
    <p:extLst>
      <p:ext uri="{BB962C8B-B14F-4D97-AF65-F5344CB8AC3E}">
        <p14:creationId xmlns:p14="http://schemas.microsoft.com/office/powerpoint/2010/main" val="67147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27263" y="54077"/>
            <a:ext cx="8662220" cy="850491"/>
          </a:xfrm>
        </p:spPr>
        <p:txBody>
          <a:bodyPr>
            <a:normAutofit fontScale="90000"/>
          </a:bodyPr>
          <a:lstStyle/>
          <a:p>
            <a:br>
              <a:rPr lang="fr-FR" dirty="0"/>
            </a:br>
            <a:r>
              <a:rPr lang="fr-FR" b="1" dirty="0">
                <a:latin typeface="Nunito" pitchFamily="2" charset="0"/>
              </a:rPr>
              <a:t>Les procédures cognitives requises pour la production d’un texte</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Rectangle 1">
            <a:extLst>
              <a:ext uri="{FF2B5EF4-FFF2-40B4-BE49-F238E27FC236}">
                <a16:creationId xmlns:a16="http://schemas.microsoft.com/office/drawing/2014/main" id="{6A68C873-92F5-56FF-C127-9118086B7975}"/>
              </a:ext>
            </a:extLst>
          </p:cNvPr>
          <p:cNvSpPr>
            <a:spLocks noGrp="1" noChangeArrowheads="1"/>
          </p:cNvSpPr>
          <p:nvPr>
            <p:ph idx="1"/>
          </p:nvPr>
        </p:nvSpPr>
        <p:spPr bwMode="auto">
          <a:xfrm>
            <a:off x="310402" y="1552273"/>
            <a:ext cx="1122775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fr-FR" altLang="fr-FR" sz="3200" b="1" i="0" u="none" strike="noStrike" cap="none" normalizeH="0" baseline="0" dirty="0">
                <a:ln>
                  <a:noFill/>
                </a:ln>
                <a:solidFill>
                  <a:schemeClr val="tx1"/>
                </a:solidFill>
                <a:effectLst/>
                <a:latin typeface="Nunito" pitchFamily="2" charset="0"/>
              </a:rPr>
              <a:t>Activation des connaissances linguistiques</a:t>
            </a:r>
            <a:r>
              <a:rPr kumimoji="0" lang="fr-FR" altLang="fr-FR" sz="3200" b="0" i="0" u="none" strike="noStrike" cap="none" normalizeH="0" baseline="0" dirty="0">
                <a:ln>
                  <a:noFill/>
                </a:ln>
                <a:solidFill>
                  <a:schemeClr val="tx1"/>
                </a:solidFill>
                <a:effectLst/>
                <a:latin typeface="Nunito" pitchFamily="2" charset="0"/>
              </a:rPr>
              <a:t> : L'élève doit accéder à son répertoire de connaissances linguistiques dans la langue étrangère pour trouver les mots, les phrases et les structures grammaticales appropriées à utiliser dans son texte.</a:t>
            </a:r>
          </a:p>
          <a:p>
            <a:pPr marL="0" indent="0" algn="just" eaLnBrk="0" fontAlgn="base" hangingPunct="0">
              <a:lnSpc>
                <a:spcPct val="100000"/>
              </a:lnSpc>
              <a:spcBef>
                <a:spcPct val="0"/>
              </a:spcBef>
              <a:spcAft>
                <a:spcPct val="0"/>
              </a:spcAft>
              <a:buNone/>
            </a:pPr>
            <a:r>
              <a:rPr kumimoji="0" lang="fr-FR" altLang="fr-FR" sz="3200" b="1" i="0" u="none" strike="noStrike" cap="none" normalizeH="0" baseline="0" dirty="0">
                <a:ln>
                  <a:noFill/>
                </a:ln>
                <a:solidFill>
                  <a:schemeClr val="tx1"/>
                </a:solidFill>
                <a:effectLst/>
                <a:latin typeface="Arial" panose="020B0604020202020204" pitchFamily="34" charset="0"/>
              </a:rPr>
              <a:t>Récupération de la mémoire</a:t>
            </a:r>
            <a:r>
              <a:rPr kumimoji="0" lang="fr-FR" altLang="fr-FR" sz="3200" b="0" i="0" u="none" strike="noStrike" cap="none" normalizeH="0" baseline="0" dirty="0">
                <a:ln>
                  <a:noFill/>
                </a:ln>
                <a:solidFill>
                  <a:schemeClr val="tx1"/>
                </a:solidFill>
                <a:effectLst/>
                <a:latin typeface="Arial" panose="020B0604020202020204" pitchFamily="34" charset="0"/>
              </a:rPr>
              <a:t> : L'élève doit se rappeler du vocabulaire, des règles grammaticales, et des conventions d'écriture apprises précédemment pour les utiliser correctement dans le texte.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3200" b="0" i="0" u="none" strike="noStrike" cap="none" normalizeH="0" baseline="0" dirty="0">
              <a:ln>
                <a:noFill/>
              </a:ln>
              <a:solidFill>
                <a:schemeClr val="tx1"/>
              </a:solidFill>
              <a:effectLst/>
              <a:latin typeface="Nunito" pitchFamily="2" charset="0"/>
            </a:endParaRPr>
          </a:p>
        </p:txBody>
      </p:sp>
    </p:spTree>
    <p:extLst>
      <p:ext uri="{BB962C8B-B14F-4D97-AF65-F5344CB8AC3E}">
        <p14:creationId xmlns:p14="http://schemas.microsoft.com/office/powerpoint/2010/main" val="398675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27263" y="54077"/>
            <a:ext cx="8662220" cy="850491"/>
          </a:xfrm>
        </p:spPr>
        <p:txBody>
          <a:bodyPr>
            <a:normAutofit fontScale="90000"/>
          </a:bodyPr>
          <a:lstStyle/>
          <a:p>
            <a:br>
              <a:rPr lang="fr-FR" dirty="0"/>
            </a:br>
            <a:r>
              <a:rPr lang="fr-FR" b="1" dirty="0">
                <a:latin typeface="Nunito" pitchFamily="2" charset="0"/>
              </a:rPr>
              <a:t>Les procédures cognitives requises pour la production d’un texte</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22621" y="1577156"/>
            <a:ext cx="11546758" cy="2817863"/>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fr-FR" altLang="fr-FR" sz="2800" b="1" i="0" u="none" strike="noStrike" cap="none" normalizeH="0" baseline="0" dirty="0">
                <a:ln>
                  <a:noFill/>
                </a:ln>
                <a:solidFill>
                  <a:schemeClr val="tx1"/>
                </a:solidFill>
                <a:effectLst/>
                <a:latin typeface="Nunito" pitchFamily="2" charset="0"/>
              </a:rPr>
              <a:t>Attention et contrôle exécutif</a:t>
            </a:r>
            <a:r>
              <a:rPr kumimoji="0" lang="fr-FR" altLang="fr-FR" sz="2800" b="0" i="0" u="none" strike="noStrike" cap="none" normalizeH="0" baseline="0" dirty="0">
                <a:ln>
                  <a:noFill/>
                </a:ln>
                <a:solidFill>
                  <a:schemeClr val="tx1"/>
                </a:solidFill>
                <a:effectLst/>
                <a:latin typeface="Nunito" pitchFamily="2" charset="0"/>
              </a:rPr>
              <a:t> : Pendant la production de texte, l'élève doit surveiller son propre processus d'écriture, vérifier l'exactitude de ce qu'il écrit, et ajuster son texte en conséquence. Cela nécessite une attention soutenue et des compétences de contrôle exécutif.</a:t>
            </a:r>
          </a:p>
          <a:p>
            <a:pPr marL="0" indent="0">
              <a:buNone/>
            </a:pPr>
            <a:endParaRPr lang="fr-FR" dirty="0"/>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3908604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27263" y="54077"/>
            <a:ext cx="8662220" cy="850491"/>
          </a:xfrm>
        </p:spPr>
        <p:txBody>
          <a:bodyPr>
            <a:normAutofit fontScale="90000"/>
          </a:bodyPr>
          <a:lstStyle/>
          <a:p>
            <a:br>
              <a:rPr lang="fr-FR" dirty="0"/>
            </a:br>
            <a:r>
              <a:rPr lang="fr-FR" b="1" dirty="0">
                <a:latin typeface="Nunito" pitchFamily="2" charset="0"/>
              </a:rPr>
              <a:t>Les procédures cognitives requises pour la production d’un texte</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22621" y="1808675"/>
            <a:ext cx="11546758" cy="3240650"/>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kumimoji="0" lang="fr-FR" altLang="fr-FR" sz="2800" b="1" i="0" u="none" strike="noStrike" cap="none" normalizeH="0" baseline="0" dirty="0">
                <a:ln>
                  <a:noFill/>
                </a:ln>
                <a:solidFill>
                  <a:schemeClr val="tx1"/>
                </a:solidFill>
                <a:effectLst/>
                <a:latin typeface="Nunito" pitchFamily="2" charset="0"/>
              </a:rPr>
              <a:t>Révision et correction</a:t>
            </a:r>
            <a:r>
              <a:rPr kumimoji="0" lang="fr-FR" altLang="fr-FR" sz="2800" b="0" i="0" u="none" strike="noStrike" cap="none" normalizeH="0" baseline="0" dirty="0">
                <a:ln>
                  <a:noFill/>
                </a:ln>
                <a:solidFill>
                  <a:schemeClr val="tx1"/>
                </a:solidFill>
                <a:effectLst/>
                <a:latin typeface="Nunito" pitchFamily="2" charset="0"/>
              </a:rPr>
              <a:t> : Une fois le texte produit, l'élève doit relire et réviser son travail pour corriger les erreurs grammaticales, lexicales ou stylistiques, et s'assurer que le texte est clair et cohérent.</a:t>
            </a:r>
          </a:p>
          <a:p>
            <a:pPr marL="0" marR="0" lvl="0" indent="0" algn="l" defTabSz="914400" rtl="0" eaLnBrk="0" fontAlgn="base" latinLnBrk="0" hangingPunct="0">
              <a:lnSpc>
                <a:spcPct val="100000"/>
              </a:lnSpc>
              <a:spcBef>
                <a:spcPct val="0"/>
              </a:spcBef>
              <a:spcAft>
                <a:spcPct val="0"/>
              </a:spcAft>
              <a:buClrTx/>
              <a:buSzTx/>
              <a:buNone/>
              <a:tabLst/>
            </a:pPr>
            <a:r>
              <a:rPr kumimoji="0" lang="fr-FR" altLang="fr-FR" sz="2800" b="1" i="0" u="none" strike="noStrike" cap="none" normalizeH="0" baseline="0" dirty="0">
                <a:ln>
                  <a:noFill/>
                </a:ln>
                <a:solidFill>
                  <a:schemeClr val="tx1"/>
                </a:solidFill>
                <a:effectLst/>
                <a:latin typeface="Nunito" pitchFamily="2" charset="0"/>
              </a:rPr>
              <a:t>Motivation et estime de soi</a:t>
            </a:r>
            <a:r>
              <a:rPr kumimoji="0" lang="fr-FR" altLang="fr-FR" sz="2800" b="0" i="0" u="none" strike="noStrike" cap="none" normalizeH="0" baseline="0" dirty="0">
                <a:ln>
                  <a:noFill/>
                </a:ln>
                <a:solidFill>
                  <a:schemeClr val="tx1"/>
                </a:solidFill>
                <a:effectLst/>
                <a:latin typeface="Nunito" pitchFamily="2" charset="0"/>
              </a:rPr>
              <a:t> : La production de texte dans une langue étrangère peut être un défi pour les élèves, il est donc important qu'ils maintiennent leur motivation et leur estime de soi, même face aux difficultés</a:t>
            </a:r>
            <a:endParaRPr lang="fr-FR" dirty="0">
              <a:latin typeface="Nunito" pitchFamily="2" charset="0"/>
            </a:endParaRP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9139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0CDC69-D238-5FF4-7D36-76E6BBEE1725}"/>
              </a:ext>
            </a:extLst>
          </p:cNvPr>
          <p:cNvSpPr>
            <a:spLocks noGrp="1"/>
          </p:cNvSpPr>
          <p:nvPr>
            <p:ph idx="1"/>
          </p:nvPr>
        </p:nvSpPr>
        <p:spPr>
          <a:xfrm>
            <a:off x="838200" y="1276984"/>
            <a:ext cx="10515600" cy="3605912"/>
          </a:xfrm>
        </p:spPr>
        <p:txBody>
          <a:bodyPr>
            <a:noAutofit/>
          </a:bodyPr>
          <a:lstStyle/>
          <a:p>
            <a:pPr marL="0" indent="0" algn="ctr">
              <a:buNone/>
            </a:pPr>
            <a:r>
              <a:rPr lang="fr-FR" sz="4400" b="1" dirty="0">
                <a:latin typeface="Nunito" pitchFamily="2" charset="0"/>
              </a:rPr>
              <a:t>La production de texte</a:t>
            </a:r>
          </a:p>
          <a:p>
            <a:pPr marL="0" indent="0" algn="ctr">
              <a:buNone/>
            </a:pPr>
            <a:endParaRPr lang="fr-FR" sz="4400" b="1" dirty="0">
              <a:latin typeface="Nunito" pitchFamily="2" charset="0"/>
            </a:endParaRPr>
          </a:p>
          <a:p>
            <a:pPr marL="0" indent="0" algn="ctr">
              <a:buNone/>
            </a:pPr>
            <a:r>
              <a:rPr lang="fr-FR" sz="4400" b="1" dirty="0">
                <a:latin typeface="Nunito" pitchFamily="2" charset="0"/>
              </a:rPr>
              <a:t>Les programmes</a:t>
            </a:r>
          </a:p>
          <a:p>
            <a:pPr marL="0" indent="0" algn="ctr">
              <a:buNone/>
            </a:pPr>
            <a:endParaRPr lang="fr-FR" sz="4400" b="1" dirty="0">
              <a:latin typeface="Nunito" pitchFamily="2" charset="0"/>
            </a:endParaRPr>
          </a:p>
          <a:p>
            <a:pPr marL="0" indent="0" algn="ctr">
              <a:buNone/>
            </a:pPr>
            <a:r>
              <a:rPr lang="fr-FR" sz="4400" b="1" dirty="0">
                <a:latin typeface="Nunito" pitchFamily="2" charset="0"/>
              </a:rPr>
              <a:t>QUELLES APPROCHES SONT PRECONISEES ?</a:t>
            </a:r>
          </a:p>
        </p:txBody>
      </p:sp>
    </p:spTree>
    <p:extLst>
      <p:ext uri="{BB962C8B-B14F-4D97-AF65-F5344CB8AC3E}">
        <p14:creationId xmlns:p14="http://schemas.microsoft.com/office/powerpoint/2010/main" val="2311337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07360" y="30741"/>
            <a:ext cx="8868696" cy="850491"/>
          </a:xfrm>
        </p:spPr>
        <p:txBody>
          <a:bodyPr>
            <a:normAutofit fontScale="90000"/>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63628" y="1059423"/>
            <a:ext cx="5262102" cy="5527862"/>
          </a:xfrm>
        </p:spPr>
        <p:txBody>
          <a:bodyPr>
            <a:normAutofit/>
          </a:bodyPr>
          <a:lstStyle/>
          <a:p>
            <a:pPr marL="0" indent="0" algn="ctr">
              <a:buNone/>
            </a:pPr>
            <a:r>
              <a:rPr lang="fr-FR" b="1" dirty="0">
                <a:latin typeface="Nunito" pitchFamily="2" charset="0"/>
              </a:rPr>
              <a:t>Ecrire: une compétences</a:t>
            </a:r>
          </a:p>
          <a:p>
            <a:pPr marL="0" indent="0" algn="ctr">
              <a:buNone/>
            </a:pPr>
            <a:endParaRPr lang="fr-FR" b="1" dirty="0">
              <a:latin typeface="Nunito" pitchFamily="2" charset="0"/>
            </a:endParaRPr>
          </a:p>
          <a:p>
            <a:pPr>
              <a:buFontTx/>
              <a:buChar char="-"/>
            </a:pPr>
            <a:r>
              <a:rPr lang="fr-FR" b="1" dirty="0">
                <a:latin typeface="Nunito" pitchFamily="2" charset="0"/>
              </a:rPr>
              <a:t>Écrire des mots </a:t>
            </a:r>
            <a:r>
              <a:rPr lang="fr-FR" dirty="0">
                <a:latin typeface="Nunito" pitchFamily="2" charset="0"/>
              </a:rPr>
              <a:t>et des </a:t>
            </a:r>
            <a:r>
              <a:rPr lang="fr-FR" b="1" dirty="0">
                <a:latin typeface="Nunito" pitchFamily="2" charset="0"/>
              </a:rPr>
              <a:t>expressions</a:t>
            </a:r>
            <a:r>
              <a:rPr lang="fr-FR" dirty="0">
                <a:latin typeface="Nunito" pitchFamily="2" charset="0"/>
              </a:rPr>
              <a:t> dont l’</a:t>
            </a:r>
            <a:r>
              <a:rPr lang="fr-FR" b="1" dirty="0">
                <a:latin typeface="Nunito" pitchFamily="2" charset="0"/>
              </a:rPr>
              <a:t>orthographe</a:t>
            </a:r>
            <a:r>
              <a:rPr lang="fr-FR" dirty="0">
                <a:latin typeface="Nunito" pitchFamily="2" charset="0"/>
              </a:rPr>
              <a:t> et la </a:t>
            </a:r>
            <a:r>
              <a:rPr lang="fr-FR" b="1" dirty="0">
                <a:latin typeface="Nunito" pitchFamily="2" charset="0"/>
              </a:rPr>
              <a:t>syntaxe</a:t>
            </a:r>
            <a:r>
              <a:rPr lang="fr-FR" dirty="0">
                <a:latin typeface="Nunito" pitchFamily="2" charset="0"/>
              </a:rPr>
              <a:t> </a:t>
            </a:r>
            <a:r>
              <a:rPr lang="fr-FR" b="1" dirty="0">
                <a:latin typeface="Nunito" pitchFamily="2" charset="0"/>
              </a:rPr>
              <a:t>ont été mémorisées</a:t>
            </a:r>
            <a:r>
              <a:rPr lang="fr-FR" dirty="0">
                <a:latin typeface="Nunito" pitchFamily="2" charset="0"/>
              </a:rPr>
              <a:t>.</a:t>
            </a:r>
          </a:p>
          <a:p>
            <a:pPr marL="0" indent="0">
              <a:buNone/>
            </a:pPr>
            <a:endParaRPr lang="fr-FR" dirty="0">
              <a:latin typeface="Nunito" pitchFamily="2" charset="0"/>
            </a:endParaRPr>
          </a:p>
          <a:p>
            <a:pPr marL="0" indent="0">
              <a:buNone/>
            </a:pPr>
            <a:r>
              <a:rPr lang="fr-FR" dirty="0">
                <a:latin typeface="Nunito" pitchFamily="2" charset="0"/>
              </a:rPr>
              <a:t>- </a:t>
            </a:r>
            <a:r>
              <a:rPr lang="fr-FR" b="1" dirty="0">
                <a:latin typeface="Nunito" pitchFamily="2" charset="0"/>
              </a:rPr>
              <a:t>Mobiliser des structures simples </a:t>
            </a:r>
            <a:r>
              <a:rPr lang="fr-FR" dirty="0">
                <a:latin typeface="Nunito" pitchFamily="2" charset="0"/>
              </a:rPr>
              <a:t>pour écrire des phrases en </a:t>
            </a:r>
            <a:r>
              <a:rPr lang="fr-FR" b="1" dirty="0">
                <a:latin typeface="Nunito" pitchFamily="2" charset="0"/>
              </a:rPr>
              <a:t>s’appuyant sur une trame connue</a:t>
            </a:r>
          </a:p>
          <a:p>
            <a:pPr marL="0" indent="0" algn="ctr">
              <a:buNone/>
            </a:pPr>
            <a:endParaRPr lang="fr-FR" sz="3500" b="1" dirty="0"/>
          </a:p>
          <a:p>
            <a:pPr marL="0" indent="0" algn="ctr">
              <a:buNone/>
            </a:pPr>
            <a:endParaRPr lang="fr-FR" b="1" dirty="0"/>
          </a:p>
          <a:p>
            <a:pPr marL="0" indent="0" algn="just">
              <a:buNone/>
            </a:pPr>
            <a:endParaRPr lang="fr-FR" dirty="0">
              <a:highlight>
                <a:srgbClr val="FFFF00"/>
              </a:highlight>
            </a:endParaRP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8" name="ZoneTexte 7">
            <a:extLst>
              <a:ext uri="{FF2B5EF4-FFF2-40B4-BE49-F238E27FC236}">
                <a16:creationId xmlns:a16="http://schemas.microsoft.com/office/drawing/2014/main" id="{41C2EEFC-796D-69BC-D7D2-A39B83DEB290}"/>
              </a:ext>
            </a:extLst>
          </p:cNvPr>
          <p:cNvSpPr txBox="1"/>
          <p:nvPr/>
        </p:nvSpPr>
        <p:spPr>
          <a:xfrm>
            <a:off x="5525730" y="954974"/>
            <a:ext cx="6223817" cy="5632311"/>
          </a:xfrm>
          <a:prstGeom prst="rect">
            <a:avLst/>
          </a:prstGeom>
          <a:noFill/>
        </p:spPr>
        <p:txBody>
          <a:bodyPr wrap="square">
            <a:spAutoFit/>
          </a:bodyPr>
          <a:lstStyle/>
          <a:p>
            <a:r>
              <a:rPr lang="fr-FR" sz="2400" b="1" u="sng" dirty="0">
                <a:latin typeface="Nunito" pitchFamily="2" charset="0"/>
              </a:rPr>
              <a:t>Connaissances et compétences associées:</a:t>
            </a:r>
          </a:p>
          <a:p>
            <a:endParaRPr lang="fr-FR" sz="2400" b="1" dirty="0">
              <a:latin typeface="Nunito" pitchFamily="2" charset="0"/>
            </a:endParaRPr>
          </a:p>
          <a:p>
            <a:r>
              <a:rPr lang="fr-FR" sz="2400" b="1" dirty="0">
                <a:latin typeface="Nunito" pitchFamily="2" charset="0"/>
              </a:rPr>
              <a:t>Copier </a:t>
            </a:r>
            <a:r>
              <a:rPr lang="fr-FR" sz="2400" dirty="0">
                <a:latin typeface="Nunito" pitchFamily="2" charset="0"/>
              </a:rPr>
              <a:t>des mots isolés et des textes courts.</a:t>
            </a:r>
          </a:p>
          <a:p>
            <a:endParaRPr lang="fr-FR" sz="2400" dirty="0">
              <a:latin typeface="Nunito" pitchFamily="2" charset="0"/>
            </a:endParaRPr>
          </a:p>
          <a:p>
            <a:r>
              <a:rPr lang="fr-FR" sz="2400" dirty="0">
                <a:latin typeface="Nunito" pitchFamily="2" charset="0"/>
              </a:rPr>
              <a:t>Écrire sous la dictée </a:t>
            </a:r>
            <a:r>
              <a:rPr lang="fr-FR" sz="2400" b="1" dirty="0">
                <a:latin typeface="Nunito" pitchFamily="2" charset="0"/>
              </a:rPr>
              <a:t>des expressions</a:t>
            </a:r>
          </a:p>
          <a:p>
            <a:r>
              <a:rPr lang="fr-FR" sz="2400" b="1" dirty="0">
                <a:latin typeface="Nunito" pitchFamily="2" charset="0"/>
              </a:rPr>
              <a:t>connues.</a:t>
            </a:r>
          </a:p>
          <a:p>
            <a:endParaRPr lang="fr-FR" sz="2400" b="1" dirty="0">
              <a:latin typeface="Nunito" pitchFamily="2" charset="0"/>
            </a:endParaRPr>
          </a:p>
          <a:p>
            <a:r>
              <a:rPr lang="fr-FR" sz="2400" dirty="0">
                <a:latin typeface="Nunito" pitchFamily="2" charset="0"/>
              </a:rPr>
              <a:t>Renseigner un questionnaire.</a:t>
            </a:r>
          </a:p>
          <a:p>
            <a:r>
              <a:rPr lang="fr-FR" sz="2400" dirty="0">
                <a:latin typeface="Nunito" pitchFamily="2" charset="0"/>
              </a:rPr>
              <a:t>Produire de manière autonome quelques phrases sur soi-même, les autres, des personnages réels ou imaginaires.</a:t>
            </a:r>
          </a:p>
          <a:p>
            <a:r>
              <a:rPr lang="fr-FR" sz="2400" dirty="0">
                <a:latin typeface="Nunito" pitchFamily="2" charset="0"/>
              </a:rPr>
              <a:t>Décrire des objets, des lieux.</a:t>
            </a:r>
          </a:p>
          <a:p>
            <a:r>
              <a:rPr lang="fr-FR" sz="2400" dirty="0">
                <a:latin typeface="Nunito" pitchFamily="2" charset="0"/>
              </a:rPr>
              <a:t>Raconter succinctement des expériences vécues ou imaginées.</a:t>
            </a:r>
          </a:p>
          <a:p>
            <a:pPr algn="just"/>
            <a:endParaRPr lang="fr-FR" sz="2400" dirty="0">
              <a:highlight>
                <a:srgbClr val="FFFF00"/>
              </a:highlight>
            </a:endParaRPr>
          </a:p>
        </p:txBody>
      </p:sp>
    </p:spTree>
    <p:extLst>
      <p:ext uri="{BB962C8B-B14F-4D97-AF65-F5344CB8AC3E}">
        <p14:creationId xmlns:p14="http://schemas.microsoft.com/office/powerpoint/2010/main" val="268399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248176" y="669509"/>
            <a:ext cx="8363122" cy="467949"/>
          </a:xfrm>
        </p:spPr>
        <p:txBody>
          <a:bodyPr>
            <a:normAutofit fontScale="90000"/>
          </a:bodyPr>
          <a:lstStyle/>
          <a:p>
            <a:r>
              <a:rPr lang="fr-FR" sz="4900" b="1" dirty="0">
                <a:latin typeface="Nunito" pitchFamily="2" charset="0"/>
              </a:rPr>
              <a:t>L’organisation de la formation</a:t>
            </a:r>
            <a:br>
              <a:rPr lang="fr-FR" b="1" dirty="0"/>
            </a:br>
            <a:endParaRPr lang="fr-FR" b="1" dirty="0"/>
          </a:p>
        </p:txBody>
      </p:sp>
      <p:pic>
        <p:nvPicPr>
          <p:cNvPr id="6" name="Espace réservé du contenu 5">
            <a:extLst>
              <a:ext uri="{FF2B5EF4-FFF2-40B4-BE49-F238E27FC236}">
                <a16:creationId xmlns:a16="http://schemas.microsoft.com/office/drawing/2014/main" id="{66413AAA-7FCC-119D-E809-727601D1D9AB}"/>
              </a:ext>
            </a:extLst>
          </p:cNvPr>
          <p:cNvPicPr>
            <a:picLocks noGrp="1" noChangeAspect="1"/>
          </p:cNvPicPr>
          <p:nvPr>
            <p:ph idx="1"/>
          </p:nvPr>
        </p:nvPicPr>
        <p:blipFill rotWithShape="1">
          <a:blip r:embed="rId2"/>
          <a:srcRect r="3124" b="1955"/>
          <a:stretch/>
        </p:blipFill>
        <p:spPr>
          <a:xfrm>
            <a:off x="2556780" y="1880419"/>
            <a:ext cx="6348122" cy="3097161"/>
          </a:xfrm>
        </p:spPr>
      </p:pic>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3"/>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4"/>
          <a:srcRect l="1472" t="2275"/>
          <a:stretch/>
        </p:blipFill>
        <p:spPr>
          <a:xfrm>
            <a:off x="10884310" y="1"/>
            <a:ext cx="1307690" cy="669508"/>
          </a:xfrm>
          <a:prstGeom prst="rect">
            <a:avLst/>
          </a:prstGeom>
        </p:spPr>
      </p:pic>
      <p:pic>
        <p:nvPicPr>
          <p:cNvPr id="8" name="Image 7">
            <a:extLst>
              <a:ext uri="{FF2B5EF4-FFF2-40B4-BE49-F238E27FC236}">
                <a16:creationId xmlns:a16="http://schemas.microsoft.com/office/drawing/2014/main" id="{D4962364-9CCB-D0F0-5221-6829E43A4DAC}"/>
              </a:ext>
            </a:extLst>
          </p:cNvPr>
          <p:cNvPicPr>
            <a:picLocks noChangeAspect="1"/>
          </p:cNvPicPr>
          <p:nvPr/>
        </p:nvPicPr>
        <p:blipFill>
          <a:blip r:embed="rId5"/>
          <a:stretch>
            <a:fillRect/>
          </a:stretch>
        </p:blipFill>
        <p:spPr>
          <a:xfrm>
            <a:off x="504858" y="1866681"/>
            <a:ext cx="1743318" cy="1562318"/>
          </a:xfrm>
          <a:prstGeom prst="rect">
            <a:avLst/>
          </a:prstGeom>
        </p:spPr>
      </p:pic>
      <p:pic>
        <p:nvPicPr>
          <p:cNvPr id="10" name="Image 9">
            <a:extLst>
              <a:ext uri="{FF2B5EF4-FFF2-40B4-BE49-F238E27FC236}">
                <a16:creationId xmlns:a16="http://schemas.microsoft.com/office/drawing/2014/main" id="{6E0C78C8-402B-5724-4D42-5BF43691BF4F}"/>
              </a:ext>
            </a:extLst>
          </p:cNvPr>
          <p:cNvPicPr>
            <a:picLocks noChangeAspect="1"/>
          </p:cNvPicPr>
          <p:nvPr/>
        </p:nvPicPr>
        <p:blipFill>
          <a:blip r:embed="rId6"/>
          <a:stretch>
            <a:fillRect/>
          </a:stretch>
        </p:blipFill>
        <p:spPr>
          <a:xfrm>
            <a:off x="914490" y="3525012"/>
            <a:ext cx="924054" cy="371527"/>
          </a:xfrm>
          <a:prstGeom prst="rect">
            <a:avLst/>
          </a:prstGeom>
        </p:spPr>
      </p:pic>
      <p:sp>
        <p:nvSpPr>
          <p:cNvPr id="11" name="Flèche : double flèche verticale 10">
            <a:extLst>
              <a:ext uri="{FF2B5EF4-FFF2-40B4-BE49-F238E27FC236}">
                <a16:creationId xmlns:a16="http://schemas.microsoft.com/office/drawing/2014/main" id="{350A02A3-5775-290E-BDE4-0C314CCAE03E}"/>
              </a:ext>
            </a:extLst>
          </p:cNvPr>
          <p:cNvSpPr/>
          <p:nvPr/>
        </p:nvSpPr>
        <p:spPr>
          <a:xfrm>
            <a:off x="9314534" y="1880419"/>
            <a:ext cx="1343634" cy="3097161"/>
          </a:xfrm>
          <a:prstGeom prst="upDown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18</a:t>
            </a:r>
          </a:p>
          <a:p>
            <a:pPr algn="ctr"/>
            <a:endParaRPr lang="fr-FR" b="1" dirty="0"/>
          </a:p>
          <a:p>
            <a:pPr algn="ctr"/>
            <a:r>
              <a:rPr lang="fr-FR" b="1" dirty="0"/>
              <a:t>H</a:t>
            </a:r>
          </a:p>
          <a:p>
            <a:pPr algn="ctr"/>
            <a:r>
              <a:rPr lang="fr-FR" b="1" dirty="0"/>
              <a:t>E</a:t>
            </a:r>
          </a:p>
          <a:p>
            <a:pPr algn="ctr"/>
            <a:r>
              <a:rPr lang="fr-FR" b="1" dirty="0"/>
              <a:t>U</a:t>
            </a:r>
          </a:p>
          <a:p>
            <a:pPr algn="ctr"/>
            <a:r>
              <a:rPr lang="fr-FR" b="1" dirty="0"/>
              <a:t>R</a:t>
            </a:r>
          </a:p>
          <a:p>
            <a:pPr algn="ctr"/>
            <a:r>
              <a:rPr lang="fr-FR" b="1" dirty="0"/>
              <a:t>E</a:t>
            </a:r>
          </a:p>
          <a:p>
            <a:pPr algn="ctr"/>
            <a:r>
              <a:rPr lang="fr-FR" b="1" dirty="0"/>
              <a:t>S</a:t>
            </a:r>
          </a:p>
        </p:txBody>
      </p:sp>
    </p:spTree>
    <p:extLst>
      <p:ext uri="{BB962C8B-B14F-4D97-AF65-F5344CB8AC3E}">
        <p14:creationId xmlns:p14="http://schemas.microsoft.com/office/powerpoint/2010/main" val="1834257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896066" y="-36872"/>
            <a:ext cx="9401198" cy="850491"/>
          </a:xfrm>
        </p:spPr>
        <p:txBody>
          <a:bodyPr>
            <a:normAutofit/>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63629" y="498987"/>
            <a:ext cx="5262102" cy="5527862"/>
          </a:xfrm>
        </p:spPr>
        <p:txBody>
          <a:bodyPr>
            <a:normAutofit/>
          </a:bodyPr>
          <a:lstStyle/>
          <a:p>
            <a:pPr marL="0" indent="0" algn="ctr">
              <a:buNone/>
            </a:pPr>
            <a:endParaRPr lang="fr-FR" sz="3500" b="1" dirty="0"/>
          </a:p>
          <a:p>
            <a:pPr marL="0" indent="0" algn="ctr">
              <a:buNone/>
            </a:pPr>
            <a:r>
              <a:rPr lang="fr-FR" b="1" dirty="0">
                <a:latin typeface="Nunito" pitchFamily="2" charset="0"/>
              </a:rPr>
              <a:t>Ecrire: une compétence</a:t>
            </a:r>
          </a:p>
          <a:p>
            <a:pPr marL="0" indent="0" algn="ctr">
              <a:buNone/>
            </a:pPr>
            <a:endParaRPr lang="fr-FR" b="1" dirty="0">
              <a:latin typeface="Nunito" pitchFamily="2" charset="0"/>
            </a:endParaRPr>
          </a:p>
          <a:p>
            <a:pPr>
              <a:buFontTx/>
              <a:buChar char="-"/>
            </a:pPr>
            <a:r>
              <a:rPr lang="fr-FR" b="1" dirty="0">
                <a:latin typeface="Nunito" pitchFamily="2" charset="0"/>
              </a:rPr>
              <a:t>Écrire des mots </a:t>
            </a:r>
            <a:r>
              <a:rPr lang="fr-FR" dirty="0">
                <a:latin typeface="Nunito" pitchFamily="2" charset="0"/>
              </a:rPr>
              <a:t>et des </a:t>
            </a:r>
            <a:r>
              <a:rPr lang="fr-FR" b="1" dirty="0">
                <a:latin typeface="Nunito" pitchFamily="2" charset="0"/>
              </a:rPr>
              <a:t>expressions</a:t>
            </a:r>
            <a:r>
              <a:rPr lang="fr-FR" dirty="0">
                <a:latin typeface="Nunito" pitchFamily="2" charset="0"/>
              </a:rPr>
              <a:t> dont l’</a:t>
            </a:r>
            <a:r>
              <a:rPr lang="fr-FR" b="1" dirty="0">
                <a:latin typeface="Nunito" pitchFamily="2" charset="0"/>
              </a:rPr>
              <a:t>orthographe</a:t>
            </a:r>
            <a:r>
              <a:rPr lang="fr-FR" dirty="0">
                <a:latin typeface="Nunito" pitchFamily="2" charset="0"/>
              </a:rPr>
              <a:t> et la </a:t>
            </a:r>
            <a:r>
              <a:rPr lang="fr-FR" b="1" dirty="0">
                <a:latin typeface="Nunito" pitchFamily="2" charset="0"/>
              </a:rPr>
              <a:t>syntaxe</a:t>
            </a:r>
            <a:r>
              <a:rPr lang="fr-FR" dirty="0">
                <a:latin typeface="Nunito" pitchFamily="2" charset="0"/>
              </a:rPr>
              <a:t> </a:t>
            </a:r>
            <a:r>
              <a:rPr lang="fr-FR" b="1" dirty="0">
                <a:latin typeface="Nunito" pitchFamily="2" charset="0"/>
              </a:rPr>
              <a:t>ont été mémorisées</a:t>
            </a:r>
            <a:r>
              <a:rPr lang="fr-FR" dirty="0">
                <a:latin typeface="Nunito" pitchFamily="2" charset="0"/>
              </a:rPr>
              <a:t>.</a:t>
            </a:r>
          </a:p>
          <a:p>
            <a:pPr marL="0" indent="0">
              <a:buNone/>
            </a:pPr>
            <a:endParaRPr lang="fr-FR" dirty="0">
              <a:latin typeface="Nunito" pitchFamily="2" charset="0"/>
            </a:endParaRPr>
          </a:p>
          <a:p>
            <a:pPr marL="0" indent="0">
              <a:buNone/>
            </a:pPr>
            <a:r>
              <a:rPr lang="fr-FR" dirty="0">
                <a:latin typeface="Nunito" pitchFamily="2" charset="0"/>
              </a:rPr>
              <a:t>- </a:t>
            </a:r>
            <a:r>
              <a:rPr lang="fr-FR" b="1" dirty="0">
                <a:latin typeface="Nunito" pitchFamily="2" charset="0"/>
              </a:rPr>
              <a:t>Mobiliser des structures simples </a:t>
            </a:r>
            <a:r>
              <a:rPr lang="fr-FR" dirty="0">
                <a:latin typeface="Nunito" pitchFamily="2" charset="0"/>
              </a:rPr>
              <a:t>pour écrire des phrases en </a:t>
            </a:r>
            <a:r>
              <a:rPr lang="fr-FR" b="1" dirty="0">
                <a:latin typeface="Nunito" pitchFamily="2" charset="0"/>
              </a:rPr>
              <a:t>s’appuyant sur une trame connue</a:t>
            </a:r>
          </a:p>
          <a:p>
            <a:pPr marL="0" indent="0" algn="just">
              <a:buNone/>
            </a:pPr>
            <a:endParaRPr lang="fr-FR" dirty="0">
              <a:highlight>
                <a:srgbClr val="FFFF00"/>
              </a:highlight>
            </a:endParaRP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8" name="ZoneTexte 7">
            <a:extLst>
              <a:ext uri="{FF2B5EF4-FFF2-40B4-BE49-F238E27FC236}">
                <a16:creationId xmlns:a16="http://schemas.microsoft.com/office/drawing/2014/main" id="{41C2EEFC-796D-69BC-D7D2-A39B83DEB290}"/>
              </a:ext>
            </a:extLst>
          </p:cNvPr>
          <p:cNvSpPr txBox="1"/>
          <p:nvPr/>
        </p:nvSpPr>
        <p:spPr>
          <a:xfrm>
            <a:off x="5779522" y="850492"/>
            <a:ext cx="6148849" cy="5632311"/>
          </a:xfrm>
          <a:prstGeom prst="rect">
            <a:avLst/>
          </a:prstGeom>
          <a:noFill/>
        </p:spPr>
        <p:txBody>
          <a:bodyPr wrap="square">
            <a:spAutoFit/>
          </a:bodyPr>
          <a:lstStyle/>
          <a:p>
            <a:pPr algn="just"/>
            <a:r>
              <a:rPr lang="fr-FR" sz="2000" b="1" u="sng" dirty="0">
                <a:latin typeface="Nunito" pitchFamily="2" charset="0"/>
              </a:rPr>
              <a:t>Exemples de situations, d’activités et de</a:t>
            </a:r>
          </a:p>
          <a:p>
            <a:pPr algn="just"/>
            <a:r>
              <a:rPr lang="fr-FR" sz="2000" b="1" u="sng" dirty="0">
                <a:latin typeface="Nunito" pitchFamily="2" charset="0"/>
              </a:rPr>
              <a:t>ressources pour l’élève</a:t>
            </a:r>
          </a:p>
          <a:p>
            <a:pPr algn="just"/>
            <a:r>
              <a:rPr lang="fr-FR" sz="2000" dirty="0">
                <a:latin typeface="Nunito" pitchFamily="2" charset="0"/>
              </a:rPr>
              <a:t>Rédiger un courrier court et simple, en référence à des modèles (message électronique, carte postale, lettre).</a:t>
            </a:r>
          </a:p>
          <a:p>
            <a:pPr algn="just"/>
            <a:endParaRPr lang="fr-FR" sz="2000" dirty="0">
              <a:latin typeface="Nunito" pitchFamily="2" charset="0"/>
            </a:endParaRPr>
          </a:p>
          <a:p>
            <a:pPr algn="just"/>
            <a:r>
              <a:rPr lang="fr-FR" sz="2000" dirty="0">
                <a:latin typeface="Nunito" pitchFamily="2" charset="0"/>
              </a:rPr>
              <a:t>- </a:t>
            </a:r>
            <a:r>
              <a:rPr lang="fr-FR" sz="2000" u="sng" dirty="0">
                <a:latin typeface="Nunito" pitchFamily="2" charset="0"/>
              </a:rPr>
              <a:t>Lexique : </a:t>
            </a:r>
            <a:r>
              <a:rPr lang="fr-FR" sz="2000" dirty="0">
                <a:latin typeface="Nunito" pitchFamily="2" charset="0"/>
              </a:rPr>
              <a:t>mobilisation de mots isolés,</a:t>
            </a:r>
          </a:p>
          <a:p>
            <a:pPr algn="just"/>
            <a:r>
              <a:rPr lang="fr-FR" sz="2000" dirty="0">
                <a:latin typeface="Nunito" pitchFamily="2" charset="0"/>
              </a:rPr>
              <a:t>d'expressions simples et d'éléments</a:t>
            </a:r>
          </a:p>
          <a:p>
            <a:pPr algn="just"/>
            <a:r>
              <a:rPr lang="fr-FR" sz="2000" dirty="0">
                <a:latin typeface="Nunito" pitchFamily="2" charset="0"/>
              </a:rPr>
              <a:t>culturels pour des informations sur la</a:t>
            </a:r>
          </a:p>
          <a:p>
            <a:pPr algn="just"/>
            <a:r>
              <a:rPr lang="fr-FR" sz="2000" dirty="0">
                <a:latin typeface="Nunito" pitchFamily="2" charset="0"/>
              </a:rPr>
              <a:t>personne, les besoins quotidiens, son</a:t>
            </a:r>
          </a:p>
          <a:p>
            <a:pPr algn="just"/>
            <a:r>
              <a:rPr lang="fr-FR" sz="2000" dirty="0">
                <a:latin typeface="Nunito" pitchFamily="2" charset="0"/>
              </a:rPr>
              <a:t>environnement.</a:t>
            </a:r>
          </a:p>
          <a:p>
            <a:pPr algn="just"/>
            <a:endParaRPr lang="fr-FR" sz="2000" dirty="0">
              <a:latin typeface="Nunito" pitchFamily="2" charset="0"/>
            </a:endParaRPr>
          </a:p>
          <a:p>
            <a:pPr algn="just"/>
            <a:r>
              <a:rPr lang="fr-FR" sz="2000" dirty="0">
                <a:latin typeface="Nunito" pitchFamily="2" charset="0"/>
              </a:rPr>
              <a:t>- </a:t>
            </a:r>
            <a:r>
              <a:rPr lang="fr-FR" sz="2000" u="sng" dirty="0">
                <a:latin typeface="Nunito" pitchFamily="2" charset="0"/>
              </a:rPr>
              <a:t>Grammaire </a:t>
            </a:r>
            <a:r>
              <a:rPr lang="fr-FR" sz="2000" dirty="0">
                <a:latin typeface="Nunito" pitchFamily="2" charset="0"/>
              </a:rPr>
              <a:t>: contrôle limité de quelques</a:t>
            </a:r>
          </a:p>
          <a:p>
            <a:pPr algn="just"/>
            <a:r>
              <a:rPr lang="fr-FR" sz="2000" dirty="0">
                <a:latin typeface="Nunito" pitchFamily="2" charset="0"/>
              </a:rPr>
              <a:t>structures et formes grammaticales simples </a:t>
            </a:r>
            <a:r>
              <a:rPr lang="fr-FR" sz="2000" b="1" dirty="0">
                <a:latin typeface="Nunito" pitchFamily="2" charset="0"/>
              </a:rPr>
              <a:t>appartenant à un répertoire mémorisé.</a:t>
            </a:r>
          </a:p>
          <a:p>
            <a:pPr algn="just"/>
            <a:r>
              <a:rPr lang="fr-FR" sz="2000" dirty="0">
                <a:latin typeface="Nunito" pitchFamily="2" charset="0"/>
              </a:rPr>
              <a:t>- Lien phonie/graphie : perception de la</a:t>
            </a:r>
          </a:p>
          <a:p>
            <a:pPr algn="just"/>
            <a:r>
              <a:rPr lang="fr-FR" sz="2000" dirty="0">
                <a:latin typeface="Nunito" pitchFamily="2" charset="0"/>
              </a:rPr>
              <a:t>relation entre certains graphèmes, signes et phonèmes spécifiques à la langue.</a:t>
            </a:r>
          </a:p>
        </p:txBody>
      </p:sp>
    </p:spTree>
    <p:extLst>
      <p:ext uri="{BB962C8B-B14F-4D97-AF65-F5344CB8AC3E}">
        <p14:creationId xmlns:p14="http://schemas.microsoft.com/office/powerpoint/2010/main" val="948144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896066" y="-36872"/>
            <a:ext cx="9401198" cy="850491"/>
          </a:xfrm>
        </p:spPr>
        <p:txBody>
          <a:bodyPr>
            <a:normAutofit/>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63629" y="498987"/>
            <a:ext cx="5262102" cy="5527862"/>
          </a:xfrm>
        </p:spPr>
        <p:txBody>
          <a:bodyPr>
            <a:normAutofit/>
          </a:bodyPr>
          <a:lstStyle/>
          <a:p>
            <a:pPr marL="0" indent="0" algn="ctr">
              <a:buNone/>
            </a:pPr>
            <a:endParaRPr lang="fr-FR" sz="3500" b="1" dirty="0"/>
          </a:p>
          <a:p>
            <a:pPr marL="0" indent="0" algn="ctr">
              <a:buNone/>
            </a:pPr>
            <a:r>
              <a:rPr lang="fr-FR" b="1" dirty="0">
                <a:latin typeface="Nunito" pitchFamily="2" charset="0"/>
              </a:rPr>
              <a:t>Ecrire: une compétences</a:t>
            </a:r>
          </a:p>
          <a:p>
            <a:pPr marL="0" indent="0" algn="ctr">
              <a:buNone/>
            </a:pPr>
            <a:endParaRPr lang="fr-FR" b="1" dirty="0">
              <a:latin typeface="Nunito" pitchFamily="2" charset="0"/>
            </a:endParaRPr>
          </a:p>
          <a:p>
            <a:pPr>
              <a:buFontTx/>
              <a:buChar char="-"/>
            </a:pPr>
            <a:r>
              <a:rPr lang="fr-FR" b="1" dirty="0">
                <a:latin typeface="Nunito" pitchFamily="2" charset="0"/>
              </a:rPr>
              <a:t>Écrire des mots </a:t>
            </a:r>
            <a:r>
              <a:rPr lang="fr-FR" dirty="0">
                <a:latin typeface="Nunito" pitchFamily="2" charset="0"/>
              </a:rPr>
              <a:t>et des </a:t>
            </a:r>
            <a:r>
              <a:rPr lang="fr-FR" b="1" dirty="0">
                <a:latin typeface="Nunito" pitchFamily="2" charset="0"/>
              </a:rPr>
              <a:t>expressions</a:t>
            </a:r>
            <a:r>
              <a:rPr lang="fr-FR" dirty="0">
                <a:latin typeface="Nunito" pitchFamily="2" charset="0"/>
              </a:rPr>
              <a:t> dont l’</a:t>
            </a:r>
            <a:r>
              <a:rPr lang="fr-FR" b="1" dirty="0">
                <a:latin typeface="Nunito" pitchFamily="2" charset="0"/>
              </a:rPr>
              <a:t>orthographe</a:t>
            </a:r>
            <a:r>
              <a:rPr lang="fr-FR" dirty="0">
                <a:latin typeface="Nunito" pitchFamily="2" charset="0"/>
              </a:rPr>
              <a:t> et la </a:t>
            </a:r>
            <a:r>
              <a:rPr lang="fr-FR" b="1" dirty="0">
                <a:latin typeface="Nunito" pitchFamily="2" charset="0"/>
              </a:rPr>
              <a:t>syntaxe</a:t>
            </a:r>
            <a:r>
              <a:rPr lang="fr-FR" dirty="0">
                <a:latin typeface="Nunito" pitchFamily="2" charset="0"/>
              </a:rPr>
              <a:t> </a:t>
            </a:r>
            <a:r>
              <a:rPr lang="fr-FR" b="1" dirty="0">
                <a:latin typeface="Nunito" pitchFamily="2" charset="0"/>
              </a:rPr>
              <a:t>ont été mémorisées</a:t>
            </a:r>
            <a:r>
              <a:rPr lang="fr-FR" dirty="0">
                <a:latin typeface="Nunito" pitchFamily="2" charset="0"/>
              </a:rPr>
              <a:t>.</a:t>
            </a:r>
          </a:p>
          <a:p>
            <a:pPr marL="0" indent="0">
              <a:buNone/>
            </a:pPr>
            <a:endParaRPr lang="fr-FR" dirty="0">
              <a:latin typeface="Nunito" pitchFamily="2" charset="0"/>
            </a:endParaRPr>
          </a:p>
          <a:p>
            <a:pPr marL="0" indent="0">
              <a:buNone/>
            </a:pPr>
            <a:r>
              <a:rPr lang="fr-FR" dirty="0">
                <a:latin typeface="Nunito" pitchFamily="2" charset="0"/>
              </a:rPr>
              <a:t>- </a:t>
            </a:r>
            <a:r>
              <a:rPr lang="fr-FR" b="1" dirty="0">
                <a:latin typeface="Nunito" pitchFamily="2" charset="0"/>
              </a:rPr>
              <a:t>Mobiliser des structures simples </a:t>
            </a:r>
            <a:r>
              <a:rPr lang="fr-FR" dirty="0">
                <a:latin typeface="Nunito" pitchFamily="2" charset="0"/>
              </a:rPr>
              <a:t>pour écrire des phrases en </a:t>
            </a:r>
            <a:r>
              <a:rPr lang="fr-FR" b="1" dirty="0">
                <a:latin typeface="Nunito" pitchFamily="2" charset="0"/>
              </a:rPr>
              <a:t>s’appuyant sur une trame connue</a:t>
            </a:r>
          </a:p>
          <a:p>
            <a:pPr marL="0" indent="0" algn="just">
              <a:buNone/>
            </a:pPr>
            <a:endParaRPr lang="fr-FR" dirty="0">
              <a:highlight>
                <a:srgbClr val="FFFF00"/>
              </a:highlight>
            </a:endParaRP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8" name="ZoneTexte 7">
            <a:extLst>
              <a:ext uri="{FF2B5EF4-FFF2-40B4-BE49-F238E27FC236}">
                <a16:creationId xmlns:a16="http://schemas.microsoft.com/office/drawing/2014/main" id="{41C2EEFC-796D-69BC-D7D2-A39B83DEB290}"/>
              </a:ext>
            </a:extLst>
          </p:cNvPr>
          <p:cNvSpPr txBox="1"/>
          <p:nvPr/>
        </p:nvSpPr>
        <p:spPr>
          <a:xfrm>
            <a:off x="5583442" y="585642"/>
            <a:ext cx="6287217" cy="6370975"/>
          </a:xfrm>
          <a:prstGeom prst="rect">
            <a:avLst/>
          </a:prstGeom>
          <a:noFill/>
        </p:spPr>
        <p:txBody>
          <a:bodyPr wrap="square">
            <a:spAutoFit/>
          </a:bodyPr>
          <a:lstStyle/>
          <a:p>
            <a:pPr algn="just"/>
            <a:r>
              <a:rPr lang="fr-FR" sz="2400" b="1" u="sng" dirty="0">
                <a:latin typeface="Nunito" pitchFamily="2" charset="0"/>
              </a:rPr>
              <a:t>Exemples de situations, d’activités et de</a:t>
            </a:r>
          </a:p>
          <a:p>
            <a:pPr algn="just"/>
            <a:r>
              <a:rPr lang="fr-FR" sz="2400" b="1" u="sng" dirty="0">
                <a:latin typeface="Nunito" pitchFamily="2" charset="0"/>
              </a:rPr>
              <a:t>ressources pour l’élève</a:t>
            </a:r>
          </a:p>
          <a:p>
            <a:pPr algn="just"/>
            <a:endParaRPr lang="fr-FR" sz="2400" b="1" u="sng" dirty="0">
              <a:latin typeface="Nunito" pitchFamily="2" charset="0"/>
            </a:endParaRPr>
          </a:p>
          <a:p>
            <a:pPr algn="just"/>
            <a:r>
              <a:rPr lang="fr-FR" sz="2400" b="1" dirty="0">
                <a:latin typeface="Nunito" pitchFamily="2" charset="0"/>
              </a:rPr>
              <a:t>Recopier pour mémoriser </a:t>
            </a:r>
            <a:r>
              <a:rPr lang="fr-FR" sz="2400" dirty="0">
                <a:latin typeface="Nunito" pitchFamily="2" charset="0"/>
              </a:rPr>
              <a:t>l'orthographe et la</a:t>
            </a:r>
          </a:p>
          <a:p>
            <a:pPr algn="just"/>
            <a:r>
              <a:rPr lang="fr-FR" sz="2400" dirty="0">
                <a:latin typeface="Nunito" pitchFamily="2" charset="0"/>
              </a:rPr>
              <a:t>syntaxe.</a:t>
            </a:r>
          </a:p>
          <a:p>
            <a:pPr algn="just"/>
            <a:r>
              <a:rPr lang="fr-FR" sz="2400" b="1" dirty="0">
                <a:latin typeface="Nunito" pitchFamily="2" charset="0"/>
              </a:rPr>
              <a:t>Mobiliser ses acquis langagiers et culturels </a:t>
            </a:r>
            <a:r>
              <a:rPr lang="fr-FR" sz="2400" dirty="0">
                <a:latin typeface="Nunito" pitchFamily="2" charset="0"/>
              </a:rPr>
              <a:t>pour produire des phrases ou un texte personnel en </a:t>
            </a:r>
            <a:r>
              <a:rPr lang="fr-FR" sz="2400" b="1" dirty="0">
                <a:latin typeface="Nunito" pitchFamily="2" charset="0"/>
              </a:rPr>
              <a:t>s'appuyant sur une trame connue </a:t>
            </a:r>
            <a:r>
              <a:rPr lang="fr-FR" sz="2400" dirty="0">
                <a:latin typeface="Nunito" pitchFamily="2" charset="0"/>
              </a:rPr>
              <a:t>(d'un message, d'une lettre, d’un poème, de textes informatif, narratif, etc.).</a:t>
            </a:r>
          </a:p>
          <a:p>
            <a:pPr algn="just"/>
            <a:r>
              <a:rPr lang="fr-FR" sz="2400" dirty="0">
                <a:latin typeface="Nunito" pitchFamily="2" charset="0"/>
              </a:rPr>
              <a:t>Se relire pour améliorer ses productions écrites.</a:t>
            </a:r>
          </a:p>
          <a:p>
            <a:pPr algn="just"/>
            <a:r>
              <a:rPr lang="fr-FR" sz="2400" b="1" dirty="0">
                <a:latin typeface="Nunito" pitchFamily="2" charset="0"/>
              </a:rPr>
              <a:t>Mettre ses acquis </a:t>
            </a:r>
            <a:r>
              <a:rPr lang="fr-FR" sz="2400" dirty="0">
                <a:latin typeface="Nunito" pitchFamily="2" charset="0"/>
              </a:rPr>
              <a:t>au service d'une écriture</a:t>
            </a:r>
          </a:p>
          <a:p>
            <a:pPr algn="just"/>
            <a:r>
              <a:rPr lang="fr-FR" sz="2400" dirty="0">
                <a:latin typeface="Nunito" pitchFamily="2" charset="0"/>
              </a:rPr>
              <a:t>créative (niveau A2).</a:t>
            </a:r>
          </a:p>
          <a:p>
            <a:pPr algn="just"/>
            <a:r>
              <a:rPr lang="fr-FR" sz="2400" dirty="0">
                <a:latin typeface="Nunito" pitchFamily="2" charset="0"/>
              </a:rPr>
              <a:t>Écrire à l'aide d'un clavier adapté à la langue étudiée.</a:t>
            </a:r>
          </a:p>
        </p:txBody>
      </p:sp>
    </p:spTree>
    <p:extLst>
      <p:ext uri="{BB962C8B-B14F-4D97-AF65-F5344CB8AC3E}">
        <p14:creationId xmlns:p14="http://schemas.microsoft.com/office/powerpoint/2010/main" val="213321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896066" y="-36872"/>
            <a:ext cx="8868696" cy="850491"/>
          </a:xfrm>
        </p:spPr>
        <p:txBody>
          <a:bodyPr>
            <a:normAutofit fontScale="90000"/>
          </a:bodyPr>
          <a:lstStyle/>
          <a:p>
            <a:r>
              <a:rPr lang="fr-FR" sz="3200" b="1" dirty="0">
                <a:latin typeface="Nunito" pitchFamily="2" charset="0"/>
              </a:rPr>
              <a:t>Le cadre, programmes et activités préconisées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63629" y="498987"/>
            <a:ext cx="5262102" cy="5527862"/>
          </a:xfrm>
        </p:spPr>
        <p:txBody>
          <a:bodyPr>
            <a:normAutofit/>
          </a:bodyPr>
          <a:lstStyle/>
          <a:p>
            <a:pPr marL="0" indent="0" algn="ctr">
              <a:buNone/>
            </a:pPr>
            <a:endParaRPr lang="fr-FR" sz="3500" b="1" dirty="0"/>
          </a:p>
          <a:p>
            <a:pPr marL="0" indent="0" algn="ctr">
              <a:buNone/>
            </a:pPr>
            <a:r>
              <a:rPr lang="fr-FR" b="1" dirty="0">
                <a:latin typeface="Nunito" pitchFamily="2" charset="0"/>
              </a:rPr>
              <a:t>Ecrire: une compétences</a:t>
            </a:r>
          </a:p>
          <a:p>
            <a:pPr marL="0" indent="0" algn="ctr">
              <a:buNone/>
            </a:pPr>
            <a:endParaRPr lang="fr-FR" b="1" dirty="0">
              <a:latin typeface="Nunito" pitchFamily="2" charset="0"/>
            </a:endParaRPr>
          </a:p>
          <a:p>
            <a:pPr>
              <a:buFontTx/>
              <a:buChar char="-"/>
            </a:pPr>
            <a:r>
              <a:rPr lang="fr-FR" b="1" dirty="0">
                <a:latin typeface="Nunito" pitchFamily="2" charset="0"/>
              </a:rPr>
              <a:t>Écrire des mots </a:t>
            </a:r>
            <a:r>
              <a:rPr lang="fr-FR" dirty="0">
                <a:latin typeface="Nunito" pitchFamily="2" charset="0"/>
              </a:rPr>
              <a:t>et des </a:t>
            </a:r>
            <a:r>
              <a:rPr lang="fr-FR" b="1" dirty="0">
                <a:latin typeface="Nunito" pitchFamily="2" charset="0"/>
              </a:rPr>
              <a:t>expressions</a:t>
            </a:r>
            <a:r>
              <a:rPr lang="fr-FR" dirty="0">
                <a:latin typeface="Nunito" pitchFamily="2" charset="0"/>
              </a:rPr>
              <a:t> dont l’</a:t>
            </a:r>
            <a:r>
              <a:rPr lang="fr-FR" b="1" dirty="0">
                <a:latin typeface="Nunito" pitchFamily="2" charset="0"/>
              </a:rPr>
              <a:t>orthographe</a:t>
            </a:r>
            <a:r>
              <a:rPr lang="fr-FR" dirty="0">
                <a:latin typeface="Nunito" pitchFamily="2" charset="0"/>
              </a:rPr>
              <a:t> et la </a:t>
            </a:r>
            <a:r>
              <a:rPr lang="fr-FR" b="1" dirty="0">
                <a:latin typeface="Nunito" pitchFamily="2" charset="0"/>
              </a:rPr>
              <a:t>syntaxe</a:t>
            </a:r>
            <a:r>
              <a:rPr lang="fr-FR" dirty="0">
                <a:latin typeface="Nunito" pitchFamily="2" charset="0"/>
              </a:rPr>
              <a:t> </a:t>
            </a:r>
            <a:r>
              <a:rPr lang="fr-FR" b="1" dirty="0">
                <a:latin typeface="Nunito" pitchFamily="2" charset="0"/>
              </a:rPr>
              <a:t>ont été mémorisées</a:t>
            </a:r>
            <a:r>
              <a:rPr lang="fr-FR" dirty="0">
                <a:latin typeface="Nunito" pitchFamily="2" charset="0"/>
              </a:rPr>
              <a:t>.</a:t>
            </a:r>
          </a:p>
          <a:p>
            <a:pPr marL="0" indent="0">
              <a:buNone/>
            </a:pPr>
            <a:endParaRPr lang="fr-FR" dirty="0">
              <a:latin typeface="Nunito" pitchFamily="2" charset="0"/>
            </a:endParaRPr>
          </a:p>
          <a:p>
            <a:pPr marL="0" indent="0">
              <a:buNone/>
            </a:pPr>
            <a:r>
              <a:rPr lang="fr-FR" dirty="0">
                <a:latin typeface="Nunito" pitchFamily="2" charset="0"/>
              </a:rPr>
              <a:t>- </a:t>
            </a:r>
            <a:r>
              <a:rPr lang="fr-FR" b="1" dirty="0">
                <a:latin typeface="Nunito" pitchFamily="2" charset="0"/>
              </a:rPr>
              <a:t>Mobiliser des structures simples </a:t>
            </a:r>
            <a:r>
              <a:rPr lang="fr-FR" dirty="0">
                <a:latin typeface="Nunito" pitchFamily="2" charset="0"/>
              </a:rPr>
              <a:t>pour écrire des phrases en </a:t>
            </a:r>
            <a:r>
              <a:rPr lang="fr-FR" b="1" dirty="0">
                <a:latin typeface="Nunito" pitchFamily="2" charset="0"/>
              </a:rPr>
              <a:t>s’appuyant sur une trame connue</a:t>
            </a:r>
          </a:p>
          <a:p>
            <a:pPr marL="0" indent="0" algn="just">
              <a:buNone/>
            </a:pPr>
            <a:endParaRPr lang="fr-FR" dirty="0">
              <a:highlight>
                <a:srgbClr val="FFFF00"/>
              </a:highlight>
            </a:endParaRP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space réservé du contenu 16">
            <a:extLst>
              <a:ext uri="{FF2B5EF4-FFF2-40B4-BE49-F238E27FC236}">
                <a16:creationId xmlns:a16="http://schemas.microsoft.com/office/drawing/2014/main" id="{000FB09A-2C57-A3A8-6AF3-FDA322841F33}"/>
              </a:ext>
            </a:extLst>
          </p:cNvPr>
          <p:cNvSpPr txBox="1">
            <a:spLocks/>
          </p:cNvSpPr>
          <p:nvPr/>
        </p:nvSpPr>
        <p:spPr>
          <a:xfrm>
            <a:off x="6096000" y="1133166"/>
            <a:ext cx="5262102" cy="5275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b="1" dirty="0"/>
          </a:p>
        </p:txBody>
      </p:sp>
      <p:sp>
        <p:nvSpPr>
          <p:cNvPr id="8" name="ZoneTexte 7">
            <a:extLst>
              <a:ext uri="{FF2B5EF4-FFF2-40B4-BE49-F238E27FC236}">
                <a16:creationId xmlns:a16="http://schemas.microsoft.com/office/drawing/2014/main" id="{41C2EEFC-796D-69BC-D7D2-A39B83DEB290}"/>
              </a:ext>
            </a:extLst>
          </p:cNvPr>
          <p:cNvSpPr txBox="1"/>
          <p:nvPr/>
        </p:nvSpPr>
        <p:spPr>
          <a:xfrm>
            <a:off x="5525731" y="1168495"/>
            <a:ext cx="6412478" cy="4524315"/>
          </a:xfrm>
          <a:prstGeom prst="rect">
            <a:avLst/>
          </a:prstGeom>
          <a:noFill/>
        </p:spPr>
        <p:txBody>
          <a:bodyPr wrap="square">
            <a:spAutoFit/>
          </a:bodyPr>
          <a:lstStyle/>
          <a:p>
            <a:pPr algn="just"/>
            <a:r>
              <a:rPr lang="fr-FR" sz="1600" b="1" dirty="0">
                <a:latin typeface="Nunito" pitchFamily="2" charset="0"/>
              </a:rPr>
              <a:t>Repères de progressivité</a:t>
            </a:r>
          </a:p>
          <a:p>
            <a:pPr algn="just"/>
            <a:r>
              <a:rPr lang="fr-FR" sz="1600" u="sng" dirty="0">
                <a:latin typeface="Nunito" pitchFamily="2" charset="0"/>
              </a:rPr>
              <a:t>Niveau A1</a:t>
            </a:r>
          </a:p>
          <a:p>
            <a:pPr algn="just"/>
            <a:r>
              <a:rPr lang="fr-FR" sz="1600" dirty="0">
                <a:latin typeface="Nunito" pitchFamily="2" charset="0"/>
              </a:rPr>
              <a:t>- Les champs lexicaux abordés se rapportent à l'environnement immédiat de l'élève.</a:t>
            </a:r>
          </a:p>
          <a:p>
            <a:pPr algn="just"/>
            <a:r>
              <a:rPr lang="fr-FR" sz="1600" dirty="0">
                <a:latin typeface="Nunito" pitchFamily="2" charset="0"/>
              </a:rPr>
              <a:t>- L'élève a recours à des éléments figés et/ou mémorisés.</a:t>
            </a:r>
          </a:p>
          <a:p>
            <a:pPr algn="just"/>
            <a:r>
              <a:rPr lang="fr-FR" sz="1600" dirty="0">
                <a:latin typeface="Nunito" pitchFamily="2" charset="0"/>
              </a:rPr>
              <a:t>- L’histoire rédigée est très courte. Les phrases sont très simples.</a:t>
            </a:r>
          </a:p>
          <a:p>
            <a:pPr marL="285750" indent="-285750" algn="just">
              <a:buFontTx/>
              <a:buChar char="-"/>
            </a:pPr>
            <a:r>
              <a:rPr lang="fr-FR" sz="1600" dirty="0">
                <a:latin typeface="Nunito" pitchFamily="2" charset="0"/>
              </a:rPr>
              <a:t>L’élève s’appuie sur des aides mises à disposition (modèles, guidages, visuels, etc.) pour écrire.</a:t>
            </a:r>
          </a:p>
          <a:p>
            <a:pPr algn="just"/>
            <a:endParaRPr lang="fr-FR" sz="1600" dirty="0">
              <a:latin typeface="Nunito" pitchFamily="2" charset="0"/>
            </a:endParaRPr>
          </a:p>
          <a:p>
            <a:pPr algn="just"/>
            <a:r>
              <a:rPr lang="fr-FR" sz="1600" u="sng" dirty="0">
                <a:latin typeface="Nunito" pitchFamily="2" charset="0"/>
              </a:rPr>
              <a:t>Niveau A2</a:t>
            </a:r>
          </a:p>
          <a:p>
            <a:pPr algn="just"/>
            <a:r>
              <a:rPr lang="fr-FR" sz="1600" dirty="0">
                <a:latin typeface="Nunito" pitchFamily="2" charset="0"/>
              </a:rPr>
              <a:t>- Les champs lexicaux s'enrichissent et se rapportent à un environnement plus élargi.</a:t>
            </a:r>
          </a:p>
          <a:p>
            <a:pPr algn="just"/>
            <a:r>
              <a:rPr lang="fr-FR" sz="1600" dirty="0">
                <a:latin typeface="Nunito" pitchFamily="2" charset="0"/>
              </a:rPr>
              <a:t>- L'élève construit des énoncés proches de ceux rencontrés en classe ; il les enrichit et les complexifie très progressivement.</a:t>
            </a:r>
          </a:p>
          <a:p>
            <a:pPr algn="just"/>
            <a:r>
              <a:rPr lang="fr-FR" sz="1600" dirty="0">
                <a:latin typeface="Nunito" pitchFamily="2" charset="0"/>
              </a:rPr>
              <a:t>- L'histoire rédigée est courte. Les phrases simples sont reliées.</a:t>
            </a:r>
          </a:p>
          <a:p>
            <a:pPr algn="just"/>
            <a:r>
              <a:rPr lang="fr-FR" sz="1600" dirty="0">
                <a:latin typeface="Nunito" pitchFamily="2" charset="0"/>
              </a:rPr>
              <a:t>- Les aides mises à la disposition de l'élève (modèles, guidages, visuels, etc.) sont moins</a:t>
            </a:r>
          </a:p>
          <a:p>
            <a:pPr algn="just"/>
            <a:r>
              <a:rPr lang="fr-FR" sz="1600" dirty="0">
                <a:latin typeface="Nunito" pitchFamily="2" charset="0"/>
              </a:rPr>
              <a:t>nombreuses.</a:t>
            </a:r>
          </a:p>
        </p:txBody>
      </p:sp>
    </p:spTree>
    <p:extLst>
      <p:ext uri="{BB962C8B-B14F-4D97-AF65-F5344CB8AC3E}">
        <p14:creationId xmlns:p14="http://schemas.microsoft.com/office/powerpoint/2010/main" val="924890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0CDC69-D238-5FF4-7D36-76E6BBEE1725}"/>
              </a:ext>
            </a:extLst>
          </p:cNvPr>
          <p:cNvSpPr>
            <a:spLocks noGrp="1"/>
          </p:cNvSpPr>
          <p:nvPr>
            <p:ph idx="1"/>
          </p:nvPr>
        </p:nvSpPr>
        <p:spPr>
          <a:xfrm>
            <a:off x="838200" y="1668309"/>
            <a:ext cx="10515600" cy="3095716"/>
          </a:xfrm>
        </p:spPr>
        <p:txBody>
          <a:bodyPr>
            <a:normAutofit fontScale="92500" lnSpcReduction="10000"/>
          </a:bodyPr>
          <a:lstStyle/>
          <a:p>
            <a:pPr marL="0" indent="0" algn="ctr">
              <a:buNone/>
            </a:pPr>
            <a:r>
              <a:rPr lang="fr-FR" sz="5200" b="1" dirty="0">
                <a:latin typeface="Nunito" pitchFamily="2" charset="0"/>
              </a:rPr>
              <a:t>La production de texte</a:t>
            </a:r>
          </a:p>
          <a:p>
            <a:pPr marL="0" indent="0" algn="ctr">
              <a:buNone/>
            </a:pPr>
            <a:endParaRPr lang="fr-FR" sz="5200" b="1" dirty="0">
              <a:latin typeface="Nunito" pitchFamily="2" charset="0"/>
            </a:endParaRPr>
          </a:p>
          <a:p>
            <a:pPr marL="0" indent="0" algn="ctr">
              <a:buNone/>
            </a:pPr>
            <a:r>
              <a:rPr lang="fr-FR" sz="5200" b="1" dirty="0">
                <a:latin typeface="Nunito" pitchFamily="2" charset="0"/>
              </a:rPr>
              <a:t>Les stratégies mobilisées </a:t>
            </a:r>
          </a:p>
          <a:p>
            <a:pPr marL="0" indent="0" algn="ctr">
              <a:buNone/>
            </a:pPr>
            <a:r>
              <a:rPr lang="fr-FR" sz="5200" b="1" dirty="0">
                <a:latin typeface="Nunito" pitchFamily="2" charset="0"/>
              </a:rPr>
              <a:t>Des exemples de réussite possibles</a:t>
            </a:r>
          </a:p>
          <a:p>
            <a:pPr marL="0" indent="0" algn="ctr">
              <a:buNone/>
            </a:pPr>
            <a:endParaRPr lang="fr-FR" sz="6000" dirty="0"/>
          </a:p>
        </p:txBody>
      </p:sp>
      <p:pic>
        <p:nvPicPr>
          <p:cNvPr id="2" name="Image 1">
            <a:extLst>
              <a:ext uri="{FF2B5EF4-FFF2-40B4-BE49-F238E27FC236}">
                <a16:creationId xmlns:a16="http://schemas.microsoft.com/office/drawing/2014/main" id="{19EDE4EF-5774-4637-352E-E54AE129DF09}"/>
              </a:ext>
            </a:extLst>
          </p:cNvPr>
          <p:cNvPicPr>
            <a:picLocks noChangeAspect="1"/>
          </p:cNvPicPr>
          <p:nvPr/>
        </p:nvPicPr>
        <p:blipFill>
          <a:blip r:embed="rId2"/>
          <a:stretch>
            <a:fillRect/>
          </a:stretch>
        </p:blipFill>
        <p:spPr>
          <a:xfrm>
            <a:off x="0" y="1"/>
            <a:ext cx="1632437" cy="776747"/>
          </a:xfrm>
          <a:prstGeom prst="rect">
            <a:avLst/>
          </a:prstGeom>
        </p:spPr>
      </p:pic>
      <p:pic>
        <p:nvPicPr>
          <p:cNvPr id="4" name="Image 3">
            <a:extLst>
              <a:ext uri="{FF2B5EF4-FFF2-40B4-BE49-F238E27FC236}">
                <a16:creationId xmlns:a16="http://schemas.microsoft.com/office/drawing/2014/main" id="{ADD27A41-A473-D1A8-0BC1-E2AB43D85AD6}"/>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184994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858297" y="201560"/>
            <a:ext cx="8662220" cy="850491"/>
          </a:xfrm>
        </p:spPr>
        <p:txBody>
          <a:bodyPr>
            <a:normAutofit fontScale="90000"/>
          </a:bodyPr>
          <a:lstStyle/>
          <a:p>
            <a:br>
              <a:rPr lang="fr-FR" dirty="0"/>
            </a:br>
            <a:endParaRPr lang="fr-FR" dirty="0"/>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
        <p:nvSpPr>
          <p:cNvPr id="3" name="Ellipse 2">
            <a:extLst>
              <a:ext uri="{FF2B5EF4-FFF2-40B4-BE49-F238E27FC236}">
                <a16:creationId xmlns:a16="http://schemas.microsoft.com/office/drawing/2014/main" id="{A8B8E4FA-0B7B-F829-AF69-D26B695E3A7D}"/>
              </a:ext>
            </a:extLst>
          </p:cNvPr>
          <p:cNvSpPr/>
          <p:nvPr/>
        </p:nvSpPr>
        <p:spPr>
          <a:xfrm>
            <a:off x="4252451" y="2317026"/>
            <a:ext cx="3372465" cy="2074606"/>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latin typeface="Nunito" pitchFamily="2" charset="0"/>
              </a:rPr>
              <a:t>S’appuyer sur un modèle</a:t>
            </a:r>
          </a:p>
        </p:txBody>
      </p:sp>
      <p:sp>
        <p:nvSpPr>
          <p:cNvPr id="6" name="Ellipse 5">
            <a:extLst>
              <a:ext uri="{FF2B5EF4-FFF2-40B4-BE49-F238E27FC236}">
                <a16:creationId xmlns:a16="http://schemas.microsoft.com/office/drawing/2014/main" id="{1EA7AE5A-85E4-8976-C89C-04E70FD7E5D4}"/>
              </a:ext>
            </a:extLst>
          </p:cNvPr>
          <p:cNvSpPr/>
          <p:nvPr/>
        </p:nvSpPr>
        <p:spPr>
          <a:xfrm>
            <a:off x="7315200" y="932234"/>
            <a:ext cx="4660490" cy="17535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Copie</a:t>
            </a:r>
          </a:p>
          <a:p>
            <a:pPr algn="ctr"/>
            <a:endParaRPr lang="fr-FR" b="1" dirty="0"/>
          </a:p>
          <a:p>
            <a:pPr algn="ctr"/>
            <a:r>
              <a:rPr lang="fr-FR" b="1" dirty="0"/>
              <a:t>Recopier pour mémoriser</a:t>
            </a:r>
          </a:p>
          <a:p>
            <a:pPr algn="ctr"/>
            <a:endParaRPr lang="fr-FR" b="1" dirty="0"/>
          </a:p>
          <a:p>
            <a:pPr algn="ctr"/>
            <a:r>
              <a:rPr lang="fr-FR" b="1" dirty="0"/>
              <a:t>Dictée de mots connus</a:t>
            </a:r>
          </a:p>
          <a:p>
            <a:pPr algn="ctr"/>
            <a:r>
              <a:rPr lang="fr-FR" sz="1200" dirty="0"/>
              <a:t>Création d’un répertoire</a:t>
            </a:r>
          </a:p>
        </p:txBody>
      </p:sp>
      <p:sp>
        <p:nvSpPr>
          <p:cNvPr id="7" name="Ellipse 6">
            <a:extLst>
              <a:ext uri="{FF2B5EF4-FFF2-40B4-BE49-F238E27FC236}">
                <a16:creationId xmlns:a16="http://schemas.microsoft.com/office/drawing/2014/main" id="{41E81A80-32A1-8AC6-B876-5B4CFFBAD663}"/>
              </a:ext>
            </a:extLst>
          </p:cNvPr>
          <p:cNvSpPr/>
          <p:nvPr/>
        </p:nvSpPr>
        <p:spPr>
          <a:xfrm>
            <a:off x="8062453" y="4172250"/>
            <a:ext cx="2861186" cy="13494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Raconter</a:t>
            </a:r>
          </a:p>
          <a:p>
            <a:pPr algn="ctr"/>
            <a:r>
              <a:rPr lang="fr-FR" sz="1400" dirty="0"/>
              <a:t>Se présenter</a:t>
            </a:r>
          </a:p>
          <a:p>
            <a:pPr algn="ctr"/>
            <a:r>
              <a:rPr lang="fr-FR" sz="1400" dirty="0"/>
              <a:t>Des histoires</a:t>
            </a:r>
          </a:p>
          <a:p>
            <a:pPr algn="ctr"/>
            <a:r>
              <a:rPr lang="fr-FR" sz="1400" dirty="0"/>
              <a:t>Des évènements passés</a:t>
            </a:r>
          </a:p>
          <a:p>
            <a:pPr algn="ctr"/>
            <a:r>
              <a:rPr lang="fr-FR" sz="1400" dirty="0"/>
              <a:t>descriptions</a:t>
            </a:r>
          </a:p>
        </p:txBody>
      </p:sp>
      <p:sp>
        <p:nvSpPr>
          <p:cNvPr id="8" name="Ellipse 7">
            <a:extLst>
              <a:ext uri="{FF2B5EF4-FFF2-40B4-BE49-F238E27FC236}">
                <a16:creationId xmlns:a16="http://schemas.microsoft.com/office/drawing/2014/main" id="{9928D9A7-5475-1A8A-C298-1989DFD6B2BB}"/>
              </a:ext>
            </a:extLst>
          </p:cNvPr>
          <p:cNvSpPr/>
          <p:nvPr/>
        </p:nvSpPr>
        <p:spPr>
          <a:xfrm>
            <a:off x="2263876" y="4540974"/>
            <a:ext cx="4291782" cy="221317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Mobiliser des structures simples pour écrire des phrases en s’appuyant sur une trame</a:t>
            </a:r>
          </a:p>
          <a:p>
            <a:pPr algn="ctr"/>
            <a:r>
              <a:rPr lang="fr-FR" b="1" dirty="0"/>
              <a:t>Connue</a:t>
            </a:r>
          </a:p>
          <a:p>
            <a:pPr algn="ctr"/>
            <a:r>
              <a:rPr lang="fr-FR" sz="1200" dirty="0"/>
              <a:t>Les albums sont des supports idéaux</a:t>
            </a:r>
          </a:p>
          <a:p>
            <a:pPr algn="ctr"/>
            <a:r>
              <a:rPr lang="fr-FR" sz="1200" dirty="0"/>
              <a:t>Cartes postales et lettre</a:t>
            </a:r>
          </a:p>
          <a:p>
            <a:pPr algn="ctr"/>
            <a:r>
              <a:rPr lang="fr-FR" sz="1200" dirty="0"/>
              <a:t>Recette de cuisine</a:t>
            </a:r>
          </a:p>
          <a:p>
            <a:pPr algn="ctr"/>
            <a:r>
              <a:rPr lang="fr-FR" sz="1200" dirty="0"/>
              <a:t>Règle de jeu</a:t>
            </a:r>
          </a:p>
        </p:txBody>
      </p:sp>
      <p:sp>
        <p:nvSpPr>
          <p:cNvPr id="9" name="Ellipse 8">
            <a:extLst>
              <a:ext uri="{FF2B5EF4-FFF2-40B4-BE49-F238E27FC236}">
                <a16:creationId xmlns:a16="http://schemas.microsoft.com/office/drawing/2014/main" id="{5C1BF963-000F-0993-0B28-69AA41DBF16C}"/>
              </a:ext>
            </a:extLst>
          </p:cNvPr>
          <p:cNvSpPr/>
          <p:nvPr/>
        </p:nvSpPr>
        <p:spPr>
          <a:xfrm>
            <a:off x="2969624" y="103852"/>
            <a:ext cx="3893574" cy="18963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Écrire pour décrire, informer ou exprimer un point de vue</a:t>
            </a:r>
          </a:p>
          <a:p>
            <a:pPr algn="ctr"/>
            <a:r>
              <a:rPr lang="fr-FR" sz="1200" dirty="0"/>
              <a:t>Affiche, journal, enquête, expérience, publicité</a:t>
            </a:r>
          </a:p>
        </p:txBody>
      </p:sp>
      <p:sp>
        <p:nvSpPr>
          <p:cNvPr id="10" name="Ellipse 9">
            <a:extLst>
              <a:ext uri="{FF2B5EF4-FFF2-40B4-BE49-F238E27FC236}">
                <a16:creationId xmlns:a16="http://schemas.microsoft.com/office/drawing/2014/main" id="{05FA85E2-CF3F-CEF0-9BC4-E6AA0F21BDC8}"/>
              </a:ext>
            </a:extLst>
          </p:cNvPr>
          <p:cNvSpPr/>
          <p:nvPr/>
        </p:nvSpPr>
        <p:spPr>
          <a:xfrm>
            <a:off x="442452" y="1514167"/>
            <a:ext cx="3234813" cy="25760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Aspet culturel</a:t>
            </a:r>
          </a:p>
          <a:p>
            <a:pPr algn="ctr"/>
            <a:r>
              <a:rPr lang="fr-FR" sz="1200" dirty="0"/>
              <a:t>Date: </a:t>
            </a:r>
            <a:r>
              <a:rPr lang="en-US" sz="1200" dirty="0"/>
              <a:t>UK </a:t>
            </a:r>
            <a:r>
              <a:rPr lang="en-US" sz="1200" dirty="0" err="1"/>
              <a:t>écrit</a:t>
            </a:r>
            <a:r>
              <a:rPr lang="en-US" sz="1200" dirty="0"/>
              <a:t> : Tuesday 16th</a:t>
            </a:r>
          </a:p>
          <a:p>
            <a:pPr algn="ctr"/>
            <a:r>
              <a:rPr lang="en-US" sz="1200" dirty="0"/>
              <a:t>November 2022.</a:t>
            </a:r>
          </a:p>
          <a:p>
            <a:pPr algn="ctr"/>
            <a:r>
              <a:rPr lang="en-US" sz="1200" dirty="0"/>
              <a:t>UK oral : Today is Tuesday</a:t>
            </a:r>
          </a:p>
          <a:p>
            <a:pPr algn="ctr"/>
            <a:r>
              <a:rPr lang="en-US" sz="1200" dirty="0"/>
              <a:t>the 16th of November</a:t>
            </a:r>
          </a:p>
          <a:p>
            <a:pPr algn="ctr"/>
            <a:r>
              <a:rPr lang="en-US" sz="1200" dirty="0"/>
              <a:t>2022.</a:t>
            </a:r>
          </a:p>
          <a:p>
            <a:pPr algn="ctr"/>
            <a:r>
              <a:rPr lang="en-US" sz="1200" dirty="0" err="1"/>
              <a:t>L’heure</a:t>
            </a:r>
            <a:r>
              <a:rPr lang="en-US" sz="1200" dirty="0"/>
              <a:t>: 5pm / 4am</a:t>
            </a:r>
          </a:p>
          <a:p>
            <a:pPr algn="ctr"/>
            <a:r>
              <a:rPr lang="en-US" sz="1200" dirty="0" err="1"/>
              <a:t>Formule</a:t>
            </a:r>
            <a:r>
              <a:rPr lang="en-US" sz="1200" dirty="0"/>
              <a:t> de politesse</a:t>
            </a:r>
            <a:endParaRPr lang="fr-FR" sz="1200" dirty="0"/>
          </a:p>
        </p:txBody>
      </p:sp>
      <p:cxnSp>
        <p:nvCxnSpPr>
          <p:cNvPr id="12" name="Connecteur droit avec flèche 11">
            <a:extLst>
              <a:ext uri="{FF2B5EF4-FFF2-40B4-BE49-F238E27FC236}">
                <a16:creationId xmlns:a16="http://schemas.microsoft.com/office/drawing/2014/main" id="{53C4563B-A888-E7FC-9256-B0D5D56E8493}"/>
              </a:ext>
            </a:extLst>
          </p:cNvPr>
          <p:cNvCxnSpPr>
            <a:cxnSpLocks/>
          </p:cNvCxnSpPr>
          <p:nvPr/>
        </p:nvCxnSpPr>
        <p:spPr>
          <a:xfrm flipV="1">
            <a:off x="7541342" y="2536723"/>
            <a:ext cx="314632" cy="235974"/>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E91797-F9C1-2A52-2A2F-0805E4BBA7C9}"/>
              </a:ext>
            </a:extLst>
          </p:cNvPr>
          <p:cNvCxnSpPr>
            <a:cxnSpLocks/>
          </p:cNvCxnSpPr>
          <p:nvPr/>
        </p:nvCxnSpPr>
        <p:spPr>
          <a:xfrm>
            <a:off x="7624916" y="3978679"/>
            <a:ext cx="437537" cy="412953"/>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B85C6B55-10DE-CA39-53F4-B627B8937A42}"/>
              </a:ext>
            </a:extLst>
          </p:cNvPr>
          <p:cNvCxnSpPr>
            <a:cxnSpLocks/>
          </p:cNvCxnSpPr>
          <p:nvPr/>
        </p:nvCxnSpPr>
        <p:spPr>
          <a:xfrm flipH="1">
            <a:off x="5781368" y="4509619"/>
            <a:ext cx="93407" cy="198789"/>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66375CDA-7075-A55F-AE17-878B59029576}"/>
              </a:ext>
            </a:extLst>
          </p:cNvPr>
          <p:cNvCxnSpPr>
            <a:cxnSpLocks/>
          </p:cNvCxnSpPr>
          <p:nvPr/>
        </p:nvCxnSpPr>
        <p:spPr>
          <a:xfrm flipH="1" flipV="1">
            <a:off x="3807542" y="3077497"/>
            <a:ext cx="400664" cy="75128"/>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4920E4D0-DE2F-C758-4474-5AEDAA6C3E77}"/>
              </a:ext>
            </a:extLst>
          </p:cNvPr>
          <p:cNvCxnSpPr>
            <a:cxnSpLocks/>
          </p:cNvCxnSpPr>
          <p:nvPr/>
        </p:nvCxnSpPr>
        <p:spPr>
          <a:xfrm flipH="1" flipV="1">
            <a:off x="5626510" y="2000250"/>
            <a:ext cx="111841" cy="192945"/>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074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858297" y="201560"/>
            <a:ext cx="8662220" cy="850491"/>
          </a:xfrm>
        </p:spPr>
        <p:txBody>
          <a:bodyPr>
            <a:normAutofit fontScale="90000"/>
          </a:bodyPr>
          <a:lstStyle/>
          <a:p>
            <a:br>
              <a:rPr lang="fr-FR" dirty="0"/>
            </a:br>
            <a:endParaRPr lang="fr-FR" dirty="0"/>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475488" y="2304742"/>
            <a:ext cx="11301983" cy="2660450"/>
          </a:xfrm>
        </p:spPr>
        <p:txBody>
          <a:bodyPr>
            <a:normAutofit fontScale="55000" lnSpcReduction="20000"/>
          </a:bodyPr>
          <a:lstStyle/>
          <a:p>
            <a:pPr marL="0" indent="0" algn="ctr">
              <a:buNone/>
            </a:pPr>
            <a:r>
              <a:rPr lang="fr-FR" sz="6000" b="1" dirty="0">
                <a:latin typeface="Nunito" pitchFamily="2" charset="0"/>
              </a:rPr>
              <a:t>PAR GROUPE DE 4</a:t>
            </a:r>
          </a:p>
          <a:p>
            <a:pPr marL="0" indent="0" algn="ctr">
              <a:buNone/>
            </a:pPr>
            <a:endParaRPr lang="fr-FR" sz="6000" dirty="0">
              <a:latin typeface="Nunito" pitchFamily="2" charset="0"/>
            </a:endParaRPr>
          </a:p>
          <a:p>
            <a:pPr marL="0" indent="0" algn="ctr">
              <a:buNone/>
            </a:pPr>
            <a:r>
              <a:rPr lang="fr-FR" sz="6000" dirty="0">
                <a:latin typeface="Nunito" pitchFamily="2" charset="0"/>
              </a:rPr>
              <a:t>Á l’échelle d’un séquence, quelles sont les étapes(au nombre de 7) successives et progressives qui permettront à un élève de CM de proposer, à la fin de la séquence, une production d’écrit en anglais</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181670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2B4B78C-6C72-9461-D22F-65CDA19B8B73}"/>
              </a:ext>
            </a:extLst>
          </p:cNvPr>
          <p:cNvPicPr>
            <a:picLocks noChangeAspect="1"/>
          </p:cNvPicPr>
          <p:nvPr/>
        </p:nvPicPr>
        <p:blipFill>
          <a:blip r:embed="rId2"/>
          <a:stretch>
            <a:fillRect/>
          </a:stretch>
        </p:blipFill>
        <p:spPr>
          <a:xfrm>
            <a:off x="4257327" y="900077"/>
            <a:ext cx="2175435" cy="1363477"/>
          </a:xfrm>
          <a:prstGeom prst="rect">
            <a:avLst/>
          </a:prstGeom>
        </p:spPr>
      </p:pic>
      <p:pic>
        <p:nvPicPr>
          <p:cNvPr id="11" name="Image 10">
            <a:extLst>
              <a:ext uri="{FF2B5EF4-FFF2-40B4-BE49-F238E27FC236}">
                <a16:creationId xmlns:a16="http://schemas.microsoft.com/office/drawing/2014/main" id="{2506D931-5E85-E1CF-B23F-8EBCEA8A5AA3}"/>
              </a:ext>
            </a:extLst>
          </p:cNvPr>
          <p:cNvPicPr>
            <a:picLocks noChangeAspect="1"/>
          </p:cNvPicPr>
          <p:nvPr/>
        </p:nvPicPr>
        <p:blipFill rotWithShape="1">
          <a:blip r:embed="rId3"/>
          <a:srcRect r="4833" b="24174"/>
          <a:stretch/>
        </p:blipFill>
        <p:spPr>
          <a:xfrm>
            <a:off x="7359792" y="707923"/>
            <a:ext cx="1930168" cy="1555632"/>
          </a:xfrm>
          <a:prstGeom prst="rect">
            <a:avLst/>
          </a:prstGeom>
        </p:spPr>
      </p:pic>
      <p:pic>
        <p:nvPicPr>
          <p:cNvPr id="13" name="Image 12">
            <a:extLst>
              <a:ext uri="{FF2B5EF4-FFF2-40B4-BE49-F238E27FC236}">
                <a16:creationId xmlns:a16="http://schemas.microsoft.com/office/drawing/2014/main" id="{80A5ADFE-A617-0E87-DD48-357CD2B17CF0}"/>
              </a:ext>
            </a:extLst>
          </p:cNvPr>
          <p:cNvPicPr>
            <a:picLocks noChangeAspect="1"/>
          </p:cNvPicPr>
          <p:nvPr/>
        </p:nvPicPr>
        <p:blipFill rotWithShape="1">
          <a:blip r:embed="rId4"/>
          <a:srcRect r="4415" b="5895"/>
          <a:stretch/>
        </p:blipFill>
        <p:spPr>
          <a:xfrm>
            <a:off x="10216990" y="809411"/>
            <a:ext cx="686984" cy="1454144"/>
          </a:xfrm>
          <a:prstGeom prst="rect">
            <a:avLst/>
          </a:prstGeom>
        </p:spPr>
      </p:pic>
      <p:pic>
        <p:nvPicPr>
          <p:cNvPr id="17" name="Image 16">
            <a:extLst>
              <a:ext uri="{FF2B5EF4-FFF2-40B4-BE49-F238E27FC236}">
                <a16:creationId xmlns:a16="http://schemas.microsoft.com/office/drawing/2014/main" id="{42738FFE-6685-F894-6D45-DD3DB446C0CE}"/>
              </a:ext>
            </a:extLst>
          </p:cNvPr>
          <p:cNvPicPr>
            <a:picLocks noChangeAspect="1"/>
          </p:cNvPicPr>
          <p:nvPr/>
        </p:nvPicPr>
        <p:blipFill>
          <a:blip r:embed="rId5"/>
          <a:stretch>
            <a:fillRect/>
          </a:stretch>
        </p:blipFill>
        <p:spPr>
          <a:xfrm>
            <a:off x="8513463" y="3920378"/>
            <a:ext cx="2295323" cy="1555460"/>
          </a:xfrm>
          <a:prstGeom prst="rect">
            <a:avLst/>
          </a:prstGeom>
        </p:spPr>
      </p:pic>
      <p:pic>
        <p:nvPicPr>
          <p:cNvPr id="19" name="Image 18">
            <a:extLst>
              <a:ext uri="{FF2B5EF4-FFF2-40B4-BE49-F238E27FC236}">
                <a16:creationId xmlns:a16="http://schemas.microsoft.com/office/drawing/2014/main" id="{72E10552-E523-97DF-DB62-B08577F56E0E}"/>
              </a:ext>
            </a:extLst>
          </p:cNvPr>
          <p:cNvPicPr>
            <a:picLocks noChangeAspect="1"/>
          </p:cNvPicPr>
          <p:nvPr/>
        </p:nvPicPr>
        <p:blipFill>
          <a:blip r:embed="rId6"/>
          <a:stretch>
            <a:fillRect/>
          </a:stretch>
        </p:blipFill>
        <p:spPr>
          <a:xfrm>
            <a:off x="943655" y="924953"/>
            <a:ext cx="2327146" cy="1365820"/>
          </a:xfrm>
          <a:prstGeom prst="rect">
            <a:avLst/>
          </a:prstGeom>
        </p:spPr>
      </p:pic>
      <p:pic>
        <p:nvPicPr>
          <p:cNvPr id="21" name="Image 20">
            <a:extLst>
              <a:ext uri="{FF2B5EF4-FFF2-40B4-BE49-F238E27FC236}">
                <a16:creationId xmlns:a16="http://schemas.microsoft.com/office/drawing/2014/main" id="{6C57EBB2-0150-A7EF-9C13-EFBB88CDBEDB}"/>
              </a:ext>
            </a:extLst>
          </p:cNvPr>
          <p:cNvPicPr>
            <a:picLocks noChangeAspect="1"/>
          </p:cNvPicPr>
          <p:nvPr/>
        </p:nvPicPr>
        <p:blipFill>
          <a:blip r:embed="rId7"/>
          <a:stretch>
            <a:fillRect/>
          </a:stretch>
        </p:blipFill>
        <p:spPr>
          <a:xfrm>
            <a:off x="772064" y="3770672"/>
            <a:ext cx="1977891" cy="1858232"/>
          </a:xfrm>
          <a:prstGeom prst="rect">
            <a:avLst/>
          </a:prstGeom>
        </p:spPr>
      </p:pic>
      <p:pic>
        <p:nvPicPr>
          <p:cNvPr id="23" name="Image 22">
            <a:extLst>
              <a:ext uri="{FF2B5EF4-FFF2-40B4-BE49-F238E27FC236}">
                <a16:creationId xmlns:a16="http://schemas.microsoft.com/office/drawing/2014/main" id="{190F6868-431E-99D6-1F17-ED89E3A9AA97}"/>
              </a:ext>
            </a:extLst>
          </p:cNvPr>
          <p:cNvPicPr>
            <a:picLocks noChangeAspect="1"/>
          </p:cNvPicPr>
          <p:nvPr/>
        </p:nvPicPr>
        <p:blipFill>
          <a:blip r:embed="rId8"/>
          <a:stretch>
            <a:fillRect/>
          </a:stretch>
        </p:blipFill>
        <p:spPr>
          <a:xfrm>
            <a:off x="4490952" y="3926925"/>
            <a:ext cx="2221247" cy="1687177"/>
          </a:xfrm>
          <a:prstGeom prst="rect">
            <a:avLst/>
          </a:prstGeom>
        </p:spPr>
      </p:pic>
      <p:sp>
        <p:nvSpPr>
          <p:cNvPr id="24" name="Rectangle : coins arrondis 23">
            <a:extLst>
              <a:ext uri="{FF2B5EF4-FFF2-40B4-BE49-F238E27FC236}">
                <a16:creationId xmlns:a16="http://schemas.microsoft.com/office/drawing/2014/main" id="{E42C7561-F260-A9D6-AD5B-6FC3F3C3F994}"/>
              </a:ext>
            </a:extLst>
          </p:cNvPr>
          <p:cNvSpPr/>
          <p:nvPr/>
        </p:nvSpPr>
        <p:spPr>
          <a:xfrm>
            <a:off x="691357" y="2399071"/>
            <a:ext cx="2650557" cy="68825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fr-FR" dirty="0"/>
              <a:t>1: Découverte de la langue en contexte</a:t>
            </a:r>
          </a:p>
        </p:txBody>
      </p:sp>
      <p:sp>
        <p:nvSpPr>
          <p:cNvPr id="25" name="Rectangle : coins arrondis 24">
            <a:extLst>
              <a:ext uri="{FF2B5EF4-FFF2-40B4-BE49-F238E27FC236}">
                <a16:creationId xmlns:a16="http://schemas.microsoft.com/office/drawing/2014/main" id="{EE02461B-003B-A380-7589-50DD4D19BF93}"/>
              </a:ext>
            </a:extLst>
          </p:cNvPr>
          <p:cNvSpPr/>
          <p:nvPr/>
        </p:nvSpPr>
        <p:spPr>
          <a:xfrm>
            <a:off x="4088790" y="2399070"/>
            <a:ext cx="2650557" cy="79843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fr-FR" dirty="0"/>
              <a:t>2: Mise en bouche et en oreille du vocabulaire et syntaxe</a:t>
            </a:r>
          </a:p>
        </p:txBody>
      </p:sp>
      <p:sp>
        <p:nvSpPr>
          <p:cNvPr id="26" name="Rectangle : coins arrondis 25">
            <a:extLst>
              <a:ext uri="{FF2B5EF4-FFF2-40B4-BE49-F238E27FC236}">
                <a16:creationId xmlns:a16="http://schemas.microsoft.com/office/drawing/2014/main" id="{EDA9EEC1-76F1-B16C-FC08-02E6775D2003}"/>
              </a:ext>
            </a:extLst>
          </p:cNvPr>
          <p:cNvSpPr/>
          <p:nvPr/>
        </p:nvSpPr>
        <p:spPr>
          <a:xfrm>
            <a:off x="7408106" y="2384178"/>
            <a:ext cx="2018495" cy="138649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fr-FR" dirty="0"/>
              <a:t>3: Pratique et utilisation lors d’activités de communication orale</a:t>
            </a:r>
          </a:p>
        </p:txBody>
      </p:sp>
      <p:sp>
        <p:nvSpPr>
          <p:cNvPr id="27" name="Rectangle : coins arrondis 26">
            <a:extLst>
              <a:ext uri="{FF2B5EF4-FFF2-40B4-BE49-F238E27FC236}">
                <a16:creationId xmlns:a16="http://schemas.microsoft.com/office/drawing/2014/main" id="{5795373F-8CC9-FE9B-7170-8E3A43A15E87}"/>
              </a:ext>
            </a:extLst>
          </p:cNvPr>
          <p:cNvSpPr/>
          <p:nvPr/>
        </p:nvSpPr>
        <p:spPr>
          <a:xfrm>
            <a:off x="9999917" y="2399070"/>
            <a:ext cx="2018495" cy="87083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fr-FR" dirty="0"/>
              <a:t>4 : Découverte de la forme écrite du vocabulaire</a:t>
            </a:r>
          </a:p>
        </p:txBody>
      </p:sp>
      <p:sp>
        <p:nvSpPr>
          <p:cNvPr id="28" name="Rectangle : coins arrondis 27">
            <a:extLst>
              <a:ext uri="{FF2B5EF4-FFF2-40B4-BE49-F238E27FC236}">
                <a16:creationId xmlns:a16="http://schemas.microsoft.com/office/drawing/2014/main" id="{343196DC-829C-D0D5-7C2E-F8C1C2DBAFBA}"/>
              </a:ext>
            </a:extLst>
          </p:cNvPr>
          <p:cNvSpPr/>
          <p:nvPr/>
        </p:nvSpPr>
        <p:spPr>
          <a:xfrm>
            <a:off x="8220298" y="5704460"/>
            <a:ext cx="2970064" cy="68825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fr-FR" dirty="0"/>
              <a:t>5 : Découverte de la forme écrite de la syntaxe</a:t>
            </a:r>
          </a:p>
        </p:txBody>
      </p:sp>
      <p:sp>
        <p:nvSpPr>
          <p:cNvPr id="29" name="Rectangle : coins arrondis 28">
            <a:extLst>
              <a:ext uri="{FF2B5EF4-FFF2-40B4-BE49-F238E27FC236}">
                <a16:creationId xmlns:a16="http://schemas.microsoft.com/office/drawing/2014/main" id="{3D02B49D-9A6D-48F4-DC13-C7EB7E91454A}"/>
              </a:ext>
            </a:extLst>
          </p:cNvPr>
          <p:cNvSpPr/>
          <p:nvPr/>
        </p:nvSpPr>
        <p:spPr>
          <a:xfrm>
            <a:off x="4088790" y="5704460"/>
            <a:ext cx="2970064" cy="68825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dirty="0"/>
              <a:t>6: Lecture et compréhension</a:t>
            </a:r>
          </a:p>
        </p:txBody>
      </p:sp>
      <p:sp>
        <p:nvSpPr>
          <p:cNvPr id="30" name="Rectangle : coins arrondis 29">
            <a:extLst>
              <a:ext uri="{FF2B5EF4-FFF2-40B4-BE49-F238E27FC236}">
                <a16:creationId xmlns:a16="http://schemas.microsoft.com/office/drawing/2014/main" id="{54367DE9-203F-0A2E-8E01-4EE149F02973}"/>
              </a:ext>
            </a:extLst>
          </p:cNvPr>
          <p:cNvSpPr/>
          <p:nvPr/>
        </p:nvSpPr>
        <p:spPr>
          <a:xfrm>
            <a:off x="567868" y="5704460"/>
            <a:ext cx="2182087" cy="68825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fr-FR" dirty="0"/>
              <a:t>7: Production d’écrit</a:t>
            </a:r>
          </a:p>
        </p:txBody>
      </p:sp>
      <p:cxnSp>
        <p:nvCxnSpPr>
          <p:cNvPr id="32" name="Connecteur droit avec flèche 31">
            <a:extLst>
              <a:ext uri="{FF2B5EF4-FFF2-40B4-BE49-F238E27FC236}">
                <a16:creationId xmlns:a16="http://schemas.microsoft.com/office/drawing/2014/main" id="{9B4B8EBC-3CA0-B62C-EA36-D49398B821BD}"/>
              </a:ext>
            </a:extLst>
          </p:cNvPr>
          <p:cNvCxnSpPr>
            <a:cxnSpLocks/>
          </p:cNvCxnSpPr>
          <p:nvPr/>
        </p:nvCxnSpPr>
        <p:spPr>
          <a:xfrm>
            <a:off x="3510116" y="2743200"/>
            <a:ext cx="432619"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Connecteur droit avec flèche 33">
            <a:extLst>
              <a:ext uri="{FF2B5EF4-FFF2-40B4-BE49-F238E27FC236}">
                <a16:creationId xmlns:a16="http://schemas.microsoft.com/office/drawing/2014/main" id="{310D1F8B-EC9C-13C6-FCB1-319DC7DFAAD2}"/>
              </a:ext>
            </a:extLst>
          </p:cNvPr>
          <p:cNvCxnSpPr>
            <a:cxnSpLocks/>
          </p:cNvCxnSpPr>
          <p:nvPr/>
        </p:nvCxnSpPr>
        <p:spPr>
          <a:xfrm>
            <a:off x="6842544" y="2728452"/>
            <a:ext cx="432619"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Connecteur droit avec flèche 34">
            <a:extLst>
              <a:ext uri="{FF2B5EF4-FFF2-40B4-BE49-F238E27FC236}">
                <a16:creationId xmlns:a16="http://schemas.microsoft.com/office/drawing/2014/main" id="{0BF72164-E9A0-20D7-1731-7A317A368962}"/>
              </a:ext>
            </a:extLst>
          </p:cNvPr>
          <p:cNvCxnSpPr>
            <a:cxnSpLocks/>
          </p:cNvCxnSpPr>
          <p:nvPr/>
        </p:nvCxnSpPr>
        <p:spPr>
          <a:xfrm>
            <a:off x="9439898" y="2713704"/>
            <a:ext cx="432619"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Connecteur droit avec flèche 35">
            <a:extLst>
              <a:ext uri="{FF2B5EF4-FFF2-40B4-BE49-F238E27FC236}">
                <a16:creationId xmlns:a16="http://schemas.microsoft.com/office/drawing/2014/main" id="{F555A6F6-8868-0F7E-C764-D4C8C08CB6DD}"/>
              </a:ext>
            </a:extLst>
          </p:cNvPr>
          <p:cNvCxnSpPr>
            <a:cxnSpLocks/>
          </p:cNvCxnSpPr>
          <p:nvPr/>
        </p:nvCxnSpPr>
        <p:spPr>
          <a:xfrm flipH="1">
            <a:off x="7477778" y="6048589"/>
            <a:ext cx="427887"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eur droit avec flèche 37">
            <a:extLst>
              <a:ext uri="{FF2B5EF4-FFF2-40B4-BE49-F238E27FC236}">
                <a16:creationId xmlns:a16="http://schemas.microsoft.com/office/drawing/2014/main" id="{DB63F521-5016-C65F-6ABC-1733966A7463}"/>
              </a:ext>
            </a:extLst>
          </p:cNvPr>
          <p:cNvCxnSpPr>
            <a:cxnSpLocks/>
          </p:cNvCxnSpPr>
          <p:nvPr/>
        </p:nvCxnSpPr>
        <p:spPr>
          <a:xfrm flipH="1">
            <a:off x="3294152" y="6045423"/>
            <a:ext cx="427887"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Connecteur droit avec flèche 38">
            <a:extLst>
              <a:ext uri="{FF2B5EF4-FFF2-40B4-BE49-F238E27FC236}">
                <a16:creationId xmlns:a16="http://schemas.microsoft.com/office/drawing/2014/main" id="{7F1562AF-7637-5B8F-E3B4-9F7C8CDC4CC3}"/>
              </a:ext>
            </a:extLst>
          </p:cNvPr>
          <p:cNvCxnSpPr>
            <a:cxnSpLocks/>
          </p:cNvCxnSpPr>
          <p:nvPr/>
        </p:nvCxnSpPr>
        <p:spPr>
          <a:xfrm>
            <a:off x="11331861" y="3664267"/>
            <a:ext cx="0" cy="1811571"/>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50663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858297" y="201560"/>
            <a:ext cx="8662220" cy="850491"/>
          </a:xfrm>
        </p:spPr>
        <p:txBody>
          <a:bodyPr>
            <a:normAutofit fontScale="90000"/>
          </a:bodyPr>
          <a:lstStyle/>
          <a:p>
            <a:br>
              <a:rPr lang="fr-FR" dirty="0"/>
            </a:br>
            <a:endParaRPr lang="fr-FR" dirty="0"/>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1022555" y="1531374"/>
            <a:ext cx="10402528" cy="3795252"/>
          </a:xfrm>
        </p:spPr>
        <p:txBody>
          <a:bodyPr>
            <a:normAutofit/>
          </a:bodyPr>
          <a:lstStyle/>
          <a:p>
            <a:pPr marL="0" indent="0" algn="ctr">
              <a:buNone/>
            </a:pPr>
            <a:r>
              <a:rPr lang="fr-FR" sz="4800" b="1" dirty="0">
                <a:latin typeface="Nunito" pitchFamily="2" charset="0"/>
              </a:rPr>
              <a:t>MERCI POUR VOTRE ECOUTE ET </a:t>
            </a:r>
          </a:p>
          <a:p>
            <a:pPr marL="0" indent="0" algn="ctr">
              <a:buNone/>
            </a:pPr>
            <a:endParaRPr lang="fr-FR" sz="4800" b="1" dirty="0">
              <a:latin typeface="Nunito" pitchFamily="2" charset="0"/>
            </a:endParaRPr>
          </a:p>
          <a:p>
            <a:pPr marL="0" indent="0" algn="ctr">
              <a:buNone/>
            </a:pPr>
            <a:r>
              <a:rPr lang="fr-FR" sz="4800" b="1" dirty="0">
                <a:latin typeface="Nunito" pitchFamily="2" charset="0"/>
              </a:rPr>
              <a:t>BRAVO POUR VOTRE PARTICIPATION</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226292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6E57F45-678C-813D-C507-D0521761FD95}"/>
              </a:ext>
            </a:extLst>
          </p:cNvPr>
          <p:cNvPicPr>
            <a:picLocks noChangeAspect="1"/>
          </p:cNvPicPr>
          <p:nvPr/>
        </p:nvPicPr>
        <p:blipFill>
          <a:blip r:embed="rId2"/>
          <a:stretch>
            <a:fillRect/>
          </a:stretch>
        </p:blipFill>
        <p:spPr>
          <a:xfrm>
            <a:off x="10024448" y="2660140"/>
            <a:ext cx="2167552" cy="1909510"/>
          </a:xfrm>
          <a:prstGeom prst="rect">
            <a:avLst/>
          </a:prstGeom>
        </p:spPr>
      </p:pic>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545261" y="0"/>
            <a:ext cx="7712522" cy="850491"/>
          </a:xfrm>
        </p:spPr>
        <p:txBody>
          <a:bodyPr>
            <a:normAutofit/>
          </a:bodyPr>
          <a:lstStyle/>
          <a:p>
            <a:r>
              <a:rPr lang="fr-FR" b="1" dirty="0">
                <a:latin typeface="Nunito" pitchFamily="2" charset="0"/>
              </a:rPr>
              <a:t>Les objectifs de la formation</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243963" y="1347018"/>
            <a:ext cx="8447753" cy="5007997"/>
          </a:xfrm>
        </p:spPr>
        <p:txBody>
          <a:bodyPr>
            <a:normAutofit/>
          </a:bodyPr>
          <a:lstStyle/>
          <a:p>
            <a:pPr marL="0" indent="0" algn="just">
              <a:buNone/>
            </a:pPr>
            <a:endParaRPr lang="fr-FR" dirty="0">
              <a:latin typeface="Nunito" pitchFamily="2" charset="0"/>
            </a:endParaRP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3"/>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4"/>
          <a:srcRect l="1472" t="2275"/>
          <a:stretch/>
        </p:blipFill>
        <p:spPr>
          <a:xfrm>
            <a:off x="10884310" y="1"/>
            <a:ext cx="1307690" cy="669508"/>
          </a:xfrm>
          <a:prstGeom prst="rect">
            <a:avLst/>
          </a:prstGeom>
        </p:spPr>
      </p:pic>
      <p:sp>
        <p:nvSpPr>
          <p:cNvPr id="9" name="Flèche : droite 8">
            <a:extLst>
              <a:ext uri="{FF2B5EF4-FFF2-40B4-BE49-F238E27FC236}">
                <a16:creationId xmlns:a16="http://schemas.microsoft.com/office/drawing/2014/main" id="{4E09ECA9-C8C8-656E-0F53-5790496F0428}"/>
              </a:ext>
            </a:extLst>
          </p:cNvPr>
          <p:cNvSpPr/>
          <p:nvPr/>
        </p:nvSpPr>
        <p:spPr>
          <a:xfrm>
            <a:off x="243963" y="338783"/>
            <a:ext cx="10178230" cy="26653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fr-FR" sz="2400" b="1" dirty="0">
                <a:latin typeface="Nunito" pitchFamily="2" charset="0"/>
              </a:rPr>
              <a:t>Comprendre les procédures cognitives requises pour la compréhension écrite et pour l’expression écrite chez un enfant</a:t>
            </a:r>
          </a:p>
          <a:p>
            <a:pPr algn="ctr"/>
            <a:endParaRPr lang="fr-FR" dirty="0"/>
          </a:p>
        </p:txBody>
      </p:sp>
      <p:sp>
        <p:nvSpPr>
          <p:cNvPr id="10" name="Flèche : droite 9">
            <a:extLst>
              <a:ext uri="{FF2B5EF4-FFF2-40B4-BE49-F238E27FC236}">
                <a16:creationId xmlns:a16="http://schemas.microsoft.com/office/drawing/2014/main" id="{833A524D-6B25-8D20-4499-67246585F4AD}"/>
              </a:ext>
            </a:extLst>
          </p:cNvPr>
          <p:cNvSpPr/>
          <p:nvPr/>
        </p:nvSpPr>
        <p:spPr>
          <a:xfrm>
            <a:off x="243963" y="2102882"/>
            <a:ext cx="10178230" cy="190951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fr-FR" sz="2400" b="1" dirty="0">
                <a:latin typeface="Nunito" pitchFamily="2" charset="0"/>
              </a:rPr>
              <a:t>Connaître les attendus institutionnels </a:t>
            </a:r>
          </a:p>
          <a:p>
            <a:pPr algn="ctr"/>
            <a:endParaRPr lang="fr-FR" dirty="0"/>
          </a:p>
        </p:txBody>
      </p:sp>
      <p:sp>
        <p:nvSpPr>
          <p:cNvPr id="11" name="Flèche : droite 10">
            <a:extLst>
              <a:ext uri="{FF2B5EF4-FFF2-40B4-BE49-F238E27FC236}">
                <a16:creationId xmlns:a16="http://schemas.microsoft.com/office/drawing/2014/main" id="{10A77450-A73C-59EC-B6E5-C75B5F9F5692}"/>
              </a:ext>
            </a:extLst>
          </p:cNvPr>
          <p:cNvSpPr/>
          <p:nvPr/>
        </p:nvSpPr>
        <p:spPr>
          <a:xfrm>
            <a:off x="243963" y="3202834"/>
            <a:ext cx="10178230" cy="249987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fr-FR" sz="2400" b="1" dirty="0">
                <a:latin typeface="Nunito" pitchFamily="2" charset="0"/>
              </a:rPr>
              <a:t>Identifier et cibler les approches d’enseignement préconisées par le cadre institutionnel, programmes ainsi que des activités possibles</a:t>
            </a:r>
          </a:p>
          <a:p>
            <a:pPr algn="ctr"/>
            <a:endParaRPr lang="fr-FR" dirty="0"/>
          </a:p>
        </p:txBody>
      </p:sp>
      <p:sp>
        <p:nvSpPr>
          <p:cNvPr id="12" name="Flèche : droite 11">
            <a:extLst>
              <a:ext uri="{FF2B5EF4-FFF2-40B4-BE49-F238E27FC236}">
                <a16:creationId xmlns:a16="http://schemas.microsoft.com/office/drawing/2014/main" id="{98E79F36-06E1-0742-AE6F-FA57C0C61352}"/>
              </a:ext>
            </a:extLst>
          </p:cNvPr>
          <p:cNvSpPr/>
          <p:nvPr/>
        </p:nvSpPr>
        <p:spPr>
          <a:xfrm>
            <a:off x="243963" y="4901184"/>
            <a:ext cx="10178230" cy="214574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fr-FR" sz="2000" b="1" dirty="0">
                <a:latin typeface="Nunito" pitchFamily="2" charset="0"/>
              </a:rPr>
              <a:t>Travailler sur leur mise en œuvre de ces attendus et préconisations: productions de ressources à la lumière des contenus de 6ième</a:t>
            </a:r>
          </a:p>
          <a:p>
            <a:pPr algn="ctr"/>
            <a:endParaRPr lang="fr-FR" sz="2400" dirty="0"/>
          </a:p>
        </p:txBody>
      </p:sp>
      <p:sp>
        <p:nvSpPr>
          <p:cNvPr id="3" name="ZoneTexte 2">
            <a:extLst>
              <a:ext uri="{FF2B5EF4-FFF2-40B4-BE49-F238E27FC236}">
                <a16:creationId xmlns:a16="http://schemas.microsoft.com/office/drawing/2014/main" id="{6F337918-4169-E931-B88E-9F72B5A18F45}"/>
              </a:ext>
            </a:extLst>
          </p:cNvPr>
          <p:cNvSpPr txBox="1"/>
          <p:nvPr/>
        </p:nvSpPr>
        <p:spPr>
          <a:xfrm>
            <a:off x="10064590" y="974254"/>
            <a:ext cx="2003591" cy="369332"/>
          </a:xfrm>
          <a:prstGeom prst="rect">
            <a:avLst/>
          </a:prstGeom>
          <a:noFill/>
        </p:spPr>
        <p:txBody>
          <a:bodyPr wrap="square" rtlCol="0">
            <a:spAutoFit/>
          </a:bodyPr>
          <a:lstStyle/>
          <a:p>
            <a:r>
              <a:rPr lang="fr-FR" b="1" dirty="0">
                <a:latin typeface="Nunito" pitchFamily="2" charset="0"/>
              </a:rPr>
              <a:t>AUJOURD’HUI</a:t>
            </a:r>
          </a:p>
        </p:txBody>
      </p:sp>
      <p:sp>
        <p:nvSpPr>
          <p:cNvPr id="6" name="ZoneTexte 5">
            <a:extLst>
              <a:ext uri="{FF2B5EF4-FFF2-40B4-BE49-F238E27FC236}">
                <a16:creationId xmlns:a16="http://schemas.microsoft.com/office/drawing/2014/main" id="{AC80AB3A-F77F-624B-D7E4-A3943B1DA965}"/>
              </a:ext>
            </a:extLst>
          </p:cNvPr>
          <p:cNvSpPr txBox="1"/>
          <p:nvPr/>
        </p:nvSpPr>
        <p:spPr>
          <a:xfrm>
            <a:off x="10031253" y="2454853"/>
            <a:ext cx="2036928" cy="369332"/>
          </a:xfrm>
          <a:prstGeom prst="rect">
            <a:avLst/>
          </a:prstGeom>
          <a:noFill/>
        </p:spPr>
        <p:txBody>
          <a:bodyPr wrap="square" rtlCol="0">
            <a:spAutoFit/>
          </a:bodyPr>
          <a:lstStyle/>
          <a:p>
            <a:r>
              <a:rPr lang="fr-FR" b="1" dirty="0">
                <a:latin typeface="Nunito" pitchFamily="2" charset="0"/>
              </a:rPr>
              <a:t>AUJOURD’HUI</a:t>
            </a:r>
          </a:p>
        </p:txBody>
      </p:sp>
      <p:sp>
        <p:nvSpPr>
          <p:cNvPr id="7" name="ZoneTexte 6">
            <a:extLst>
              <a:ext uri="{FF2B5EF4-FFF2-40B4-BE49-F238E27FC236}">
                <a16:creationId xmlns:a16="http://schemas.microsoft.com/office/drawing/2014/main" id="{66B2ADBF-86F4-580D-7045-D1AA787D4939}"/>
              </a:ext>
            </a:extLst>
          </p:cNvPr>
          <p:cNvSpPr txBox="1"/>
          <p:nvPr/>
        </p:nvSpPr>
        <p:spPr>
          <a:xfrm>
            <a:off x="10089760" y="4533189"/>
            <a:ext cx="2036928" cy="646331"/>
          </a:xfrm>
          <a:prstGeom prst="rect">
            <a:avLst/>
          </a:prstGeom>
          <a:noFill/>
        </p:spPr>
        <p:txBody>
          <a:bodyPr wrap="square" rtlCol="0">
            <a:spAutoFit/>
          </a:bodyPr>
          <a:lstStyle/>
          <a:p>
            <a:r>
              <a:rPr lang="fr-FR" b="1" dirty="0">
                <a:latin typeface="Nunito" pitchFamily="2" charset="0"/>
              </a:rPr>
              <a:t>AUJOURD’HUI ET DAKAR</a:t>
            </a:r>
          </a:p>
        </p:txBody>
      </p:sp>
      <p:sp>
        <p:nvSpPr>
          <p:cNvPr id="8" name="ZoneTexte 7">
            <a:extLst>
              <a:ext uri="{FF2B5EF4-FFF2-40B4-BE49-F238E27FC236}">
                <a16:creationId xmlns:a16="http://schemas.microsoft.com/office/drawing/2014/main" id="{B7D6F447-BB08-AD06-4DE0-506149AEF373}"/>
              </a:ext>
            </a:extLst>
          </p:cNvPr>
          <p:cNvSpPr txBox="1"/>
          <p:nvPr/>
        </p:nvSpPr>
        <p:spPr>
          <a:xfrm>
            <a:off x="10475806" y="5789391"/>
            <a:ext cx="1137074" cy="369332"/>
          </a:xfrm>
          <a:prstGeom prst="rect">
            <a:avLst/>
          </a:prstGeom>
          <a:noFill/>
        </p:spPr>
        <p:txBody>
          <a:bodyPr wrap="square" rtlCol="0">
            <a:spAutoFit/>
          </a:bodyPr>
          <a:lstStyle/>
          <a:p>
            <a:r>
              <a:rPr lang="fr-FR" b="1" dirty="0">
                <a:latin typeface="Nunito" pitchFamily="2" charset="0"/>
              </a:rPr>
              <a:t>DAKAR</a:t>
            </a:r>
          </a:p>
        </p:txBody>
      </p:sp>
    </p:spTree>
    <p:extLst>
      <p:ext uri="{BB962C8B-B14F-4D97-AF65-F5344CB8AC3E}">
        <p14:creationId xmlns:p14="http://schemas.microsoft.com/office/powerpoint/2010/main" val="223553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0CDC69-D238-5FF4-7D36-76E6BBEE1725}"/>
              </a:ext>
            </a:extLst>
          </p:cNvPr>
          <p:cNvSpPr>
            <a:spLocks noGrp="1"/>
          </p:cNvSpPr>
          <p:nvPr>
            <p:ph idx="1"/>
          </p:nvPr>
        </p:nvSpPr>
        <p:spPr>
          <a:xfrm>
            <a:off x="838200" y="1825624"/>
            <a:ext cx="10515600" cy="2598891"/>
          </a:xfrm>
        </p:spPr>
        <p:txBody>
          <a:bodyPr>
            <a:normAutofit fontScale="92500" lnSpcReduction="10000"/>
          </a:bodyPr>
          <a:lstStyle/>
          <a:p>
            <a:pPr marL="0" indent="0" algn="ctr">
              <a:buNone/>
            </a:pPr>
            <a:r>
              <a:rPr lang="fr-FR" sz="6000" b="1" dirty="0">
                <a:latin typeface="Nunito" pitchFamily="2" charset="0"/>
              </a:rPr>
              <a:t>La compréhension de texte</a:t>
            </a:r>
          </a:p>
          <a:p>
            <a:pPr marL="0" indent="0" algn="ctr">
              <a:buNone/>
            </a:pPr>
            <a:endParaRPr lang="fr-FR" sz="6000" b="1" dirty="0">
              <a:latin typeface="Nunito" pitchFamily="2" charset="0"/>
            </a:endParaRPr>
          </a:p>
          <a:p>
            <a:pPr marL="0" indent="0" algn="ctr">
              <a:buNone/>
            </a:pPr>
            <a:r>
              <a:rPr lang="fr-FR" sz="6000" b="1" dirty="0">
                <a:latin typeface="Nunito" pitchFamily="2" charset="0"/>
              </a:rPr>
              <a:t>Les processus cognitifs</a:t>
            </a:r>
          </a:p>
        </p:txBody>
      </p:sp>
    </p:spTree>
    <p:extLst>
      <p:ext uri="{BB962C8B-B14F-4D97-AF65-F5344CB8AC3E}">
        <p14:creationId xmlns:p14="http://schemas.microsoft.com/office/powerpoint/2010/main" val="221022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2384618" y="453097"/>
            <a:ext cx="7600630" cy="669509"/>
          </a:xfrm>
        </p:spPr>
        <p:txBody>
          <a:bodyPr>
            <a:normAutofit fontScale="90000"/>
          </a:bodyPr>
          <a:lstStyle/>
          <a:p>
            <a:r>
              <a:rPr lang="fr-FR" sz="4900" b="1" dirty="0">
                <a:latin typeface="Nunito" pitchFamily="2" charset="0"/>
              </a:rPr>
              <a:t>Recueil de représentations</a:t>
            </a:r>
            <a:br>
              <a:rPr lang="fr-FR" b="1" dirty="0"/>
            </a:br>
            <a:endParaRPr lang="fr-FR" b="1" dirty="0"/>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01113" y="1311685"/>
            <a:ext cx="11546758" cy="5275928"/>
          </a:xfrm>
        </p:spPr>
        <p:txBody>
          <a:bodyPr/>
          <a:lstStyle/>
          <a:p>
            <a:pPr marL="0" indent="0" algn="ctr">
              <a:buNone/>
            </a:pPr>
            <a:r>
              <a:rPr lang="fr-FR" b="1" dirty="0">
                <a:latin typeface="Nunito" pitchFamily="2" charset="0"/>
              </a:rPr>
              <a:t>Quels sont les processus cognitifs qu’un enfant mobilise pour comprendre un texte écrit en anglais ?</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pic>
        <p:nvPicPr>
          <p:cNvPr id="6" name="Image 5">
            <a:extLst>
              <a:ext uri="{FF2B5EF4-FFF2-40B4-BE49-F238E27FC236}">
                <a16:creationId xmlns:a16="http://schemas.microsoft.com/office/drawing/2014/main" id="{F46E3143-F9A8-366F-F632-3BDC51288039}"/>
              </a:ext>
            </a:extLst>
          </p:cNvPr>
          <p:cNvPicPr>
            <a:picLocks noChangeAspect="1"/>
          </p:cNvPicPr>
          <p:nvPr/>
        </p:nvPicPr>
        <p:blipFill>
          <a:blip r:embed="rId4"/>
          <a:stretch>
            <a:fillRect/>
          </a:stretch>
        </p:blipFill>
        <p:spPr>
          <a:xfrm>
            <a:off x="2471946" y="2286170"/>
            <a:ext cx="6951448" cy="4118733"/>
          </a:xfrm>
          <a:prstGeom prst="rect">
            <a:avLst/>
          </a:prstGeom>
        </p:spPr>
      </p:pic>
    </p:spTree>
    <p:extLst>
      <p:ext uri="{BB962C8B-B14F-4D97-AF65-F5344CB8AC3E}">
        <p14:creationId xmlns:p14="http://schemas.microsoft.com/office/powerpoint/2010/main" val="160647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27263" y="244263"/>
            <a:ext cx="8662220" cy="850491"/>
          </a:xfrm>
        </p:spPr>
        <p:txBody>
          <a:bodyPr>
            <a:normAutofit fontScale="90000"/>
          </a:bodyPr>
          <a:lstStyle/>
          <a:p>
            <a:br>
              <a:rPr lang="fr-FR" dirty="0"/>
            </a:br>
            <a:r>
              <a:rPr lang="fr-FR" b="1" dirty="0">
                <a:latin typeface="Nunito" pitchFamily="2" charset="0"/>
              </a:rPr>
              <a:t>Les procédures cognitives requises pour la compréhension  d’un texte chez les élèves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22621" y="2235050"/>
            <a:ext cx="11546758" cy="2844901"/>
          </a:xfrm>
        </p:spPr>
        <p:txBody>
          <a:bodyPr>
            <a:normAutofit/>
          </a:bodyPr>
          <a:lstStyle/>
          <a:p>
            <a:pPr marL="0" indent="0" algn="just">
              <a:buNone/>
            </a:pPr>
            <a:r>
              <a:rPr lang="fr-FR" b="1" dirty="0">
                <a:latin typeface="Nunito" pitchFamily="2" charset="0"/>
              </a:rPr>
              <a:t>Déchiffrage et reconnaissance des mots</a:t>
            </a:r>
            <a:r>
              <a:rPr lang="fr-FR" dirty="0">
                <a:latin typeface="Nunito" pitchFamily="2" charset="0"/>
              </a:rPr>
              <a:t> : Au début de l'apprentissage de la lecture, les enfants doivent acquérir la capacité de déchiffrer les mots, c'est-à-dire de convertir les symboles écrits en sons et en mots familiers. Lecture « dans sa tête ou à haute voix ».</a:t>
            </a:r>
          </a:p>
          <a:p>
            <a:pPr marL="0" indent="0" algn="just">
              <a:buNone/>
            </a:pPr>
            <a:r>
              <a:rPr lang="fr-FR" dirty="0">
                <a:latin typeface="Nunito" pitchFamily="2" charset="0"/>
              </a:rPr>
              <a:t>Pourront-ils s’appuyer sur leur compétences de lecteur en français?</a:t>
            </a:r>
          </a:p>
          <a:p>
            <a:pPr marL="0" indent="0" algn="ctr">
              <a:buNone/>
            </a:pPr>
            <a:endParaRPr lang="fr-FR" dirty="0"/>
          </a:p>
          <a:p>
            <a:pPr marL="0" indent="0" algn="just">
              <a:buNone/>
            </a:pPr>
            <a:endParaRPr lang="fr-FR" dirty="0"/>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257380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764890" y="234087"/>
            <a:ext cx="8662220" cy="850491"/>
          </a:xfrm>
        </p:spPr>
        <p:txBody>
          <a:bodyPr>
            <a:normAutofit fontScale="90000"/>
          </a:bodyPr>
          <a:lstStyle/>
          <a:p>
            <a:br>
              <a:rPr lang="fr-FR" dirty="0"/>
            </a:br>
            <a:r>
              <a:rPr lang="fr-FR" b="1" dirty="0">
                <a:latin typeface="Nunito" pitchFamily="2" charset="0"/>
              </a:rPr>
              <a:t>Les procédures cognitives requises pour la production  d’un texte chez les élèves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86629" y="2242898"/>
            <a:ext cx="11546758" cy="3466793"/>
          </a:xfrm>
        </p:spPr>
        <p:txBody>
          <a:bodyPr/>
          <a:lstStyle/>
          <a:p>
            <a:pPr marL="0" indent="0" algn="just">
              <a:buNone/>
            </a:pPr>
            <a:r>
              <a:rPr lang="fr-FR" b="1" dirty="0">
                <a:latin typeface="Nunito" pitchFamily="2" charset="0"/>
              </a:rPr>
              <a:t>Compréhension du vocabulaire</a:t>
            </a:r>
            <a:r>
              <a:rPr lang="fr-FR" dirty="0">
                <a:latin typeface="Nunito" pitchFamily="2" charset="0"/>
              </a:rPr>
              <a:t> : Les enfants doivent comprendre le sens des mots individuels dans le contexte du texte. Cela inclut l'identification de mots connus comme inconnus et l'utilisation de stratégies pour déduire leur signification à partir du contexte.</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spTree>
    <p:extLst>
      <p:ext uri="{BB962C8B-B14F-4D97-AF65-F5344CB8AC3E}">
        <p14:creationId xmlns:p14="http://schemas.microsoft.com/office/powerpoint/2010/main" val="227920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CD8AE-3DC6-8262-C43D-17F1270ACBB0}"/>
              </a:ext>
            </a:extLst>
          </p:cNvPr>
          <p:cNvSpPr>
            <a:spLocks noGrp="1"/>
          </p:cNvSpPr>
          <p:nvPr>
            <p:ph type="title"/>
          </p:nvPr>
        </p:nvSpPr>
        <p:spPr>
          <a:xfrm>
            <a:off x="1927262" y="54077"/>
            <a:ext cx="8957047" cy="850491"/>
          </a:xfrm>
        </p:spPr>
        <p:txBody>
          <a:bodyPr>
            <a:normAutofit fontScale="90000"/>
          </a:bodyPr>
          <a:lstStyle/>
          <a:p>
            <a:br>
              <a:rPr lang="fr-FR" dirty="0"/>
            </a:br>
            <a:r>
              <a:rPr lang="fr-FR" sz="4000" b="1" dirty="0">
                <a:latin typeface="Nunito" pitchFamily="2" charset="0"/>
              </a:rPr>
              <a:t>Les procédures cognitives requises pour la compréhension  d’un texte chez les élèves</a:t>
            </a:r>
          </a:p>
        </p:txBody>
      </p:sp>
      <p:sp>
        <p:nvSpPr>
          <p:cNvPr id="17" name="Espace réservé du contenu 16">
            <a:extLst>
              <a:ext uri="{FF2B5EF4-FFF2-40B4-BE49-F238E27FC236}">
                <a16:creationId xmlns:a16="http://schemas.microsoft.com/office/drawing/2014/main" id="{F7014751-95B2-BCB4-8BDF-96A80D02DDAE}"/>
              </a:ext>
            </a:extLst>
          </p:cNvPr>
          <p:cNvSpPr>
            <a:spLocks noGrp="1"/>
          </p:cNvSpPr>
          <p:nvPr>
            <p:ph idx="1"/>
          </p:nvPr>
        </p:nvSpPr>
        <p:spPr>
          <a:xfrm>
            <a:off x="322621" y="1682656"/>
            <a:ext cx="11546758" cy="4720405"/>
          </a:xfrm>
        </p:spPr>
        <p:txBody>
          <a:bodyPr/>
          <a:lstStyle/>
          <a:p>
            <a:pPr marL="0" indent="0" algn="just">
              <a:buNone/>
            </a:pPr>
            <a:r>
              <a:rPr lang="fr-FR" b="1" dirty="0">
                <a:latin typeface="Nunito" pitchFamily="2" charset="0"/>
              </a:rPr>
              <a:t>Compréhension syntaxique</a:t>
            </a:r>
            <a:r>
              <a:rPr lang="fr-FR" dirty="0">
                <a:latin typeface="Nunito" pitchFamily="2" charset="0"/>
              </a:rPr>
              <a:t> : Les enfants doivent comprendre la structure grammaticale des phrases et des paragraphes pour saisir le sens global du texte. Cela implique de reconnaître les relations entre les mots et les phrases, ainsi que la manière dont ils s'organisent pour former un sens cohérent.</a:t>
            </a:r>
          </a:p>
        </p:txBody>
      </p:sp>
      <p:pic>
        <p:nvPicPr>
          <p:cNvPr id="4" name="Image 3">
            <a:extLst>
              <a:ext uri="{FF2B5EF4-FFF2-40B4-BE49-F238E27FC236}">
                <a16:creationId xmlns:a16="http://schemas.microsoft.com/office/drawing/2014/main" id="{D0E840D9-1CF4-247F-D98E-269D6B2CE91A}"/>
              </a:ext>
            </a:extLst>
          </p:cNvPr>
          <p:cNvPicPr>
            <a:picLocks noChangeAspect="1"/>
          </p:cNvPicPr>
          <p:nvPr/>
        </p:nvPicPr>
        <p:blipFill>
          <a:blip r:embed="rId2"/>
          <a:stretch>
            <a:fillRect/>
          </a:stretch>
        </p:blipFill>
        <p:spPr>
          <a:xfrm>
            <a:off x="0" y="1"/>
            <a:ext cx="1632437" cy="776747"/>
          </a:xfrm>
          <a:prstGeom prst="rect">
            <a:avLst/>
          </a:prstGeom>
        </p:spPr>
      </p:pic>
      <p:pic>
        <p:nvPicPr>
          <p:cNvPr id="5" name="Image 4">
            <a:extLst>
              <a:ext uri="{FF2B5EF4-FFF2-40B4-BE49-F238E27FC236}">
                <a16:creationId xmlns:a16="http://schemas.microsoft.com/office/drawing/2014/main" id="{67D8D73A-6A7E-216A-4231-0624ADB70B10}"/>
              </a:ext>
            </a:extLst>
          </p:cNvPr>
          <p:cNvPicPr>
            <a:picLocks noChangeAspect="1"/>
          </p:cNvPicPr>
          <p:nvPr/>
        </p:nvPicPr>
        <p:blipFill rotWithShape="1">
          <a:blip r:embed="rId3"/>
          <a:srcRect l="1472" t="2275"/>
          <a:stretch/>
        </p:blipFill>
        <p:spPr>
          <a:xfrm>
            <a:off x="10884310" y="1"/>
            <a:ext cx="1307690" cy="669508"/>
          </a:xfrm>
          <a:prstGeom prst="rect">
            <a:avLst/>
          </a:prstGeom>
        </p:spPr>
      </p:pic>
      <p:pic>
        <p:nvPicPr>
          <p:cNvPr id="3" name="Image 2">
            <a:extLst>
              <a:ext uri="{FF2B5EF4-FFF2-40B4-BE49-F238E27FC236}">
                <a16:creationId xmlns:a16="http://schemas.microsoft.com/office/drawing/2014/main" id="{EC46BE63-51AD-1FEF-554E-C8797436B83A}"/>
              </a:ext>
            </a:extLst>
          </p:cNvPr>
          <p:cNvPicPr>
            <a:picLocks noChangeAspect="1"/>
          </p:cNvPicPr>
          <p:nvPr/>
        </p:nvPicPr>
        <p:blipFill>
          <a:blip r:embed="rId4"/>
          <a:stretch>
            <a:fillRect/>
          </a:stretch>
        </p:blipFill>
        <p:spPr>
          <a:xfrm>
            <a:off x="2121408" y="3711205"/>
            <a:ext cx="3675397" cy="2490688"/>
          </a:xfrm>
          <a:prstGeom prst="rect">
            <a:avLst/>
          </a:prstGeom>
        </p:spPr>
      </p:pic>
      <p:sp>
        <p:nvSpPr>
          <p:cNvPr id="6" name="Ellipse 5">
            <a:extLst>
              <a:ext uri="{FF2B5EF4-FFF2-40B4-BE49-F238E27FC236}">
                <a16:creationId xmlns:a16="http://schemas.microsoft.com/office/drawing/2014/main" id="{F67DD8DA-D800-5DC2-E804-76D9C8E28F9A}"/>
              </a:ext>
            </a:extLst>
          </p:cNvPr>
          <p:cNvSpPr/>
          <p:nvPr/>
        </p:nvSpPr>
        <p:spPr>
          <a:xfrm>
            <a:off x="7070278" y="3711205"/>
            <a:ext cx="2881424" cy="22677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a:p>
            <a:pPr algn="ctr"/>
            <a:r>
              <a:rPr lang="fr-FR" b="1" dirty="0">
                <a:latin typeface="Nunito" pitchFamily="2" charset="0"/>
              </a:rPr>
              <a:t>Pair </a:t>
            </a:r>
            <a:r>
              <a:rPr lang="fr-FR" b="1" dirty="0" err="1">
                <a:latin typeface="Nunito" pitchFamily="2" charset="0"/>
              </a:rPr>
              <a:t>work</a:t>
            </a:r>
            <a:r>
              <a:rPr lang="fr-FR" b="1" dirty="0">
                <a:latin typeface="Nunito" pitchFamily="2" charset="0"/>
              </a:rPr>
              <a:t> et activité de communication qui reprend des structures grammaticales</a:t>
            </a:r>
          </a:p>
          <a:p>
            <a:pPr algn="ctr"/>
            <a:endParaRPr lang="fr-FR" dirty="0"/>
          </a:p>
        </p:txBody>
      </p:sp>
    </p:spTree>
    <p:extLst>
      <p:ext uri="{BB962C8B-B14F-4D97-AF65-F5344CB8AC3E}">
        <p14:creationId xmlns:p14="http://schemas.microsoft.com/office/powerpoint/2010/main" val="7891967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2455</Words>
  <Application>Microsoft Office PowerPoint</Application>
  <PresentationFormat>Grand écran</PresentationFormat>
  <Paragraphs>332</Paragraphs>
  <Slides>37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Calibri Light</vt:lpstr>
      <vt:lpstr>Nunito</vt:lpstr>
      <vt:lpstr>Wingdings</vt:lpstr>
      <vt:lpstr>Thème Office</vt:lpstr>
      <vt:lpstr>Comment concevoir et mettre en œuvre l’enseignement de la compréhension écrite et de la production écrite en anglais au cycle 3 à l’école primaire ?</vt:lpstr>
      <vt:lpstr> Bienvenue à la formation</vt:lpstr>
      <vt:lpstr>L’organisation de la formation </vt:lpstr>
      <vt:lpstr>Les objectifs de la formation</vt:lpstr>
      <vt:lpstr>Présentation PowerPoint</vt:lpstr>
      <vt:lpstr>Recueil de représentations </vt:lpstr>
      <vt:lpstr> Les procédures cognitives requises pour la compréhension  d’un texte chez les élèves</vt:lpstr>
      <vt:lpstr> Les procédures cognitives requises pour la production  d’un texte chez les élèves</vt:lpstr>
      <vt:lpstr> Les procédures cognitives requises pour la compréhension  d’un texte chez les élèves</vt:lpstr>
      <vt:lpstr> Les procédures cognitives requises pour la compréhension  d’un texte chez les élèves</vt:lpstr>
      <vt:lpstr> Les procédures cognitives requises pour la production  d’un texte chez les élèves</vt:lpstr>
      <vt:lpstr>Présentation PowerPoint</vt:lpstr>
      <vt:lpstr>Le cadre, programmes et activités préconisées</vt:lpstr>
      <vt:lpstr>Le cadre, programmes et activités préconisées</vt:lpstr>
      <vt:lpstr>Le cadre, programmes et activités préconisées</vt:lpstr>
      <vt:lpstr>Le cadre, programmes et activités préconisées</vt:lpstr>
      <vt:lpstr>Présentation PowerPoint</vt:lpstr>
      <vt:lpstr> Les stratégies mobilisées</vt:lpstr>
      <vt:lpstr> Des réussites possibles</vt:lpstr>
      <vt:lpstr>Présentation PowerPoint</vt:lpstr>
      <vt:lpstr>Présentation PowerPoint</vt:lpstr>
      <vt:lpstr>Recueil de représentations </vt:lpstr>
      <vt:lpstr> Les procédures cognitives requises pour la production d’un texte</vt:lpstr>
      <vt:lpstr> Les procédures cognitives requises pour la production d’un texte</vt:lpstr>
      <vt:lpstr> Les procédures cognitives requises pour la production d’un texte</vt:lpstr>
      <vt:lpstr> Les procédures cognitives requises pour la production d’un texte</vt:lpstr>
      <vt:lpstr> Les procédures cognitives requises pour la production d’un texte</vt:lpstr>
      <vt:lpstr>Présentation PowerPoint</vt:lpstr>
      <vt:lpstr>Le cadre, programmes et activités préconisées</vt:lpstr>
      <vt:lpstr>Le cadre, programmes et activités préconisées</vt:lpstr>
      <vt:lpstr>Le cadre, programmes et activités préconisées</vt:lpstr>
      <vt:lpstr>Le cadre, programmes et activités préconisées</vt:lpstr>
      <vt:lpstr>Présentation PowerPoint</vt:lpstr>
      <vt:lpstr> </vt:lpstr>
      <vt:lpstr> </vt:lpstr>
      <vt:lpstr>Présentation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Emmanuelle DOMPNIER</dc:creator>
  <cp:lastModifiedBy>Emmanuelle DOMPNIER</cp:lastModifiedBy>
  <cp:revision>44</cp:revision>
  <dcterms:created xsi:type="dcterms:W3CDTF">2024-01-03T14:57:00Z</dcterms:created>
  <dcterms:modified xsi:type="dcterms:W3CDTF">2024-05-07T10:03:08Z</dcterms:modified>
</cp:coreProperties>
</file>