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2" r:id="rId3"/>
    <p:sldId id="280" r:id="rId4"/>
    <p:sldId id="285" r:id="rId5"/>
    <p:sldId id="286" r:id="rId6"/>
    <p:sldId id="287" r:id="rId7"/>
    <p:sldId id="291" r:id="rId8"/>
    <p:sldId id="293" r:id="rId9"/>
    <p:sldId id="294" r:id="rId10"/>
    <p:sldId id="279" r:id="rId11"/>
    <p:sldId id="288" r:id="rId12"/>
    <p:sldId id="289" r:id="rId13"/>
    <p:sldId id="261" r:id="rId14"/>
    <p:sldId id="276" r:id="rId15"/>
    <p:sldId id="277" r:id="rId16"/>
    <p:sldId id="290" r:id="rId17"/>
    <p:sldId id="265" r:id="rId18"/>
    <p:sldId id="266" r:id="rId19"/>
    <p:sldId id="268" r:id="rId20"/>
    <p:sldId id="281" r:id="rId21"/>
  </p:sldIdLst>
  <p:sldSz cx="12192000" cy="68580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177" autoAdjust="0"/>
  </p:normalViewPr>
  <p:slideViewPr>
    <p:cSldViewPr snapToGrid="0">
      <p:cViewPr varScale="1">
        <p:scale>
          <a:sx n="59" d="100"/>
          <a:sy n="59" d="100"/>
        </p:scale>
        <p:origin x="11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1" cy="481727"/>
          </a:xfrm>
          <a:prstGeom prst="rect">
            <a:avLst/>
          </a:prstGeom>
        </p:spPr>
        <p:txBody>
          <a:bodyPr vert="horz" lIns="97096" tIns="48548" rIns="97096" bIns="48548" rtlCol="0"/>
          <a:lstStyle>
            <a:lvl1pPr algn="l">
              <a:defRPr sz="1300"/>
            </a:lvl1pPr>
          </a:lstStyle>
          <a:p>
            <a:endParaRPr lang="fr-SN"/>
          </a:p>
        </p:txBody>
      </p:sp>
      <p:sp>
        <p:nvSpPr>
          <p:cNvPr id="3" name="Espace réservé de la date 2"/>
          <p:cNvSpPr>
            <a:spLocks noGrp="1"/>
          </p:cNvSpPr>
          <p:nvPr>
            <p:ph type="dt" idx="1"/>
          </p:nvPr>
        </p:nvSpPr>
        <p:spPr>
          <a:xfrm>
            <a:off x="4143589" y="0"/>
            <a:ext cx="3169921" cy="481727"/>
          </a:xfrm>
          <a:prstGeom prst="rect">
            <a:avLst/>
          </a:prstGeom>
        </p:spPr>
        <p:txBody>
          <a:bodyPr vert="horz" lIns="97096" tIns="48548" rIns="97096" bIns="48548" rtlCol="0"/>
          <a:lstStyle>
            <a:lvl1pPr algn="r">
              <a:defRPr sz="1300"/>
            </a:lvl1pPr>
          </a:lstStyle>
          <a:p>
            <a:fld id="{4888AB5B-81BE-42DB-B9BB-710561CF618F}" type="datetimeFigureOut">
              <a:rPr lang="fr-SN" smtClean="0"/>
              <a:t>12/05/2020</a:t>
            </a:fld>
            <a:endParaRPr lang="fr-SN"/>
          </a:p>
        </p:txBody>
      </p:sp>
      <p:sp>
        <p:nvSpPr>
          <p:cNvPr id="4" name="Espace réservé de l'image des diapositives 3"/>
          <p:cNvSpPr>
            <a:spLocks noGrp="1" noRot="1" noChangeAspect="1"/>
          </p:cNvSpPr>
          <p:nvPr>
            <p:ph type="sldImg" idx="2"/>
          </p:nvPr>
        </p:nvSpPr>
        <p:spPr>
          <a:xfrm>
            <a:off x="779463" y="1200150"/>
            <a:ext cx="5757862" cy="3240088"/>
          </a:xfrm>
          <a:prstGeom prst="rect">
            <a:avLst/>
          </a:prstGeom>
          <a:noFill/>
          <a:ln w="12700">
            <a:solidFill>
              <a:prstClr val="black"/>
            </a:solidFill>
          </a:ln>
        </p:spPr>
        <p:txBody>
          <a:bodyPr vert="horz" lIns="97096" tIns="48548" rIns="97096" bIns="48548" rtlCol="0" anchor="ctr"/>
          <a:lstStyle/>
          <a:p>
            <a:endParaRPr lang="fr-SN"/>
          </a:p>
        </p:txBody>
      </p:sp>
      <p:sp>
        <p:nvSpPr>
          <p:cNvPr id="5" name="Espace réservé des notes 4"/>
          <p:cNvSpPr>
            <a:spLocks noGrp="1"/>
          </p:cNvSpPr>
          <p:nvPr>
            <p:ph type="body" sz="quarter" idx="3"/>
          </p:nvPr>
        </p:nvSpPr>
        <p:spPr>
          <a:xfrm>
            <a:off x="731521" y="4620577"/>
            <a:ext cx="5852160" cy="3780473"/>
          </a:xfrm>
          <a:prstGeom prst="rect">
            <a:avLst/>
          </a:prstGeom>
        </p:spPr>
        <p:txBody>
          <a:bodyPr vert="horz" lIns="97096" tIns="48548" rIns="97096" bIns="4854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6" name="Espace réservé du pied de page 5"/>
          <p:cNvSpPr>
            <a:spLocks noGrp="1"/>
          </p:cNvSpPr>
          <p:nvPr>
            <p:ph type="ftr" sz="quarter" idx="4"/>
          </p:nvPr>
        </p:nvSpPr>
        <p:spPr>
          <a:xfrm>
            <a:off x="0" y="9119474"/>
            <a:ext cx="3169921" cy="481726"/>
          </a:xfrm>
          <a:prstGeom prst="rect">
            <a:avLst/>
          </a:prstGeom>
        </p:spPr>
        <p:txBody>
          <a:bodyPr vert="horz" lIns="97096" tIns="48548" rIns="97096" bIns="48548" rtlCol="0" anchor="b"/>
          <a:lstStyle>
            <a:lvl1pPr algn="l">
              <a:defRPr sz="1300"/>
            </a:lvl1pPr>
          </a:lstStyle>
          <a:p>
            <a:endParaRPr lang="fr-SN"/>
          </a:p>
        </p:txBody>
      </p:sp>
      <p:sp>
        <p:nvSpPr>
          <p:cNvPr id="7" name="Espace réservé du numéro de diapositive 6"/>
          <p:cNvSpPr>
            <a:spLocks noGrp="1"/>
          </p:cNvSpPr>
          <p:nvPr>
            <p:ph type="sldNum" sz="quarter" idx="5"/>
          </p:nvPr>
        </p:nvSpPr>
        <p:spPr>
          <a:xfrm>
            <a:off x="4143589" y="9119474"/>
            <a:ext cx="3169921" cy="481726"/>
          </a:xfrm>
          <a:prstGeom prst="rect">
            <a:avLst/>
          </a:prstGeom>
        </p:spPr>
        <p:txBody>
          <a:bodyPr vert="horz" lIns="97096" tIns="48548" rIns="97096" bIns="48548" rtlCol="0" anchor="b"/>
          <a:lstStyle>
            <a:lvl1pPr algn="r">
              <a:defRPr sz="1300"/>
            </a:lvl1pPr>
          </a:lstStyle>
          <a:p>
            <a:fld id="{B0FA86F3-B623-4357-9687-FB19020B5B19}" type="slidenum">
              <a:rPr lang="fr-SN" smtClean="0"/>
              <a:t>‹N°›</a:t>
            </a:fld>
            <a:endParaRPr lang="fr-SN"/>
          </a:p>
        </p:txBody>
      </p:sp>
    </p:spTree>
    <p:extLst>
      <p:ext uri="{BB962C8B-B14F-4D97-AF65-F5344CB8AC3E}">
        <p14:creationId xmlns:p14="http://schemas.microsoft.com/office/powerpoint/2010/main" val="38704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SN" dirty="0"/>
              <a:t>L’enseignante va utiliser les écrits pour expliciter aux élèves les objectifs visés lors des séances suivantes (la correction est rendue nécessaire par le fait que les écrits vont être lus par tous les élèves de la classe.) </a:t>
            </a:r>
          </a:p>
          <a:p>
            <a:r>
              <a:rPr lang="fr-SN" dirty="0"/>
              <a:t>Le journal des apprentissages (voir exemple dans document annexe) Les élèves sont invités à écrire tous les jours ce qu’ils apprennent, ce qu’ils comprennent et les difficultés qu’ils rencontrent. Cette pratique repose sur l’hypothèse que les pratiques d’écriture régulière et peu normées ont un impact sur les apprentissages. L’expérience montre une augmentation quantitative et qualitative des écrits, tant sur le plan syntaxique que sur le plan métacognitif. </a:t>
            </a:r>
          </a:p>
        </p:txBody>
      </p:sp>
      <p:sp>
        <p:nvSpPr>
          <p:cNvPr id="4" name="Espace réservé du numéro de diapositive 3"/>
          <p:cNvSpPr>
            <a:spLocks noGrp="1"/>
          </p:cNvSpPr>
          <p:nvPr>
            <p:ph type="sldNum" sz="quarter" idx="10"/>
          </p:nvPr>
        </p:nvSpPr>
        <p:spPr/>
        <p:txBody>
          <a:bodyPr/>
          <a:lstStyle/>
          <a:p>
            <a:fld id="{B0FA86F3-B623-4357-9687-FB19020B5B19}" type="slidenum">
              <a:rPr lang="fr-SN" smtClean="0"/>
              <a:t>6</a:t>
            </a:fld>
            <a:endParaRPr lang="fr-SN"/>
          </a:p>
        </p:txBody>
      </p:sp>
    </p:spTree>
    <p:extLst>
      <p:ext uri="{BB962C8B-B14F-4D97-AF65-F5344CB8AC3E}">
        <p14:creationId xmlns:p14="http://schemas.microsoft.com/office/powerpoint/2010/main" val="144400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SN" dirty="0"/>
              <a:t>e sont les écrits que l’on pratique lors des activités scientifiques quand il s’agit, à partir d’une hypothèse, de construire un protocole expérimental, de noter les résultats et confirmer ou infirmer l’hypothèse.  Le recueil de conception permet à chacun de s’approprier la situation, d’entrer dans l’investigation. Il met également en évidence les accords et les désaccords. Ce premier écrit est le support du débat qui amènera l’élève à la nécessaire vérification expérimentale de ses affirmations.   Les écrits réalisés lors de l’investigation ont plusieurs rôles.  Tout d’abord, concevoir l’investigation. Un second rôle qui peut être accordé à l’écrit lors de l’investigation est de décharger la mémoire. Il oblige l’élève à rester focaliser sur le but de  l’expérience et à distancier l’action. Enfin, ses écrits servent aussi à « s’expliquer à soi-même ». La prise de notes amène à un perfectionnement du langage et des écrits pour se faire comprendre des autres. </a:t>
            </a:r>
          </a:p>
        </p:txBody>
      </p:sp>
      <p:sp>
        <p:nvSpPr>
          <p:cNvPr id="4" name="Espace réservé du numéro de diapositive 3"/>
          <p:cNvSpPr>
            <a:spLocks noGrp="1"/>
          </p:cNvSpPr>
          <p:nvPr>
            <p:ph type="sldNum" sz="quarter" idx="10"/>
          </p:nvPr>
        </p:nvSpPr>
        <p:spPr/>
        <p:txBody>
          <a:bodyPr/>
          <a:lstStyle/>
          <a:p>
            <a:fld id="{B0FA86F3-B623-4357-9687-FB19020B5B19}" type="slidenum">
              <a:rPr lang="fr-SN" smtClean="0"/>
              <a:t>12</a:t>
            </a:fld>
            <a:endParaRPr lang="fr-SN"/>
          </a:p>
        </p:txBody>
      </p:sp>
    </p:spTree>
    <p:extLst>
      <p:ext uri="{BB962C8B-B14F-4D97-AF65-F5344CB8AC3E}">
        <p14:creationId xmlns:p14="http://schemas.microsoft.com/office/powerpoint/2010/main" val="32445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SN" dirty="0"/>
              <a:t>Ce sont des écrits qui visent la planification et la production d’un autre écrit ou d’un oral. Ils nécessitent la compréhension et la structuration du message à communiquer. Ils permettent ainsi à l’élève de se focaliser sur l’objectifs visé (raconter une histoire, rédiger des connaissances…)  Exemple de notes prises par des élèves de CE1/CE2 qui doivent raconter à des CP l’histoire « Poule coquette » lue par l’enseignante. </a:t>
            </a:r>
          </a:p>
        </p:txBody>
      </p:sp>
      <p:sp>
        <p:nvSpPr>
          <p:cNvPr id="4" name="Espace réservé du numéro de diapositive 3"/>
          <p:cNvSpPr>
            <a:spLocks noGrp="1"/>
          </p:cNvSpPr>
          <p:nvPr>
            <p:ph type="sldNum" sz="quarter" idx="10"/>
          </p:nvPr>
        </p:nvSpPr>
        <p:spPr/>
        <p:txBody>
          <a:bodyPr/>
          <a:lstStyle/>
          <a:p>
            <a:fld id="{B0FA86F3-B623-4357-9687-FB19020B5B19}" type="slidenum">
              <a:rPr lang="fr-SN" smtClean="0"/>
              <a:t>13</a:t>
            </a:fld>
            <a:endParaRPr lang="fr-SN"/>
          </a:p>
        </p:txBody>
      </p:sp>
    </p:spTree>
    <p:extLst>
      <p:ext uri="{BB962C8B-B14F-4D97-AF65-F5344CB8AC3E}">
        <p14:creationId xmlns:p14="http://schemas.microsoft.com/office/powerpoint/2010/main" val="123937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Introduire un réflexe fréquent dans toutes les disciplines : </a:t>
            </a:r>
            <a:r>
              <a:rPr lang="fr-FR" b="1" dirty="0"/>
              <a:t>instaurer un écrit de travail comme préalable à la construction d’une réponse collective à l’oral</a:t>
            </a:r>
            <a:r>
              <a:rPr lang="fr-FR" dirty="0"/>
              <a:t>. Double bénéfice :</a:t>
            </a:r>
            <a:endParaRPr lang="fr-SN" dirty="0"/>
          </a:p>
          <a:p>
            <a:r>
              <a:rPr lang="fr-FR" dirty="0"/>
              <a:t>o  chacun prend un temps pour réfléchir ( on ne se repose pas sur les élèves qui monopolisent l’espace de parole collectif),</a:t>
            </a:r>
            <a:endParaRPr lang="fr-SN" dirty="0"/>
          </a:p>
          <a:p>
            <a:r>
              <a:rPr lang="fr-FR" dirty="0"/>
              <a:t>o on donne un statut qualitatif aux échanges collectifs, en partant de propos réfléchis, pesés, argumentés. La parole commune = somme des intelligences sur une question collective.</a:t>
            </a:r>
            <a:endParaRPr lang="fr-SN" dirty="0"/>
          </a:p>
          <a:p>
            <a:r>
              <a:rPr lang="fr-FR" dirty="0"/>
              <a:t>- </a:t>
            </a:r>
            <a:r>
              <a:rPr lang="fr-FR" b="1" dirty="0"/>
              <a:t>Utiliser le bloc-notes</a:t>
            </a:r>
            <a:r>
              <a:rPr lang="fr-FR" dirty="0"/>
              <a:t> plutôt que le cahier de brouillon car :</a:t>
            </a:r>
            <a:endParaRPr lang="fr-SN" dirty="0"/>
          </a:p>
          <a:p>
            <a:r>
              <a:rPr lang="fr-FR" dirty="0"/>
              <a:t>o ce dernier est connoté ( tu es </a:t>
            </a:r>
            <a:r>
              <a:rPr lang="fr-FR" i="1" dirty="0"/>
              <a:t>brouillon</a:t>
            </a:r>
            <a:r>
              <a:rPr lang="fr-FR" dirty="0"/>
              <a:t> = peu clair, c’est un </a:t>
            </a:r>
            <a:r>
              <a:rPr lang="fr-FR" i="1" dirty="0"/>
              <a:t>véritable brouillon</a:t>
            </a:r>
            <a:r>
              <a:rPr lang="fr-FR" dirty="0"/>
              <a:t> = c’est sale)</a:t>
            </a:r>
            <a:endParaRPr lang="fr-SN" dirty="0"/>
          </a:p>
          <a:p>
            <a:r>
              <a:rPr lang="fr-FR" dirty="0"/>
              <a:t>o l’élève peut mieux comprendre les exigences de soin dans les </a:t>
            </a:r>
            <a:r>
              <a:rPr lang="fr-FR" b="1" dirty="0"/>
              <a:t>cahiers</a:t>
            </a:r>
            <a:r>
              <a:rPr lang="fr-FR" dirty="0"/>
              <a:t> (du jour, de devoirs..) car il a un espace personnel, éphémère sans aucune norme imposée. Il peut y expérimenter tous les possibles, sans contrainte d’évaluation. Actuellement, il a des tas de cahiers dont chacun requiert une exigence particulière. Ici, le contrat est plus net : cahier = soin, écriture lisible, corrections à apporter, bloc-notes = espace de liberté.</a:t>
            </a:r>
            <a:endParaRPr lang="fr-SN" dirty="0"/>
          </a:p>
          <a:p>
            <a:r>
              <a:rPr lang="fr-FR" dirty="0"/>
              <a:t>o Le bloc-notes est l’outil social de référence pour toutes sortes d’écrits intermédiaires ( prises de notes, listes, 1ers jets d’un courrier….)</a:t>
            </a:r>
            <a:endParaRPr lang="fr-SN" dirty="0"/>
          </a:p>
          <a:p>
            <a:r>
              <a:rPr lang="fr-FR" dirty="0"/>
              <a:t>- </a:t>
            </a:r>
            <a:r>
              <a:rPr lang="fr-FR" b="1" dirty="0"/>
              <a:t>Valoriser l’aspect cognitif</a:t>
            </a:r>
            <a:r>
              <a:rPr lang="fr-FR" dirty="0"/>
              <a:t> des écrits intermédiaires :</a:t>
            </a:r>
            <a:endParaRPr lang="fr-SN" dirty="0"/>
          </a:p>
          <a:p>
            <a:r>
              <a:rPr lang="fr-FR" dirty="0"/>
              <a:t>o en précisant aux élèves l’importance capitale de ces étapes</a:t>
            </a:r>
            <a:endParaRPr lang="fr-SN" dirty="0"/>
          </a:p>
          <a:p>
            <a:r>
              <a:rPr lang="fr-FR" dirty="0"/>
              <a:t>o en faisant coller de temps en temps ces travaux de recherche sur les cahiers ( 1</a:t>
            </a:r>
            <a:r>
              <a:rPr lang="fr-FR" baseline="30000" dirty="0"/>
              <a:t>er</a:t>
            </a:r>
            <a:r>
              <a:rPr lang="fr-FR" dirty="0"/>
              <a:t> jet avant la production écrite recopiée, schéma des données d’une situation-problème en mathématiques avant la résolution au propre, listes d’idées ou d’hypothèses, etc.) pour bien montrer que l’on s’attache autant au chemin de l’apprentissage qu’au résultat.</a:t>
            </a:r>
            <a:endParaRPr lang="fr-SN" dirty="0"/>
          </a:p>
          <a:p>
            <a:r>
              <a:rPr lang="fr-FR" dirty="0"/>
              <a:t>o en encourageant verbalement : « Viens me montrer ton bloc-notes, que je vois comment tu as bien réfléchi à la question »</a:t>
            </a:r>
            <a:endParaRPr lang="fr-SN" dirty="0"/>
          </a:p>
          <a:p>
            <a:r>
              <a:rPr lang="fr-FR" dirty="0"/>
              <a:t>o en inventant d’autres supports qui invitent à ces écrits réflexifs : journaux de lecture, journaux d’apprentissages…</a:t>
            </a:r>
            <a:endParaRPr lang="fr-SN" dirty="0"/>
          </a:p>
          <a:p>
            <a:r>
              <a:rPr lang="fr-FR" dirty="0"/>
              <a:t>- </a:t>
            </a:r>
            <a:r>
              <a:rPr lang="fr-FR" b="1" dirty="0"/>
              <a:t>S’appuyer sur la force du rite</a:t>
            </a:r>
            <a:r>
              <a:rPr lang="fr-FR" dirty="0"/>
              <a:t> :</a:t>
            </a:r>
            <a:endParaRPr lang="fr-SN" dirty="0"/>
          </a:p>
          <a:p>
            <a:r>
              <a:rPr lang="fr-FR" dirty="0"/>
              <a:t>o en faisant écrire souvent sa pensée en construction, l’enfant comprendra mieux la raison graphique : l’écriture sera perçue comme un outil de réflexion.</a:t>
            </a:r>
            <a:endParaRPr lang="fr-SN" dirty="0"/>
          </a:p>
          <a:p>
            <a:r>
              <a:rPr lang="fr-FR" dirty="0"/>
              <a:t>o comme ces écrits éphémères ne sont ni normés, ni évalués, mais courts et rapidement conçus, le plaisir a y recourir sera plus spontané, plus libérateur. Dans l’esprit de beaucoup d’élèves, écrire = chantier d’écriture = temps qui s’étire, nombreux retours sur le texte, = ennui, lassitude ; ce n’est pas encore assez bien, c’est loin d’être fini…. Alors que l’écriture, historiquement, constituait un formidable outil d’émancipation…</a:t>
            </a:r>
            <a:endParaRPr lang="fr-SN" dirty="0"/>
          </a:p>
          <a:p>
            <a:r>
              <a:rPr lang="fr-FR" dirty="0"/>
              <a:t>o en écrivant souvent, on apprend à écrire : gageons des résultats d’un enseignement qui place l’écrit au centre des pratiques réflexives, par rapport à un enseignement qui propose un exercice hebdomadaire de production écrite où il s’agit de compléter des trous….</a:t>
            </a:r>
            <a:endParaRPr lang="fr-SN" dirty="0"/>
          </a:p>
          <a:p>
            <a:endParaRPr lang="fr-SN" dirty="0"/>
          </a:p>
        </p:txBody>
      </p:sp>
      <p:sp>
        <p:nvSpPr>
          <p:cNvPr id="4" name="Espace réservé du numéro de diapositive 3"/>
          <p:cNvSpPr>
            <a:spLocks noGrp="1"/>
          </p:cNvSpPr>
          <p:nvPr>
            <p:ph type="sldNum" sz="quarter" idx="10"/>
          </p:nvPr>
        </p:nvSpPr>
        <p:spPr/>
        <p:txBody>
          <a:bodyPr/>
          <a:lstStyle/>
          <a:p>
            <a:fld id="{B0FA86F3-B623-4357-9687-FB19020B5B19}" type="slidenum">
              <a:rPr lang="fr-SN" smtClean="0"/>
              <a:t>17</a:t>
            </a:fld>
            <a:endParaRPr lang="fr-SN"/>
          </a:p>
        </p:txBody>
      </p:sp>
    </p:spTree>
    <p:extLst>
      <p:ext uri="{BB962C8B-B14F-4D97-AF65-F5344CB8AC3E}">
        <p14:creationId xmlns:p14="http://schemas.microsoft.com/office/powerpoint/2010/main" val="139254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r>
              <a:rPr lang="fr-FR" b="1" dirty="0"/>
              <a:t>Aider l’enfant à construire son identité et instaurer des espaces de </a:t>
            </a:r>
            <a:r>
              <a:rPr lang="fr-FR" b="1" dirty="0" err="1"/>
              <a:t>co</a:t>
            </a:r>
            <a:r>
              <a:rPr lang="fr-FR" b="1" dirty="0"/>
              <a:t>-construction des savoirs</a:t>
            </a:r>
            <a:endParaRPr lang="fr-SN" dirty="0"/>
          </a:p>
          <a:p>
            <a:r>
              <a:rPr lang="fr-FR" dirty="0"/>
              <a:t>o au travers de ces écrits quotidiens, l’élève se construit, se découvre en train d’apprendre : à chaque moment, on lui demande de dire sa vision, ses idées, comment il reçoit un texte, de dire ses réussites ou ses difficultés…</a:t>
            </a:r>
            <a:endParaRPr lang="fr-SN" dirty="0"/>
          </a:p>
          <a:p>
            <a:r>
              <a:rPr lang="fr-FR" dirty="0"/>
              <a:t>o en mutualisant ces écrits de recherche, en en faisant une liste collective d’arguments ou de contre-arguments, on favorise les échanges sur le savoir, on élargit les points de vue, on affine l’objet de travail …</a:t>
            </a:r>
            <a:endParaRPr lang="fr-SN" dirty="0"/>
          </a:p>
          <a:p>
            <a:r>
              <a:rPr lang="fr-FR" dirty="0"/>
              <a:t>- </a:t>
            </a:r>
            <a:r>
              <a:rPr lang="fr-FR" b="1" dirty="0"/>
              <a:t>Enseigner quelques outils ou stratégies propres aux écrits intermédiaires </a:t>
            </a:r>
            <a:r>
              <a:rPr lang="fr-FR" dirty="0"/>
              <a:t> : utilisation de signes autres que l’écriture (flèches, signes d’insertion….), apprendre à faire des listes, reprendre des informations sous forme de tableaux, etc.</a:t>
            </a:r>
            <a:endParaRPr lang="fr-SN" dirty="0"/>
          </a:p>
          <a:p>
            <a:r>
              <a:rPr lang="fr-FR" dirty="0"/>
              <a:t> </a:t>
            </a:r>
            <a:endParaRPr lang="fr-SN" dirty="0"/>
          </a:p>
          <a:p>
            <a:r>
              <a:rPr lang="fr-FR" dirty="0"/>
              <a:t>- </a:t>
            </a:r>
            <a:r>
              <a:rPr lang="fr-FR" b="1" dirty="0"/>
              <a:t>Montrer des brouillons de savants, d’écrivains </a:t>
            </a:r>
            <a:r>
              <a:rPr lang="fr-FR" dirty="0"/>
              <a:t>pour observer la pensée en construction</a:t>
            </a:r>
            <a:endParaRPr lang="fr-SN" dirty="0"/>
          </a:p>
          <a:p>
            <a:r>
              <a:rPr lang="fr-FR" dirty="0"/>
              <a:t> </a:t>
            </a:r>
            <a:endParaRPr lang="fr-SN" dirty="0"/>
          </a:p>
          <a:p>
            <a:r>
              <a:rPr lang="fr-FR" dirty="0"/>
              <a:t>- </a:t>
            </a:r>
            <a:r>
              <a:rPr lang="fr-FR" b="1" dirty="0"/>
              <a:t>Utiliser l’outil informatique pour produire les premiers jets :</a:t>
            </a:r>
            <a:r>
              <a:rPr lang="fr-FR" dirty="0"/>
              <a:t> bien souvent, on utilise le traitement de texte pour la production finale. Or, cet outil offre de nombreuses facilités de révision des textes : moins de recopiage, les possibilités de déplacements, d’ajouts, de remplacements ou de suppressions sont plus fonctionnelles, les aides au plan orthographique également.</a:t>
            </a:r>
            <a:endParaRPr lang="fr-SN" dirty="0"/>
          </a:p>
          <a:p>
            <a:endParaRPr lang="fr-SN" dirty="0"/>
          </a:p>
        </p:txBody>
      </p:sp>
      <p:sp>
        <p:nvSpPr>
          <p:cNvPr id="4" name="Espace réservé du numéro de diapositive 3"/>
          <p:cNvSpPr>
            <a:spLocks noGrp="1"/>
          </p:cNvSpPr>
          <p:nvPr>
            <p:ph type="sldNum" sz="quarter" idx="10"/>
          </p:nvPr>
        </p:nvSpPr>
        <p:spPr/>
        <p:txBody>
          <a:bodyPr/>
          <a:lstStyle/>
          <a:p>
            <a:fld id="{B0FA86F3-B623-4357-9687-FB19020B5B19}" type="slidenum">
              <a:rPr lang="fr-SN" smtClean="0"/>
              <a:t>18</a:t>
            </a:fld>
            <a:endParaRPr lang="fr-SN"/>
          </a:p>
        </p:txBody>
      </p:sp>
    </p:spTree>
    <p:extLst>
      <p:ext uri="{BB962C8B-B14F-4D97-AF65-F5344CB8AC3E}">
        <p14:creationId xmlns:p14="http://schemas.microsoft.com/office/powerpoint/2010/main" val="58492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FA86F3-B623-4357-9687-FB19020B5B19}" type="slidenum">
              <a:rPr lang="fr-SN" smtClean="0"/>
              <a:t>20</a:t>
            </a:fld>
            <a:endParaRPr lang="fr-SN"/>
          </a:p>
        </p:txBody>
      </p:sp>
    </p:spTree>
    <p:extLst>
      <p:ext uri="{BB962C8B-B14F-4D97-AF65-F5344CB8AC3E}">
        <p14:creationId xmlns:p14="http://schemas.microsoft.com/office/powerpoint/2010/main" val="353426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F715D5E-7E4E-4C94-B193-F4EBB8E3D253}" type="datetimeFigureOut">
              <a:rPr lang="fr-SN" smtClean="0"/>
              <a:t>12/05/2020</a:t>
            </a:fld>
            <a:endParaRPr lang="fr-SN"/>
          </a:p>
        </p:txBody>
      </p:sp>
      <p:sp>
        <p:nvSpPr>
          <p:cNvPr id="5" name="Footer Placeholder 4"/>
          <p:cNvSpPr>
            <a:spLocks noGrp="1"/>
          </p:cNvSpPr>
          <p:nvPr>
            <p:ph type="ftr" sz="quarter" idx="11"/>
          </p:nvPr>
        </p:nvSpPr>
        <p:spPr/>
        <p:txBody>
          <a:bodyPr/>
          <a:lstStyle/>
          <a:p>
            <a:endParaRPr lang="fr-SN"/>
          </a:p>
        </p:txBody>
      </p:sp>
      <p:sp>
        <p:nvSpPr>
          <p:cNvPr id="6" name="Slide Number Placeholder 5"/>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107183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F715D5E-7E4E-4C94-B193-F4EBB8E3D253}" type="datetimeFigureOut">
              <a:rPr lang="fr-SN" smtClean="0"/>
              <a:t>12/05/2020</a:t>
            </a:fld>
            <a:endParaRPr lang="fr-SN"/>
          </a:p>
        </p:txBody>
      </p:sp>
      <p:sp>
        <p:nvSpPr>
          <p:cNvPr id="5" name="Footer Placeholder 4"/>
          <p:cNvSpPr>
            <a:spLocks noGrp="1"/>
          </p:cNvSpPr>
          <p:nvPr>
            <p:ph type="ftr" sz="quarter" idx="11"/>
          </p:nvPr>
        </p:nvSpPr>
        <p:spPr/>
        <p:txBody>
          <a:bodyPr/>
          <a:lstStyle/>
          <a:p>
            <a:endParaRPr lang="fr-SN"/>
          </a:p>
        </p:txBody>
      </p:sp>
      <p:sp>
        <p:nvSpPr>
          <p:cNvPr id="6" name="Slide Number Placeholder 5"/>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170348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F715D5E-7E4E-4C94-B193-F4EBB8E3D253}" type="datetimeFigureOut">
              <a:rPr lang="fr-SN" smtClean="0"/>
              <a:t>12/05/2020</a:t>
            </a:fld>
            <a:endParaRPr lang="fr-SN"/>
          </a:p>
        </p:txBody>
      </p:sp>
      <p:sp>
        <p:nvSpPr>
          <p:cNvPr id="5" name="Footer Placeholder 4"/>
          <p:cNvSpPr>
            <a:spLocks noGrp="1"/>
          </p:cNvSpPr>
          <p:nvPr>
            <p:ph type="ftr" sz="quarter" idx="11"/>
          </p:nvPr>
        </p:nvSpPr>
        <p:spPr/>
        <p:txBody>
          <a:bodyPr/>
          <a:lstStyle/>
          <a:p>
            <a:endParaRPr lang="fr-SN"/>
          </a:p>
        </p:txBody>
      </p:sp>
      <p:sp>
        <p:nvSpPr>
          <p:cNvPr id="6" name="Slide Number Placeholder 5"/>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37155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F715D5E-7E4E-4C94-B193-F4EBB8E3D253}" type="datetimeFigureOut">
              <a:rPr lang="fr-SN" smtClean="0"/>
              <a:t>12/05/2020</a:t>
            </a:fld>
            <a:endParaRPr lang="fr-SN"/>
          </a:p>
        </p:txBody>
      </p:sp>
      <p:sp>
        <p:nvSpPr>
          <p:cNvPr id="5" name="Footer Placeholder 4"/>
          <p:cNvSpPr>
            <a:spLocks noGrp="1"/>
          </p:cNvSpPr>
          <p:nvPr>
            <p:ph type="ftr" sz="quarter" idx="11"/>
          </p:nvPr>
        </p:nvSpPr>
        <p:spPr/>
        <p:txBody>
          <a:bodyPr/>
          <a:lstStyle/>
          <a:p>
            <a:endParaRPr lang="fr-SN"/>
          </a:p>
        </p:txBody>
      </p:sp>
      <p:sp>
        <p:nvSpPr>
          <p:cNvPr id="6" name="Slide Number Placeholder 5"/>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418866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F715D5E-7E4E-4C94-B193-F4EBB8E3D253}" type="datetimeFigureOut">
              <a:rPr lang="fr-SN" smtClean="0"/>
              <a:t>12/05/2020</a:t>
            </a:fld>
            <a:endParaRPr lang="fr-SN"/>
          </a:p>
        </p:txBody>
      </p:sp>
      <p:sp>
        <p:nvSpPr>
          <p:cNvPr id="5" name="Footer Placeholder 4"/>
          <p:cNvSpPr>
            <a:spLocks noGrp="1"/>
          </p:cNvSpPr>
          <p:nvPr>
            <p:ph type="ftr" sz="quarter" idx="11"/>
          </p:nvPr>
        </p:nvSpPr>
        <p:spPr/>
        <p:txBody>
          <a:bodyPr/>
          <a:lstStyle/>
          <a:p>
            <a:endParaRPr lang="fr-SN"/>
          </a:p>
        </p:txBody>
      </p:sp>
      <p:sp>
        <p:nvSpPr>
          <p:cNvPr id="6" name="Slide Number Placeholder 5"/>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346904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F715D5E-7E4E-4C94-B193-F4EBB8E3D253}" type="datetimeFigureOut">
              <a:rPr lang="fr-SN" smtClean="0"/>
              <a:t>12/05/2020</a:t>
            </a:fld>
            <a:endParaRPr lang="fr-SN"/>
          </a:p>
        </p:txBody>
      </p:sp>
      <p:sp>
        <p:nvSpPr>
          <p:cNvPr id="6" name="Footer Placeholder 5"/>
          <p:cNvSpPr>
            <a:spLocks noGrp="1"/>
          </p:cNvSpPr>
          <p:nvPr>
            <p:ph type="ftr" sz="quarter" idx="11"/>
          </p:nvPr>
        </p:nvSpPr>
        <p:spPr/>
        <p:txBody>
          <a:bodyPr/>
          <a:lstStyle/>
          <a:p>
            <a:endParaRPr lang="fr-SN"/>
          </a:p>
        </p:txBody>
      </p:sp>
      <p:sp>
        <p:nvSpPr>
          <p:cNvPr id="7" name="Slide Number Placeholder 6"/>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177485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F715D5E-7E4E-4C94-B193-F4EBB8E3D253}" type="datetimeFigureOut">
              <a:rPr lang="fr-SN" smtClean="0"/>
              <a:t>12/05/2020</a:t>
            </a:fld>
            <a:endParaRPr lang="fr-SN"/>
          </a:p>
        </p:txBody>
      </p:sp>
      <p:sp>
        <p:nvSpPr>
          <p:cNvPr id="8" name="Footer Placeholder 7"/>
          <p:cNvSpPr>
            <a:spLocks noGrp="1"/>
          </p:cNvSpPr>
          <p:nvPr>
            <p:ph type="ftr" sz="quarter" idx="11"/>
          </p:nvPr>
        </p:nvSpPr>
        <p:spPr/>
        <p:txBody>
          <a:bodyPr/>
          <a:lstStyle/>
          <a:p>
            <a:endParaRPr lang="fr-SN"/>
          </a:p>
        </p:txBody>
      </p:sp>
      <p:sp>
        <p:nvSpPr>
          <p:cNvPr id="9" name="Slide Number Placeholder 8"/>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291676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F715D5E-7E4E-4C94-B193-F4EBB8E3D253}" type="datetimeFigureOut">
              <a:rPr lang="fr-SN" smtClean="0"/>
              <a:t>12/05/2020</a:t>
            </a:fld>
            <a:endParaRPr lang="fr-SN"/>
          </a:p>
        </p:txBody>
      </p:sp>
      <p:sp>
        <p:nvSpPr>
          <p:cNvPr id="4" name="Footer Placeholder 3"/>
          <p:cNvSpPr>
            <a:spLocks noGrp="1"/>
          </p:cNvSpPr>
          <p:nvPr>
            <p:ph type="ftr" sz="quarter" idx="11"/>
          </p:nvPr>
        </p:nvSpPr>
        <p:spPr/>
        <p:txBody>
          <a:bodyPr/>
          <a:lstStyle/>
          <a:p>
            <a:endParaRPr lang="fr-SN"/>
          </a:p>
        </p:txBody>
      </p:sp>
      <p:sp>
        <p:nvSpPr>
          <p:cNvPr id="5" name="Slide Number Placeholder 4"/>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408737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15D5E-7E4E-4C94-B193-F4EBB8E3D253}" type="datetimeFigureOut">
              <a:rPr lang="fr-SN" smtClean="0"/>
              <a:t>12/05/2020</a:t>
            </a:fld>
            <a:endParaRPr lang="fr-SN"/>
          </a:p>
        </p:txBody>
      </p:sp>
      <p:sp>
        <p:nvSpPr>
          <p:cNvPr id="3" name="Footer Placeholder 2"/>
          <p:cNvSpPr>
            <a:spLocks noGrp="1"/>
          </p:cNvSpPr>
          <p:nvPr>
            <p:ph type="ftr" sz="quarter" idx="11"/>
          </p:nvPr>
        </p:nvSpPr>
        <p:spPr/>
        <p:txBody>
          <a:bodyPr/>
          <a:lstStyle/>
          <a:p>
            <a:endParaRPr lang="fr-SN"/>
          </a:p>
        </p:txBody>
      </p:sp>
      <p:sp>
        <p:nvSpPr>
          <p:cNvPr id="4" name="Slide Number Placeholder 3"/>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13678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F715D5E-7E4E-4C94-B193-F4EBB8E3D253}" type="datetimeFigureOut">
              <a:rPr lang="fr-SN" smtClean="0"/>
              <a:t>12/05/2020</a:t>
            </a:fld>
            <a:endParaRPr lang="fr-SN"/>
          </a:p>
        </p:txBody>
      </p:sp>
      <p:sp>
        <p:nvSpPr>
          <p:cNvPr id="6" name="Footer Placeholder 5"/>
          <p:cNvSpPr>
            <a:spLocks noGrp="1"/>
          </p:cNvSpPr>
          <p:nvPr>
            <p:ph type="ftr" sz="quarter" idx="11"/>
          </p:nvPr>
        </p:nvSpPr>
        <p:spPr/>
        <p:txBody>
          <a:bodyPr/>
          <a:lstStyle/>
          <a:p>
            <a:endParaRPr lang="fr-SN"/>
          </a:p>
        </p:txBody>
      </p:sp>
      <p:sp>
        <p:nvSpPr>
          <p:cNvPr id="7" name="Slide Number Placeholder 6"/>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66283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F715D5E-7E4E-4C94-B193-F4EBB8E3D253}" type="datetimeFigureOut">
              <a:rPr lang="fr-SN" smtClean="0"/>
              <a:t>12/05/2020</a:t>
            </a:fld>
            <a:endParaRPr lang="fr-SN"/>
          </a:p>
        </p:txBody>
      </p:sp>
      <p:sp>
        <p:nvSpPr>
          <p:cNvPr id="6" name="Footer Placeholder 5"/>
          <p:cNvSpPr>
            <a:spLocks noGrp="1"/>
          </p:cNvSpPr>
          <p:nvPr>
            <p:ph type="ftr" sz="quarter" idx="11"/>
          </p:nvPr>
        </p:nvSpPr>
        <p:spPr/>
        <p:txBody>
          <a:bodyPr/>
          <a:lstStyle/>
          <a:p>
            <a:endParaRPr lang="fr-SN"/>
          </a:p>
        </p:txBody>
      </p:sp>
      <p:sp>
        <p:nvSpPr>
          <p:cNvPr id="7" name="Slide Number Placeholder 6"/>
          <p:cNvSpPr>
            <a:spLocks noGrp="1"/>
          </p:cNvSpPr>
          <p:nvPr>
            <p:ph type="sldNum" sz="quarter" idx="12"/>
          </p:nvPr>
        </p:nvSpPr>
        <p:spPr/>
        <p:txBody>
          <a:bodyPr/>
          <a:lstStyle/>
          <a:p>
            <a:fld id="{48334C0E-0FF0-40F5-83CA-887E2C940562}" type="slidenum">
              <a:rPr lang="fr-SN" smtClean="0"/>
              <a:t>‹N°›</a:t>
            </a:fld>
            <a:endParaRPr lang="fr-SN"/>
          </a:p>
        </p:txBody>
      </p:sp>
    </p:spTree>
    <p:extLst>
      <p:ext uri="{BB962C8B-B14F-4D97-AF65-F5344CB8AC3E}">
        <p14:creationId xmlns:p14="http://schemas.microsoft.com/office/powerpoint/2010/main" val="137584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15D5E-7E4E-4C94-B193-F4EBB8E3D253}" type="datetimeFigureOut">
              <a:rPr lang="fr-SN" smtClean="0"/>
              <a:t>12/05/2020</a:t>
            </a:fld>
            <a:endParaRPr lang="fr-S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S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34C0E-0FF0-40F5-83CA-887E2C940562}" type="slidenum">
              <a:rPr lang="fr-SN" smtClean="0"/>
              <a:t>‹N°›</a:t>
            </a:fld>
            <a:endParaRPr lang="fr-SN"/>
          </a:p>
        </p:txBody>
      </p:sp>
    </p:spTree>
    <p:extLst>
      <p:ext uri="{BB962C8B-B14F-4D97-AF65-F5344CB8AC3E}">
        <p14:creationId xmlns:p14="http://schemas.microsoft.com/office/powerpoint/2010/main" val="2937074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C41E8F5-E4ED-4EAD-A53E-B2E935B03E46}"/>
              </a:ext>
            </a:extLst>
          </p:cNvPr>
          <p:cNvPicPr>
            <a:picLocks noChangeAspect="1"/>
          </p:cNvPicPr>
          <p:nvPr/>
        </p:nvPicPr>
        <p:blipFill>
          <a:blip r:embed="rId2"/>
          <a:stretch>
            <a:fillRect/>
          </a:stretch>
        </p:blipFill>
        <p:spPr>
          <a:xfrm>
            <a:off x="3613669" y="764709"/>
            <a:ext cx="3467489" cy="2696936"/>
          </a:xfrm>
          <a:prstGeom prst="rect">
            <a:avLst/>
          </a:prstGeom>
        </p:spPr>
      </p:pic>
      <p:sp>
        <p:nvSpPr>
          <p:cNvPr id="3" name="ZoneTexte 2">
            <a:extLst>
              <a:ext uri="{FF2B5EF4-FFF2-40B4-BE49-F238E27FC236}">
                <a16:creationId xmlns:a16="http://schemas.microsoft.com/office/drawing/2014/main" id="{629136F0-1C53-4F68-B20D-69A9A7CCF9E7}"/>
              </a:ext>
            </a:extLst>
          </p:cNvPr>
          <p:cNvSpPr txBox="1"/>
          <p:nvPr/>
        </p:nvSpPr>
        <p:spPr>
          <a:xfrm>
            <a:off x="685800" y="6057900"/>
            <a:ext cx="6351814" cy="369332"/>
          </a:xfrm>
          <a:prstGeom prst="rect">
            <a:avLst/>
          </a:prstGeom>
          <a:noFill/>
        </p:spPr>
        <p:txBody>
          <a:bodyPr wrap="square" rtlCol="0">
            <a:spAutoFit/>
          </a:bodyPr>
          <a:lstStyle/>
          <a:p>
            <a:r>
              <a:rPr lang="fr-FR" b="1" dirty="0">
                <a:solidFill>
                  <a:schemeClr val="bg1">
                    <a:lumMod val="50000"/>
                  </a:schemeClr>
                </a:solidFill>
              </a:rPr>
              <a:t>Serge Levaufre CPAIEN Zone Afrique occidentale</a:t>
            </a:r>
          </a:p>
        </p:txBody>
      </p:sp>
      <p:pic>
        <p:nvPicPr>
          <p:cNvPr id="4" name="Image 3">
            <a:extLst>
              <a:ext uri="{FF2B5EF4-FFF2-40B4-BE49-F238E27FC236}">
                <a16:creationId xmlns:a16="http://schemas.microsoft.com/office/drawing/2014/main" id="{AE7DE51D-1C74-430F-B5A5-871A8B7F4273}"/>
              </a:ext>
            </a:extLst>
          </p:cNvPr>
          <p:cNvPicPr>
            <a:picLocks noChangeAspect="1"/>
          </p:cNvPicPr>
          <p:nvPr/>
        </p:nvPicPr>
        <p:blipFill>
          <a:blip r:embed="rId3"/>
          <a:stretch>
            <a:fillRect/>
          </a:stretch>
        </p:blipFill>
        <p:spPr>
          <a:xfrm rot="20550825">
            <a:off x="559698" y="2557598"/>
            <a:ext cx="3859772" cy="2889186"/>
          </a:xfrm>
          <a:prstGeom prst="rect">
            <a:avLst/>
          </a:prstGeom>
        </p:spPr>
      </p:pic>
      <p:pic>
        <p:nvPicPr>
          <p:cNvPr id="5" name="Image 4">
            <a:extLst>
              <a:ext uri="{FF2B5EF4-FFF2-40B4-BE49-F238E27FC236}">
                <a16:creationId xmlns:a16="http://schemas.microsoft.com/office/drawing/2014/main" id="{A0C6EBD4-8BBB-4D09-9334-6E4392DCC877}"/>
              </a:ext>
            </a:extLst>
          </p:cNvPr>
          <p:cNvPicPr>
            <a:picLocks noChangeAspect="1"/>
          </p:cNvPicPr>
          <p:nvPr/>
        </p:nvPicPr>
        <p:blipFill>
          <a:blip r:embed="rId4"/>
          <a:stretch>
            <a:fillRect/>
          </a:stretch>
        </p:blipFill>
        <p:spPr>
          <a:xfrm rot="911463">
            <a:off x="7132102" y="2122812"/>
            <a:ext cx="4391369" cy="2677664"/>
          </a:xfrm>
          <a:prstGeom prst="rect">
            <a:avLst/>
          </a:prstGeom>
        </p:spPr>
      </p:pic>
      <p:sp>
        <p:nvSpPr>
          <p:cNvPr id="2" name="Titre 1"/>
          <p:cNvSpPr>
            <a:spLocks noGrp="1"/>
          </p:cNvSpPr>
          <p:nvPr>
            <p:ph type="ctrTitle"/>
          </p:nvPr>
        </p:nvSpPr>
        <p:spPr>
          <a:xfrm>
            <a:off x="3048000" y="2512989"/>
            <a:ext cx="6096000" cy="1049337"/>
          </a:xfrm>
          <a:solidFill>
            <a:schemeClr val="accent1">
              <a:lumMod val="50000"/>
            </a:schemeClr>
          </a:solidFill>
        </p:spPr>
        <p:txBody>
          <a:bodyPr/>
          <a:lstStyle/>
          <a:p>
            <a:r>
              <a:rPr lang="fr-SN" b="1" dirty="0">
                <a:solidFill>
                  <a:schemeClr val="bg1"/>
                </a:solidFill>
              </a:rPr>
              <a:t>Les écrits réflexifs</a:t>
            </a:r>
          </a:p>
        </p:txBody>
      </p:sp>
    </p:spTree>
    <p:extLst>
      <p:ext uri="{BB962C8B-B14F-4D97-AF65-F5344CB8AC3E}">
        <p14:creationId xmlns:p14="http://schemas.microsoft.com/office/powerpoint/2010/main" val="27856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0894" y="3221976"/>
            <a:ext cx="6096000" cy="3139321"/>
          </a:xfrm>
          <a:prstGeom prst="rect">
            <a:avLst/>
          </a:prstGeom>
          <a:solidFill>
            <a:schemeClr val="accent2">
              <a:lumMod val="20000"/>
              <a:lumOff val="80000"/>
            </a:schemeClr>
          </a:solidFill>
        </p:spPr>
        <p:txBody>
          <a:bodyPr>
            <a:spAutoFit/>
          </a:bodyPr>
          <a:lstStyle/>
          <a:p>
            <a:r>
              <a:rPr lang="fr-SN" dirty="0">
                <a:solidFill>
                  <a:srgbClr val="333333"/>
                </a:solidFill>
                <a:latin typeface="Verdana" panose="020B0604030504040204" pitchFamily="34" charset="0"/>
              </a:rPr>
              <a:t>D’abord, le cœur a besoin de la nourriture et de l’oxygène tout le temps. Il y a deux tuyaux qui partent dans les organes. Il travaille et s’il ne travaille pas nous mourons rapidement. Le cœur est un organe vital et le cœur a des valvules. Ça sert que le sang ne passe pas dans le mauvais sens. Par exemple, si le tube de dentifrice a deux trous, le dentifrice sort par le mauvais sens. Mais aussi le cerveau a plus de choses que les ordinateurs. Le cœur peut faire 70 battements et dans 80 ans nous serons morts.</a:t>
            </a:r>
            <a:endParaRPr lang="fr-SN" dirty="0"/>
          </a:p>
        </p:txBody>
      </p:sp>
      <p:sp>
        <p:nvSpPr>
          <p:cNvPr id="6" name="Rectangle 5"/>
          <p:cNvSpPr/>
          <p:nvPr/>
        </p:nvSpPr>
        <p:spPr>
          <a:xfrm>
            <a:off x="1308847" y="758896"/>
            <a:ext cx="6096000" cy="1754326"/>
          </a:xfrm>
          <a:prstGeom prst="rect">
            <a:avLst/>
          </a:prstGeom>
          <a:solidFill>
            <a:schemeClr val="accent4">
              <a:lumMod val="20000"/>
              <a:lumOff val="80000"/>
            </a:schemeClr>
          </a:solidFill>
        </p:spPr>
        <p:txBody>
          <a:bodyPr>
            <a:spAutoFit/>
          </a:bodyPr>
          <a:lstStyle/>
          <a:p>
            <a:r>
              <a:rPr lang="fr-SN" dirty="0"/>
              <a:t>Mardi 6 mars</a:t>
            </a:r>
          </a:p>
          <a:p>
            <a:endParaRPr lang="fr-SN" dirty="0"/>
          </a:p>
          <a:p>
            <a:r>
              <a:rPr lang="fr-SN" dirty="0"/>
              <a:t>[…] Puis en rentrant j’ai écris la leçon sur le complément d’objet direct et j’ai </a:t>
            </a:r>
            <a:r>
              <a:rPr lang="fr-SN" dirty="0" err="1"/>
              <a:t>apris</a:t>
            </a:r>
            <a:r>
              <a:rPr lang="fr-SN" dirty="0"/>
              <a:t> qu’il y avait des verbes qui n’avait pas besoin comme danser et il y en a qui avait besoin comme manger et j’ai fait un exercice. […] (</a:t>
            </a:r>
            <a:r>
              <a:rPr lang="fr-SN" dirty="0" err="1"/>
              <a:t>Ninthujan</a:t>
            </a:r>
            <a:r>
              <a:rPr lang="fr-SN" dirty="0"/>
              <a:t>, CM1)</a:t>
            </a:r>
          </a:p>
        </p:txBody>
      </p:sp>
    </p:spTree>
    <p:extLst>
      <p:ext uri="{BB962C8B-B14F-4D97-AF65-F5344CB8AC3E}">
        <p14:creationId xmlns:p14="http://schemas.microsoft.com/office/powerpoint/2010/main" val="126968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5685430" cy="564515"/>
          </a:xfrm>
          <a:solidFill>
            <a:schemeClr val="accent5">
              <a:lumMod val="60000"/>
              <a:lumOff val="40000"/>
            </a:schemeClr>
          </a:solidFill>
        </p:spPr>
        <p:txBody>
          <a:bodyPr>
            <a:normAutofit fontScale="90000"/>
          </a:bodyPr>
          <a:lstStyle/>
          <a:p>
            <a:pPr algn="ctr"/>
            <a:r>
              <a:rPr lang="fr-SN" dirty="0"/>
              <a:t>La liste</a:t>
            </a:r>
          </a:p>
        </p:txBody>
      </p:sp>
      <p:sp>
        <p:nvSpPr>
          <p:cNvPr id="3" name="Espace réservé du contenu 2"/>
          <p:cNvSpPr>
            <a:spLocks noGrp="1"/>
          </p:cNvSpPr>
          <p:nvPr>
            <p:ph idx="1"/>
          </p:nvPr>
        </p:nvSpPr>
        <p:spPr>
          <a:xfrm>
            <a:off x="556121" y="1252562"/>
            <a:ext cx="6416317" cy="658495"/>
          </a:xfrm>
        </p:spPr>
        <p:txBody>
          <a:bodyPr>
            <a:normAutofit fontScale="92500" lnSpcReduction="10000"/>
          </a:bodyPr>
          <a:lstStyle/>
          <a:p>
            <a:pPr marL="0" indent="0">
              <a:buNone/>
            </a:pPr>
            <a:r>
              <a:rPr lang="fr-SN" sz="2400" dirty="0"/>
              <a:t>la liste permet d’organiser les savoirs, de structurer les apprentissages dans toutes les disciplines.</a:t>
            </a:r>
          </a:p>
        </p:txBody>
      </p:sp>
      <p:sp>
        <p:nvSpPr>
          <p:cNvPr id="4" name="Rectangle 3"/>
          <p:cNvSpPr/>
          <p:nvPr/>
        </p:nvSpPr>
        <p:spPr>
          <a:xfrm>
            <a:off x="716280" y="2233979"/>
            <a:ext cx="6096000" cy="1015663"/>
          </a:xfrm>
          <a:prstGeom prst="rect">
            <a:avLst/>
          </a:prstGeom>
        </p:spPr>
        <p:txBody>
          <a:bodyPr>
            <a:spAutoFit/>
          </a:bodyPr>
          <a:lstStyle/>
          <a:p>
            <a:r>
              <a:rPr lang="fr-SN" sz="2000" dirty="0"/>
              <a:t>les élèves, dans l’impossibilité de mémoriser tous les éléments de l’histoire, utilisent la liste comme outil mnémotechnique.</a:t>
            </a:r>
          </a:p>
        </p:txBody>
      </p:sp>
      <p:sp>
        <p:nvSpPr>
          <p:cNvPr id="5" name="Rectangle 4"/>
          <p:cNvSpPr/>
          <p:nvPr/>
        </p:nvSpPr>
        <p:spPr>
          <a:xfrm>
            <a:off x="716280" y="3687229"/>
            <a:ext cx="6096000" cy="707886"/>
          </a:xfrm>
          <a:prstGeom prst="rect">
            <a:avLst/>
          </a:prstGeom>
        </p:spPr>
        <p:txBody>
          <a:bodyPr>
            <a:spAutoFit/>
          </a:bodyPr>
          <a:lstStyle/>
          <a:p>
            <a:r>
              <a:rPr lang="fr-SN" sz="2000" dirty="0"/>
              <a:t>Ils peuvent ainsi structurer l’histoire racontée, grâce à la liste qui fait apparaître cette structure. </a:t>
            </a:r>
          </a:p>
        </p:txBody>
      </p:sp>
      <p:sp>
        <p:nvSpPr>
          <p:cNvPr id="6" name="Rectangle 5"/>
          <p:cNvSpPr/>
          <p:nvPr/>
        </p:nvSpPr>
        <p:spPr>
          <a:xfrm>
            <a:off x="724355" y="5025814"/>
            <a:ext cx="6096000" cy="707886"/>
          </a:xfrm>
          <a:prstGeom prst="rect">
            <a:avLst/>
          </a:prstGeom>
        </p:spPr>
        <p:txBody>
          <a:bodyPr>
            <a:spAutoFit/>
          </a:bodyPr>
          <a:lstStyle/>
          <a:p>
            <a:r>
              <a:rPr lang="fr-SN" sz="2000" dirty="0"/>
              <a:t>les élèves qui jouent avec la liste sont capables de créativité et d’autonomie.</a:t>
            </a:r>
          </a:p>
        </p:txBody>
      </p:sp>
      <p:pic>
        <p:nvPicPr>
          <p:cNvPr id="1026" name="Picture 2" descr="Productions d'élève. Listes écrites dans la classe, pour se souvenir, pour organiser, pour se constru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080" y="647382"/>
            <a:ext cx="4684395" cy="609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8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907" y="510905"/>
            <a:ext cx="7995907" cy="523220"/>
          </a:xfrm>
          <a:prstGeom prst="rect">
            <a:avLst/>
          </a:prstGeom>
          <a:solidFill>
            <a:schemeClr val="accent5">
              <a:lumMod val="60000"/>
              <a:lumOff val="40000"/>
            </a:schemeClr>
          </a:solidFill>
        </p:spPr>
        <p:txBody>
          <a:bodyPr wrap="none">
            <a:spAutoFit/>
          </a:bodyPr>
          <a:lstStyle/>
          <a:p>
            <a:r>
              <a:rPr lang="fr-SN" sz="2800" b="1" dirty="0"/>
              <a:t>Le recueil de conceptions et les écrits d’investigation</a:t>
            </a:r>
          </a:p>
        </p:txBody>
      </p:sp>
      <p:pic>
        <p:nvPicPr>
          <p:cNvPr id="1026" name="Picture 2" descr="http://www.fondation-lamap.org/sites/default/files/upload/media/ressources/pedago/11690_Cahier_d_exp_riences/11738_1_Quels_supports_quels_crits_/758_1694_motsalu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79" y="1359484"/>
            <a:ext cx="6758573" cy="5061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ondation-lamap.org/sites/default/files/upload/media/ressources/pedago/11690_Cahier_d_exp_riences/11738_1_Quels_supports_quels_crits_/758_1696_cheminem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248" y="1359484"/>
            <a:ext cx="5572125"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4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3956" y="645513"/>
            <a:ext cx="6407267" cy="523220"/>
          </a:xfrm>
          <a:prstGeom prst="rect">
            <a:avLst/>
          </a:prstGeom>
          <a:solidFill>
            <a:schemeClr val="accent5">
              <a:lumMod val="60000"/>
              <a:lumOff val="40000"/>
            </a:schemeClr>
          </a:solidFill>
        </p:spPr>
        <p:txBody>
          <a:bodyPr wrap="none">
            <a:spAutoFit/>
          </a:bodyPr>
          <a:lstStyle/>
          <a:p>
            <a:r>
              <a:rPr lang="fr-SN" sz="2800" dirty="0"/>
              <a:t>Les écrits pour produire un oral ou un écrit</a:t>
            </a:r>
          </a:p>
        </p:txBody>
      </p:sp>
      <p:pic>
        <p:nvPicPr>
          <p:cNvPr id="6" name="Image 5"/>
          <p:cNvPicPr>
            <a:picLocks noChangeAspect="1"/>
          </p:cNvPicPr>
          <p:nvPr/>
        </p:nvPicPr>
        <p:blipFill>
          <a:blip r:embed="rId3"/>
          <a:stretch>
            <a:fillRect/>
          </a:stretch>
        </p:blipFill>
        <p:spPr>
          <a:xfrm>
            <a:off x="999367" y="1222086"/>
            <a:ext cx="9420712" cy="4684546"/>
          </a:xfrm>
          <a:prstGeom prst="rect">
            <a:avLst/>
          </a:prstGeom>
        </p:spPr>
      </p:pic>
    </p:spTree>
    <p:extLst>
      <p:ext uri="{BB962C8B-B14F-4D97-AF65-F5344CB8AC3E}">
        <p14:creationId xmlns:p14="http://schemas.microsoft.com/office/powerpoint/2010/main" val="118666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25475"/>
          </a:xfrm>
          <a:solidFill>
            <a:schemeClr val="accent5">
              <a:lumMod val="60000"/>
              <a:lumOff val="40000"/>
            </a:schemeClr>
          </a:solidFill>
        </p:spPr>
        <p:txBody>
          <a:bodyPr>
            <a:normAutofit fontScale="90000"/>
          </a:bodyPr>
          <a:lstStyle/>
          <a:p>
            <a:r>
              <a:rPr lang="fr-SN" b="1" dirty="0"/>
              <a:t>La narration de recherche en mathématiques</a:t>
            </a:r>
          </a:p>
        </p:txBody>
      </p:sp>
      <p:sp>
        <p:nvSpPr>
          <p:cNvPr id="4" name="Rectangle 3"/>
          <p:cNvSpPr/>
          <p:nvPr/>
        </p:nvSpPr>
        <p:spPr>
          <a:xfrm>
            <a:off x="838200" y="1229975"/>
            <a:ext cx="10073640" cy="646331"/>
          </a:xfrm>
          <a:prstGeom prst="rect">
            <a:avLst/>
          </a:prstGeom>
        </p:spPr>
        <p:txBody>
          <a:bodyPr wrap="square">
            <a:spAutoFit/>
          </a:bodyPr>
          <a:lstStyle/>
          <a:p>
            <a:r>
              <a:rPr lang="fr-SN" dirty="0"/>
              <a:t>Il s’agit de l’exposé détaillé, écrit par l’élève lui-même, de la suite des activités qu’il met en œuvre lors de la recherche des solutions d’un problème mathématique</a:t>
            </a:r>
          </a:p>
        </p:txBody>
      </p:sp>
      <p:sp>
        <p:nvSpPr>
          <p:cNvPr id="5" name="Rectangle 4"/>
          <p:cNvSpPr/>
          <p:nvPr/>
        </p:nvSpPr>
        <p:spPr>
          <a:xfrm>
            <a:off x="1417661" y="3302758"/>
            <a:ext cx="9356678" cy="2677656"/>
          </a:xfrm>
          <a:prstGeom prst="rect">
            <a:avLst/>
          </a:prstGeom>
          <a:solidFill>
            <a:schemeClr val="accent2">
              <a:lumMod val="20000"/>
              <a:lumOff val="80000"/>
            </a:schemeClr>
          </a:solidFill>
        </p:spPr>
        <p:txBody>
          <a:bodyPr wrap="square">
            <a:spAutoFit/>
          </a:bodyPr>
          <a:lstStyle/>
          <a:p>
            <a:r>
              <a:rPr lang="fr-SN" sz="2400" dirty="0"/>
              <a:t>Tam est bien embêté : il est en train de jardiner et veut planter 10 arbustes. Il veut les disposer en formant 5 lignes de 4 arbres et il ne sait pas comment faire ! Trouve une disposition possible pour aider Tam dans son travail et dessine son nouveau jardin. Chaque arbre sera représenté par un point. </a:t>
            </a:r>
          </a:p>
          <a:p>
            <a:r>
              <a:rPr lang="fr-SN" sz="2400" dirty="0"/>
              <a:t>Explique ton raisonnement en rédigeant un paragraphe argumenté qui racontera les différentes étapes de ta recherche. </a:t>
            </a:r>
          </a:p>
        </p:txBody>
      </p:sp>
      <p:sp>
        <p:nvSpPr>
          <p:cNvPr id="7" name="Rectangle 6"/>
          <p:cNvSpPr/>
          <p:nvPr/>
        </p:nvSpPr>
        <p:spPr>
          <a:xfrm>
            <a:off x="731520" y="2004536"/>
            <a:ext cx="10332720" cy="923330"/>
          </a:xfrm>
          <a:prstGeom prst="rect">
            <a:avLst/>
          </a:prstGeom>
        </p:spPr>
        <p:txBody>
          <a:bodyPr wrap="square">
            <a:spAutoFit/>
          </a:bodyPr>
          <a:lstStyle/>
          <a:p>
            <a:r>
              <a:rPr lang="fr-SN" dirty="0"/>
              <a:t>l'élève s'engage à raconter du mieux possible toutes les étapes de sa recherche, à décrire ses erreurs, comment lui sont venues de nouvelles idées ; en échange, l'enseignant s'engage à faire porter son évaluation sur ces points précis sans privilégier la solution</a:t>
            </a:r>
          </a:p>
        </p:txBody>
      </p:sp>
    </p:spTree>
    <p:extLst>
      <p:ext uri="{BB962C8B-B14F-4D97-AF65-F5344CB8AC3E}">
        <p14:creationId xmlns:p14="http://schemas.microsoft.com/office/powerpoint/2010/main" val="244078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349658" y="173668"/>
            <a:ext cx="7865746" cy="3305704"/>
          </a:xfrm>
          <a:prstGeom prst="rect">
            <a:avLst/>
          </a:prstGeom>
        </p:spPr>
      </p:pic>
      <p:pic>
        <p:nvPicPr>
          <p:cNvPr id="8" name="Image 7"/>
          <p:cNvPicPr>
            <a:picLocks noChangeAspect="1"/>
          </p:cNvPicPr>
          <p:nvPr/>
        </p:nvPicPr>
        <p:blipFill>
          <a:blip r:embed="rId3"/>
          <a:stretch>
            <a:fillRect/>
          </a:stretch>
        </p:blipFill>
        <p:spPr>
          <a:xfrm>
            <a:off x="5013960" y="3479372"/>
            <a:ext cx="7178040" cy="3378629"/>
          </a:xfrm>
          <a:prstGeom prst="rect">
            <a:avLst/>
          </a:prstGeom>
        </p:spPr>
      </p:pic>
    </p:spTree>
    <p:extLst>
      <p:ext uri="{BB962C8B-B14F-4D97-AF65-F5344CB8AC3E}">
        <p14:creationId xmlns:p14="http://schemas.microsoft.com/office/powerpoint/2010/main" val="124216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98082" y="1054699"/>
            <a:ext cx="9452203" cy="5438176"/>
          </a:xfrm>
          <a:prstGeom prst="rect">
            <a:avLst/>
          </a:prstGeom>
        </p:spPr>
      </p:pic>
      <p:sp>
        <p:nvSpPr>
          <p:cNvPr id="3" name="Titre 1">
            <a:extLst>
              <a:ext uri="{FF2B5EF4-FFF2-40B4-BE49-F238E27FC236}">
                <a16:creationId xmlns:a16="http://schemas.microsoft.com/office/drawing/2014/main" id="{A1485C0C-7932-4F72-BFD8-C2EED01D33A9}"/>
              </a:ext>
            </a:extLst>
          </p:cNvPr>
          <p:cNvSpPr>
            <a:spLocks noGrp="1"/>
          </p:cNvSpPr>
          <p:nvPr>
            <p:ph type="title"/>
          </p:nvPr>
        </p:nvSpPr>
        <p:spPr>
          <a:xfrm>
            <a:off x="586854" y="365125"/>
            <a:ext cx="10766946" cy="614589"/>
          </a:xfrm>
          <a:solidFill>
            <a:schemeClr val="accent5">
              <a:lumMod val="75000"/>
            </a:schemeClr>
          </a:solidFill>
        </p:spPr>
        <p:txBody>
          <a:bodyPr>
            <a:normAutofit fontScale="90000"/>
          </a:bodyPr>
          <a:lstStyle/>
          <a:p>
            <a:pPr algn="ctr"/>
            <a:r>
              <a:rPr lang="fr-SN" b="1" dirty="0">
                <a:solidFill>
                  <a:schemeClr val="bg1"/>
                </a:solidFill>
              </a:rPr>
              <a:t>Les étapes d’appropriation des écrits réflexifs</a:t>
            </a:r>
          </a:p>
        </p:txBody>
      </p:sp>
    </p:spTree>
    <p:extLst>
      <p:ext uri="{BB962C8B-B14F-4D97-AF65-F5344CB8AC3E}">
        <p14:creationId xmlns:p14="http://schemas.microsoft.com/office/powerpoint/2010/main" val="107363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34497"/>
            <a:ext cx="10515600" cy="1016787"/>
          </a:xfrm>
        </p:spPr>
        <p:txBody>
          <a:bodyPr>
            <a:noAutofit/>
          </a:bodyPr>
          <a:lstStyle/>
          <a:p>
            <a:pPr algn="ctr"/>
            <a:r>
              <a:rPr lang="fr-FR" sz="2400" b="1" dirty="0"/>
              <a:t>Pour valoriser les </a:t>
            </a:r>
            <a:r>
              <a:rPr lang="fr-FR" sz="2400" b="1" i="1" dirty="0"/>
              <a:t>écrits intermédiaires</a:t>
            </a:r>
            <a:r>
              <a:rPr lang="fr-FR" sz="2400" b="1" dirty="0"/>
              <a:t> en classe, quelques propositions </a:t>
            </a:r>
            <a:br>
              <a:rPr lang="fr-SN" sz="2400" b="1" dirty="0"/>
            </a:br>
            <a:r>
              <a:rPr lang="fr-FR" sz="1400" b="1" i="1" dirty="0"/>
              <a:t>Nicole FRAGA - CPC TOUL</a:t>
            </a:r>
            <a:endParaRPr lang="fr-SN" sz="3600" b="1" dirty="0"/>
          </a:p>
        </p:txBody>
      </p:sp>
      <p:sp>
        <p:nvSpPr>
          <p:cNvPr id="3" name="Espace réservé du contenu 2"/>
          <p:cNvSpPr>
            <a:spLocks noGrp="1"/>
          </p:cNvSpPr>
          <p:nvPr>
            <p:ph idx="1"/>
          </p:nvPr>
        </p:nvSpPr>
        <p:spPr>
          <a:xfrm>
            <a:off x="838200" y="1825626"/>
            <a:ext cx="10515600" cy="2938880"/>
          </a:xfrm>
        </p:spPr>
        <p:txBody>
          <a:bodyPr/>
          <a:lstStyle/>
          <a:p>
            <a:pPr marL="0" indent="0">
              <a:buNone/>
            </a:pPr>
            <a:r>
              <a:rPr lang="fr-FR" dirty="0"/>
              <a:t>- Introduire un réflexe fréquent dans toutes les disciplines : </a:t>
            </a:r>
            <a:r>
              <a:rPr lang="fr-FR" b="1" dirty="0"/>
              <a:t>instaurer un écrit de travail comme préalable à la construction d’une réponse collective à l’oral</a:t>
            </a:r>
            <a:r>
              <a:rPr lang="fr-FR" dirty="0"/>
              <a:t>. </a:t>
            </a:r>
          </a:p>
          <a:p>
            <a:pPr marL="0" indent="0">
              <a:buNone/>
            </a:pPr>
            <a:r>
              <a:rPr lang="fr-FR" dirty="0"/>
              <a:t>- </a:t>
            </a:r>
            <a:r>
              <a:rPr lang="fr-FR" b="1" dirty="0"/>
              <a:t>Utiliser le bloc-notes</a:t>
            </a:r>
            <a:r>
              <a:rPr lang="fr-FR" dirty="0"/>
              <a:t> plutôt que le cahier de brouillon </a:t>
            </a:r>
          </a:p>
          <a:p>
            <a:pPr marL="0" indent="0">
              <a:buNone/>
            </a:pPr>
            <a:r>
              <a:rPr lang="fr-FR" b="1" dirty="0"/>
              <a:t>- Valoriser l’aspect cognitif</a:t>
            </a:r>
            <a:r>
              <a:rPr lang="fr-FR" dirty="0"/>
              <a:t> des écrits intermédiaires </a:t>
            </a:r>
          </a:p>
          <a:p>
            <a:pPr marL="0" indent="0">
              <a:buNone/>
            </a:pPr>
            <a:r>
              <a:rPr lang="fr-FR" dirty="0"/>
              <a:t>- </a:t>
            </a:r>
            <a:r>
              <a:rPr lang="fr-FR" b="1" dirty="0"/>
              <a:t>S’appuyer sur la force du rite</a:t>
            </a:r>
            <a:r>
              <a:rPr lang="fr-FR" dirty="0"/>
              <a:t> </a:t>
            </a:r>
          </a:p>
          <a:p>
            <a:pPr marL="0" indent="0">
              <a:buNone/>
            </a:pPr>
            <a:endParaRPr lang="fr-SN" dirty="0"/>
          </a:p>
          <a:p>
            <a:pPr marL="0" indent="0">
              <a:buNone/>
            </a:pPr>
            <a:endParaRPr lang="fr-SN" dirty="0"/>
          </a:p>
        </p:txBody>
      </p:sp>
      <p:pic>
        <p:nvPicPr>
          <p:cNvPr id="4100" name="Picture 4" descr="https://s-media-cache-ak0.pinimg.com/236x/d8/66/a1/d866a1fe755dcd63f726b448bde324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900" y="3259555"/>
            <a:ext cx="22479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37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021"/>
            <a:ext cx="6701589" cy="5406942"/>
          </a:xfrm>
        </p:spPr>
        <p:txBody>
          <a:bodyPr/>
          <a:lstStyle/>
          <a:p>
            <a:pPr marL="0" indent="0">
              <a:buNone/>
            </a:pPr>
            <a:r>
              <a:rPr lang="fr-FR" dirty="0"/>
              <a:t>- </a:t>
            </a:r>
            <a:r>
              <a:rPr lang="fr-FR" b="1" dirty="0"/>
              <a:t>Aider l’enfant à construire son identité et instaurer des espaces de </a:t>
            </a:r>
            <a:r>
              <a:rPr lang="fr-FR" b="1" dirty="0" err="1"/>
              <a:t>co</a:t>
            </a:r>
            <a:r>
              <a:rPr lang="fr-FR" b="1" dirty="0"/>
              <a:t>-construction des savoirs</a:t>
            </a:r>
            <a:endParaRPr lang="fr-FR" dirty="0"/>
          </a:p>
          <a:p>
            <a:pPr marL="0" indent="0">
              <a:buNone/>
            </a:pPr>
            <a:r>
              <a:rPr lang="fr-FR" dirty="0"/>
              <a:t>- </a:t>
            </a:r>
            <a:r>
              <a:rPr lang="fr-FR" b="1" dirty="0"/>
              <a:t>Enseigner quelques outils ou stratégies propres aux écrits intermédiaires</a:t>
            </a:r>
          </a:p>
          <a:p>
            <a:pPr marL="0" indent="0">
              <a:buNone/>
            </a:pPr>
            <a:r>
              <a:rPr lang="fr-FR" dirty="0"/>
              <a:t>- </a:t>
            </a:r>
            <a:r>
              <a:rPr lang="fr-FR" b="1" dirty="0"/>
              <a:t>Montrer des brouillons de savants, d’écrivains </a:t>
            </a:r>
            <a:r>
              <a:rPr lang="fr-FR" dirty="0"/>
              <a:t>pour observer la pensée en construction</a:t>
            </a:r>
            <a:endParaRPr lang="fr-SN" dirty="0"/>
          </a:p>
          <a:p>
            <a:pPr marL="0" indent="0">
              <a:buNone/>
            </a:pPr>
            <a:r>
              <a:rPr lang="fr-FR" dirty="0"/>
              <a:t>- </a:t>
            </a:r>
            <a:r>
              <a:rPr lang="fr-FR" b="1" dirty="0"/>
              <a:t>Utiliser l’outil informatique pour produire les premiers jets </a:t>
            </a:r>
            <a:endParaRPr lang="fr-SN" dirty="0"/>
          </a:p>
        </p:txBody>
      </p:sp>
      <p:pic>
        <p:nvPicPr>
          <p:cNvPr id="1026" name="Picture 2" descr="http://www.ien-sannois.ac-versailles.fr/local/cache-vignettes/L450xH600/IMG_0163jpg-45d2-f23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461963"/>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9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4158" y="895528"/>
            <a:ext cx="10097241" cy="1200329"/>
          </a:xfrm>
          <a:prstGeom prst="rect">
            <a:avLst/>
          </a:prstGeom>
          <a:noFill/>
        </p:spPr>
        <p:txBody>
          <a:bodyPr wrap="square">
            <a:spAutoFit/>
          </a:bodyPr>
          <a:lstStyle/>
          <a:p>
            <a:r>
              <a:rPr lang="fr-SN" sz="2400" dirty="0"/>
              <a:t>Ces pratiques de l’écriture comme instrument privilégié du développement intellectuel </a:t>
            </a:r>
            <a:r>
              <a:rPr lang="fr-SN" sz="2400" b="1" dirty="0"/>
              <a:t>ne sont pas des pratiques sociales partagées</a:t>
            </a:r>
            <a:r>
              <a:rPr lang="fr-SN" sz="2400" dirty="0"/>
              <a:t>. </a:t>
            </a:r>
          </a:p>
          <a:p>
            <a:r>
              <a:rPr lang="fr-SN" sz="2400" dirty="0"/>
              <a:t>L’école doit les enseigner. </a:t>
            </a:r>
          </a:p>
        </p:txBody>
      </p:sp>
      <p:sp>
        <p:nvSpPr>
          <p:cNvPr id="7" name="Rectangle 6"/>
          <p:cNvSpPr/>
          <p:nvPr/>
        </p:nvSpPr>
        <p:spPr>
          <a:xfrm>
            <a:off x="1104159" y="2650514"/>
            <a:ext cx="9464040" cy="3139321"/>
          </a:xfrm>
          <a:prstGeom prst="rect">
            <a:avLst/>
          </a:prstGeom>
          <a:noFill/>
        </p:spPr>
        <p:txBody>
          <a:bodyPr wrap="square">
            <a:spAutoFit/>
          </a:bodyPr>
          <a:lstStyle/>
          <a:p>
            <a:r>
              <a:rPr lang="fr-SN" sz="2400" dirty="0"/>
              <a:t>Prendre conscience de toutes les formes d’écrits qui existent déjà </a:t>
            </a:r>
            <a:r>
              <a:rPr lang="fr-SN" sz="2400" b="1" dirty="0"/>
              <a:t>dans l’ordinaire</a:t>
            </a:r>
            <a:r>
              <a:rPr lang="fr-SN" sz="2400" dirty="0"/>
              <a:t> de toute classe :</a:t>
            </a:r>
          </a:p>
          <a:p>
            <a:endParaRPr lang="fr-SN" sz="2400" dirty="0"/>
          </a:p>
          <a:p>
            <a:pPr marL="285750" indent="-285750">
              <a:buFontTx/>
              <a:buChar char="-"/>
            </a:pPr>
            <a:r>
              <a:rPr lang="fr-SN" dirty="0"/>
              <a:t>établir une liste rapide de termes pour collecter des idées, rédiger une définition, titrer un schéma, construire un réseau de notions autour d’un mot-clé, faire la liste des expressions contenant un terme, résumer rapidement, etc.</a:t>
            </a:r>
          </a:p>
          <a:p>
            <a:pPr marL="285750" indent="-285750">
              <a:buFontTx/>
              <a:buChar char="-"/>
            </a:pPr>
            <a:r>
              <a:rPr lang="fr-SN" dirty="0"/>
              <a:t>passer à l’écrit avant toute mise en commun, et à remplacer un travail de recherche collectif oral par un travail écrit,</a:t>
            </a:r>
          </a:p>
          <a:p>
            <a:pPr marL="285750" indent="-285750">
              <a:buFontTx/>
              <a:buChar char="-"/>
            </a:pPr>
            <a:r>
              <a:rPr lang="fr-SN" dirty="0"/>
              <a:t>repérer les moments où une tâche d’écriture, même élémentaire et rapide, peut prendre place dans une séance</a:t>
            </a:r>
          </a:p>
        </p:txBody>
      </p:sp>
    </p:spTree>
    <p:extLst>
      <p:ext uri="{BB962C8B-B14F-4D97-AF65-F5344CB8AC3E}">
        <p14:creationId xmlns:p14="http://schemas.microsoft.com/office/powerpoint/2010/main" val="379357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294D8-5537-497F-869E-CAF77E71D77B}"/>
              </a:ext>
            </a:extLst>
          </p:cNvPr>
          <p:cNvSpPr/>
          <p:nvPr/>
        </p:nvSpPr>
        <p:spPr>
          <a:xfrm>
            <a:off x="785446" y="1441829"/>
            <a:ext cx="10873154" cy="3570208"/>
          </a:xfrm>
          <a:prstGeom prst="rect">
            <a:avLst/>
          </a:prstGeom>
        </p:spPr>
        <p:txBody>
          <a:bodyPr wrap="square">
            <a:spAutoFit/>
          </a:bodyPr>
          <a:lstStyle/>
          <a:p>
            <a:r>
              <a:rPr lang="fr-FR" sz="3200" b="1" dirty="0">
                <a:latin typeface="Calibri" panose="020F0502020204030204" pitchFamily="34" charset="0"/>
                <a:ea typeface="Calibri" panose="020F0502020204030204" pitchFamily="34" charset="0"/>
                <a:cs typeface="Arial" panose="020B0604020202020204" pitchFamily="34" charset="0"/>
              </a:rPr>
              <a:t>Le socle commun de connaissances, de compétences et de culture</a:t>
            </a:r>
          </a:p>
          <a:p>
            <a:endParaRPr lang="fr-FR" sz="3200" b="1" dirty="0">
              <a:latin typeface="Calibri" panose="020F0502020204030204" pitchFamily="34" charset="0"/>
              <a:ea typeface="Calibri" panose="020F0502020204030204" pitchFamily="34" charset="0"/>
              <a:cs typeface="Arial" panose="020B0604020202020204" pitchFamily="34" charset="0"/>
            </a:endParaRPr>
          </a:p>
          <a:p>
            <a:endParaRPr lang="fr-FR" dirty="0">
              <a:latin typeface="Calibri" panose="020F0502020204030204" pitchFamily="34" charset="0"/>
              <a:ea typeface="Calibri" panose="020F0502020204030204" pitchFamily="34" charset="0"/>
              <a:cs typeface="Arial" panose="020B0604020202020204" pitchFamily="34" charset="0"/>
            </a:endParaRPr>
          </a:p>
          <a:p>
            <a:r>
              <a:rPr lang="fr-FR" sz="2800" dirty="0">
                <a:latin typeface="Calibri" panose="020F0502020204030204" pitchFamily="34" charset="0"/>
                <a:ea typeface="Calibri" panose="020F0502020204030204" pitchFamily="34" charset="0"/>
                <a:cs typeface="Arial" panose="020B0604020202020204" pitchFamily="34" charset="0"/>
              </a:rPr>
              <a:t>«  L’élève, engagé dans la scolarité, apprend à réfléchir, à mobiliser des connaissances, à choisir des démarches et des procédures adaptées, pour penser, résoudre un problème, réaliser une tâche complexe ou un projet, en particulier dans une situation nouvelle ou inattendue. »</a:t>
            </a:r>
            <a:endParaRPr lang="fr-FR" sz="2800" dirty="0"/>
          </a:p>
        </p:txBody>
      </p:sp>
    </p:spTree>
    <p:extLst>
      <p:ext uri="{BB962C8B-B14F-4D97-AF65-F5344CB8AC3E}">
        <p14:creationId xmlns:p14="http://schemas.microsoft.com/office/powerpoint/2010/main" val="381474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41972A2-7775-4B01-8B16-8343379B852D}"/>
              </a:ext>
            </a:extLst>
          </p:cNvPr>
          <p:cNvSpPr txBox="1"/>
          <p:nvPr/>
        </p:nvSpPr>
        <p:spPr>
          <a:xfrm>
            <a:off x="509954" y="435876"/>
            <a:ext cx="11447583" cy="707886"/>
          </a:xfrm>
          <a:prstGeom prst="rect">
            <a:avLst/>
          </a:prstGeom>
          <a:solidFill>
            <a:schemeClr val="accent1">
              <a:lumMod val="50000"/>
            </a:schemeClr>
          </a:solidFill>
        </p:spPr>
        <p:txBody>
          <a:bodyPr wrap="square" rtlCol="0">
            <a:spAutoFit/>
          </a:bodyPr>
          <a:lstStyle/>
          <a:p>
            <a:pPr algn="ctr"/>
            <a:r>
              <a:rPr lang="fr-FR" sz="4000" b="1" dirty="0">
                <a:solidFill>
                  <a:schemeClr val="bg1"/>
                </a:solidFill>
              </a:rPr>
              <a:t>Pour conclure</a:t>
            </a:r>
          </a:p>
        </p:txBody>
      </p:sp>
      <p:sp>
        <p:nvSpPr>
          <p:cNvPr id="2" name="Rectangle 1">
            <a:extLst>
              <a:ext uri="{FF2B5EF4-FFF2-40B4-BE49-F238E27FC236}">
                <a16:creationId xmlns:a16="http://schemas.microsoft.com/office/drawing/2014/main" id="{522DFA4A-42A2-4AE4-BC84-DE9F5676DBE7}"/>
              </a:ext>
            </a:extLst>
          </p:cNvPr>
          <p:cNvSpPr/>
          <p:nvPr/>
        </p:nvSpPr>
        <p:spPr>
          <a:xfrm>
            <a:off x="509954" y="1449929"/>
            <a:ext cx="11092960" cy="4972195"/>
          </a:xfrm>
          <a:prstGeom prst="rect">
            <a:avLst/>
          </a:prstGeom>
        </p:spPr>
        <p:txBody>
          <a:bodyPr wrap="square">
            <a:spAutoFit/>
          </a:bodyPr>
          <a:lstStyle/>
          <a:p>
            <a:pPr>
              <a:lnSpc>
                <a:spcPct val="107000"/>
              </a:lnSpc>
              <a:spcAft>
                <a:spcPts val="800"/>
              </a:spcAft>
            </a:pPr>
            <a: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t>A long terme, la pratique des écrits réflexifs, comme toute activité métacognitive, conduit les élèves à développer trois types de stratégies utiles pour apprendre :</a:t>
            </a:r>
          </a:p>
          <a:p>
            <a:pPr>
              <a:lnSpc>
                <a:spcPct val="107000"/>
              </a:lnSpc>
              <a:spcAft>
                <a:spcPts val="800"/>
              </a:spcAft>
            </a:pPr>
            <a:endPar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t>Mémoriser</a:t>
            </a: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 en répétant, en reformulant, en établissant des liens entre des savoirs.</a:t>
            </a:r>
          </a:p>
          <a:p>
            <a:pPr marL="285750" indent="-285750">
              <a:lnSpc>
                <a:spcPct val="107000"/>
              </a:lnSpc>
              <a:spcAft>
                <a:spcPts val="800"/>
              </a:spcAft>
              <a:buFontTx/>
              <a:buChar char="-"/>
            </a:pP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t>Utiliser des stratégies de contrôle métacognitif</a:t>
            </a: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 en mettant au jour les manières de s’y prendre pour réussir ou en obligeant les élèves à toujours évaluer le point où ils en sont, ce qu’ils ont compris ou non…</a:t>
            </a:r>
          </a:p>
          <a:p>
            <a:pPr marL="285750" indent="-285750">
              <a:lnSpc>
                <a:spcPct val="107000"/>
              </a:lnSpc>
              <a:spcAft>
                <a:spcPts val="800"/>
              </a:spcAft>
              <a:buFontTx/>
              <a:buChar char="-"/>
            </a:pPr>
            <a: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t>Développe</a:t>
            </a: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r </a:t>
            </a:r>
            <a:r>
              <a:rPr lang="fr-FR" b="1" dirty="0">
                <a:solidFill>
                  <a:srgbClr val="000000"/>
                </a:solidFill>
                <a:latin typeface="Arial" panose="020B0604020202020204" pitchFamily="34" charset="0"/>
                <a:ea typeface="Calibri" panose="020F0502020204030204" pitchFamily="34" charset="0"/>
                <a:cs typeface="Times New Roman" panose="02020603050405020304" pitchFamily="18" charset="0"/>
              </a:rPr>
              <a:t>les stratégies d’élaboration</a:t>
            </a: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 qui consistent à intégrer constamment les savoirs nouveaux à des ensembles plus vastes : donner du sens à l’apprentissage en cours.</a:t>
            </a:r>
          </a:p>
          <a:p>
            <a:pPr>
              <a:lnSpc>
                <a:spcPct val="107000"/>
              </a:lnSpc>
              <a:spcAft>
                <a:spcPts val="800"/>
              </a:spcAft>
            </a:pPr>
            <a:endPar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fr-FR"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Par là, c’est le sens même des tâches scolaires qui se trouve constamment questionné. Non pas, comme on le croit parfois, pour mettre en évidence l’utilité d’un savoir, mais pour le situer dans un paysage plus vaste et dans une cohérence qui peuvent seuls lui donner sens, et intérêt. »</a:t>
            </a:r>
            <a:endParaRPr lang="fr-FR"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827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929" y="577446"/>
            <a:ext cx="10695127" cy="556489"/>
          </a:xfrm>
          <a:solidFill>
            <a:schemeClr val="accent5">
              <a:lumMod val="75000"/>
            </a:schemeClr>
          </a:solidFill>
          <a:ln w="57150">
            <a:noFill/>
          </a:ln>
        </p:spPr>
        <p:txBody>
          <a:bodyPr>
            <a:normAutofit fontScale="90000"/>
          </a:bodyPr>
          <a:lstStyle/>
          <a:p>
            <a:pPr algn="ctr"/>
            <a:r>
              <a:rPr lang="fr-SN" b="1" dirty="0">
                <a:solidFill>
                  <a:schemeClr val="bg1"/>
                </a:solidFill>
              </a:rPr>
              <a:t>Les écrits intermédiaires ou réflexifs</a:t>
            </a:r>
          </a:p>
        </p:txBody>
      </p:sp>
      <p:sp>
        <p:nvSpPr>
          <p:cNvPr id="3" name="Espace réservé du contenu 2"/>
          <p:cNvSpPr>
            <a:spLocks noGrp="1"/>
          </p:cNvSpPr>
          <p:nvPr>
            <p:ph idx="1"/>
          </p:nvPr>
        </p:nvSpPr>
        <p:spPr>
          <a:xfrm>
            <a:off x="595672" y="3667935"/>
            <a:ext cx="5997861" cy="523220"/>
          </a:xfrm>
        </p:spPr>
        <p:txBody>
          <a:bodyPr/>
          <a:lstStyle/>
          <a:p>
            <a:pPr marL="0" indent="0">
              <a:buNone/>
            </a:pPr>
            <a:r>
              <a:rPr lang="fr-SN" dirty="0"/>
              <a:t>Ils peuvent être de l’ordre du brouillon. </a:t>
            </a:r>
          </a:p>
        </p:txBody>
      </p:sp>
      <p:sp>
        <p:nvSpPr>
          <p:cNvPr id="4" name="Rectangle 3"/>
          <p:cNvSpPr/>
          <p:nvPr/>
        </p:nvSpPr>
        <p:spPr>
          <a:xfrm>
            <a:off x="595672" y="2029913"/>
            <a:ext cx="6950172" cy="523220"/>
          </a:xfrm>
          <a:prstGeom prst="rect">
            <a:avLst/>
          </a:prstGeom>
        </p:spPr>
        <p:txBody>
          <a:bodyPr wrap="square">
            <a:spAutoFit/>
          </a:bodyPr>
          <a:lstStyle/>
          <a:p>
            <a:r>
              <a:rPr lang="fr-SN" sz="2800" dirty="0"/>
              <a:t>Ils ne représentent pas un but en eux-mêmes. </a:t>
            </a:r>
          </a:p>
        </p:txBody>
      </p:sp>
      <p:sp>
        <p:nvSpPr>
          <p:cNvPr id="5" name="Rectangle 4"/>
          <p:cNvSpPr/>
          <p:nvPr/>
        </p:nvSpPr>
        <p:spPr>
          <a:xfrm>
            <a:off x="635756" y="5474392"/>
            <a:ext cx="5514202" cy="523220"/>
          </a:xfrm>
          <a:prstGeom prst="rect">
            <a:avLst/>
          </a:prstGeom>
        </p:spPr>
        <p:txBody>
          <a:bodyPr wrap="none">
            <a:spAutoFit/>
          </a:bodyPr>
          <a:lstStyle/>
          <a:p>
            <a:r>
              <a:rPr lang="fr-SN" sz="2800" dirty="0"/>
              <a:t>Ils portent la trace de tous les essais.</a:t>
            </a:r>
          </a:p>
        </p:txBody>
      </p:sp>
      <p:sp>
        <p:nvSpPr>
          <p:cNvPr id="6" name="Rectangle 5"/>
          <p:cNvSpPr/>
          <p:nvPr/>
        </p:nvSpPr>
        <p:spPr>
          <a:xfrm>
            <a:off x="595672" y="2790244"/>
            <a:ext cx="5703036" cy="523220"/>
          </a:xfrm>
          <a:prstGeom prst="rect">
            <a:avLst/>
          </a:prstGeom>
        </p:spPr>
        <p:txBody>
          <a:bodyPr wrap="none">
            <a:spAutoFit/>
          </a:bodyPr>
          <a:lstStyle/>
          <a:p>
            <a:r>
              <a:rPr lang="fr-SN" sz="2800" dirty="0"/>
              <a:t>Leur forme est plurielle et diversifiée. </a:t>
            </a:r>
          </a:p>
        </p:txBody>
      </p:sp>
      <p:sp>
        <p:nvSpPr>
          <p:cNvPr id="7" name="Rectangle 6"/>
          <p:cNvSpPr/>
          <p:nvPr/>
        </p:nvSpPr>
        <p:spPr>
          <a:xfrm>
            <a:off x="595672" y="4497717"/>
            <a:ext cx="5586722" cy="523220"/>
          </a:xfrm>
          <a:prstGeom prst="rect">
            <a:avLst/>
          </a:prstGeom>
        </p:spPr>
        <p:txBody>
          <a:bodyPr wrap="none">
            <a:spAutoFit/>
          </a:bodyPr>
          <a:lstStyle/>
          <a:p>
            <a:r>
              <a:rPr lang="fr-SN" sz="2800" dirty="0"/>
              <a:t>Ils sont le reflet d’étapes essentielles.</a:t>
            </a:r>
          </a:p>
        </p:txBody>
      </p:sp>
      <p:sp>
        <p:nvSpPr>
          <p:cNvPr id="8" name="Rectangle 7"/>
          <p:cNvSpPr/>
          <p:nvPr/>
        </p:nvSpPr>
        <p:spPr>
          <a:xfrm>
            <a:off x="538929" y="1314848"/>
            <a:ext cx="7528871" cy="523220"/>
          </a:xfrm>
          <a:prstGeom prst="rect">
            <a:avLst/>
          </a:prstGeom>
        </p:spPr>
        <p:txBody>
          <a:bodyPr wrap="square">
            <a:spAutoFit/>
          </a:bodyPr>
          <a:lstStyle/>
          <a:p>
            <a:r>
              <a:rPr lang="fr-SN" sz="2800" b="1" dirty="0"/>
              <a:t>Ce sont des écrits pour apprendre et pour penser</a:t>
            </a:r>
          </a:p>
        </p:txBody>
      </p:sp>
      <p:sp>
        <p:nvSpPr>
          <p:cNvPr id="9" name="Rectangle 8"/>
          <p:cNvSpPr/>
          <p:nvPr/>
        </p:nvSpPr>
        <p:spPr>
          <a:xfrm>
            <a:off x="4564380" y="6304174"/>
            <a:ext cx="7994469" cy="307777"/>
          </a:xfrm>
          <a:prstGeom prst="rect">
            <a:avLst/>
          </a:prstGeom>
        </p:spPr>
        <p:txBody>
          <a:bodyPr wrap="square">
            <a:spAutoFit/>
          </a:bodyPr>
          <a:lstStyle/>
          <a:p>
            <a:pPr algn="ctr"/>
            <a:r>
              <a:rPr lang="fr-SN" sz="1400" dirty="0"/>
              <a:t>Micheline Cellier Professeur agrégé de Lettres IUFM Montpellier, site de Nîmes </a:t>
            </a:r>
          </a:p>
        </p:txBody>
      </p:sp>
      <p:pic>
        <p:nvPicPr>
          <p:cNvPr id="11" name="Picture 2" descr="https://encrypted-tbn3.gstatic.com/images?q=tbn:ANd9GcSTeSqSdhi2dRzBUm1ef4gVpVYGpsHn1uGyjTUyB3q4_AEW7izr">
            <a:extLst>
              <a:ext uri="{FF2B5EF4-FFF2-40B4-BE49-F238E27FC236}">
                <a16:creationId xmlns:a16="http://schemas.microsoft.com/office/drawing/2014/main" id="{DB84762A-B1BC-413E-AEE9-6C0636C74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264" y="2654345"/>
            <a:ext cx="5053917" cy="308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00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6854" y="365125"/>
            <a:ext cx="10766946" cy="614589"/>
          </a:xfrm>
          <a:solidFill>
            <a:schemeClr val="accent5">
              <a:lumMod val="75000"/>
            </a:schemeClr>
          </a:solidFill>
        </p:spPr>
        <p:txBody>
          <a:bodyPr>
            <a:normAutofit fontScale="90000"/>
          </a:bodyPr>
          <a:lstStyle/>
          <a:p>
            <a:r>
              <a:rPr lang="fr-SN" b="1" dirty="0">
                <a:solidFill>
                  <a:schemeClr val="bg1"/>
                </a:solidFill>
              </a:rPr>
              <a:t>Des exemples d’écrits réflexifs</a:t>
            </a:r>
          </a:p>
        </p:txBody>
      </p:sp>
      <p:sp>
        <p:nvSpPr>
          <p:cNvPr id="3" name="Espace réservé du contenu 2"/>
          <p:cNvSpPr>
            <a:spLocks noGrp="1"/>
          </p:cNvSpPr>
          <p:nvPr>
            <p:ph idx="1"/>
          </p:nvPr>
        </p:nvSpPr>
        <p:spPr>
          <a:xfrm>
            <a:off x="1137127" y="1160060"/>
            <a:ext cx="5340417" cy="980976"/>
          </a:xfrm>
          <a:solidFill>
            <a:schemeClr val="accent5">
              <a:lumMod val="40000"/>
              <a:lumOff val="60000"/>
            </a:schemeClr>
          </a:solidFill>
        </p:spPr>
        <p:txBody>
          <a:bodyPr>
            <a:noAutofit/>
          </a:bodyPr>
          <a:lstStyle/>
          <a:p>
            <a:pPr marL="0" indent="0">
              <a:buNone/>
            </a:pPr>
            <a:r>
              <a:rPr lang="fr-SN" b="1" dirty="0"/>
              <a:t>Les écrits personnels : </a:t>
            </a:r>
            <a:br>
              <a:rPr lang="fr-SN" b="1" dirty="0"/>
            </a:br>
            <a:r>
              <a:rPr lang="fr-SN" dirty="0"/>
              <a:t>cahier de lecteur, cahier personnel </a:t>
            </a:r>
          </a:p>
        </p:txBody>
      </p:sp>
      <p:pic>
        <p:nvPicPr>
          <p:cNvPr id="4" name="Image 3"/>
          <p:cNvPicPr>
            <a:picLocks noChangeAspect="1"/>
          </p:cNvPicPr>
          <p:nvPr/>
        </p:nvPicPr>
        <p:blipFill>
          <a:blip r:embed="rId2"/>
          <a:stretch>
            <a:fillRect/>
          </a:stretch>
        </p:blipFill>
        <p:spPr>
          <a:xfrm>
            <a:off x="838200" y="2321382"/>
            <a:ext cx="6344175" cy="4208089"/>
          </a:xfrm>
          <a:prstGeom prst="rect">
            <a:avLst/>
          </a:prstGeom>
        </p:spPr>
      </p:pic>
      <p:pic>
        <p:nvPicPr>
          <p:cNvPr id="5" name="Image 4"/>
          <p:cNvPicPr>
            <a:picLocks noChangeAspect="1"/>
          </p:cNvPicPr>
          <p:nvPr/>
        </p:nvPicPr>
        <p:blipFill>
          <a:blip r:embed="rId3"/>
          <a:stretch>
            <a:fillRect/>
          </a:stretch>
        </p:blipFill>
        <p:spPr>
          <a:xfrm>
            <a:off x="7027817" y="365125"/>
            <a:ext cx="5097018" cy="5984000"/>
          </a:xfrm>
          <a:prstGeom prst="rect">
            <a:avLst/>
          </a:prstGeom>
        </p:spPr>
      </p:pic>
    </p:spTree>
    <p:extLst>
      <p:ext uri="{BB962C8B-B14F-4D97-AF65-F5344CB8AC3E}">
        <p14:creationId xmlns:p14="http://schemas.microsoft.com/office/powerpoint/2010/main" val="393040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34035"/>
          </a:xfrm>
          <a:solidFill>
            <a:schemeClr val="accent5">
              <a:lumMod val="60000"/>
              <a:lumOff val="40000"/>
            </a:schemeClr>
          </a:solidFill>
        </p:spPr>
        <p:txBody>
          <a:bodyPr>
            <a:normAutofit fontScale="90000"/>
          </a:bodyPr>
          <a:lstStyle/>
          <a:p>
            <a:pPr algn="ctr"/>
            <a:r>
              <a:rPr lang="fr-SN" b="1" dirty="0"/>
              <a:t>Le cahier d’écrivain</a:t>
            </a:r>
          </a:p>
        </p:txBody>
      </p:sp>
      <p:pic>
        <p:nvPicPr>
          <p:cNvPr id="3074" name="Picture 2" descr="http://www4.ac-nancy-metz.fr/eco-elementaire-vittoncourt/wp-content/uploads/P12104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480" y="3002914"/>
            <a:ext cx="5419725"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2397" y="1212373"/>
            <a:ext cx="11927205" cy="1477328"/>
          </a:xfrm>
          <a:prstGeom prst="rect">
            <a:avLst/>
          </a:prstGeom>
        </p:spPr>
        <p:txBody>
          <a:bodyPr wrap="square">
            <a:spAutoFit/>
          </a:bodyPr>
          <a:lstStyle/>
          <a:p>
            <a:pPr algn="ctr" fontAlgn="base"/>
            <a:r>
              <a:rPr lang="fr-SN" dirty="0">
                <a:solidFill>
                  <a:srgbClr val="333333"/>
                </a:solidFill>
                <a:latin typeface="Georgia" panose="02040502050405020303" pitchFamily="18" charset="0"/>
              </a:rPr>
              <a:t>Le cahier d’écrivain ( ou carnet de voyage de l’année scolaire ) est un cahier pour lequel la maitresse nous donne des lanceurs :  il faut continuer les phrases ou répondre aux questions.  C’est  amusant mais on peut aussi écrire une histoire, parler de sa vie et nous avons pu écrire qui s’était passé à la </a:t>
            </a:r>
            <a:r>
              <a:rPr lang="fr-SN" dirty="0" err="1">
                <a:solidFill>
                  <a:srgbClr val="333333"/>
                </a:solidFill>
                <a:latin typeface="Georgia" panose="02040502050405020303" pitchFamily="18" charset="0"/>
              </a:rPr>
              <a:t>Hoube</a:t>
            </a:r>
            <a:r>
              <a:rPr lang="fr-SN" dirty="0">
                <a:solidFill>
                  <a:srgbClr val="333333"/>
                </a:solidFill>
                <a:latin typeface="Georgia" panose="02040502050405020303" pitchFamily="18" charset="0"/>
              </a:rPr>
              <a:t>. On peut interdire à certaines personne de le lire. En tout cas c’est super!!!</a:t>
            </a:r>
          </a:p>
          <a:p>
            <a:pPr algn="ctr" fontAlgn="base"/>
            <a:r>
              <a:rPr lang="fr-SN" dirty="0">
                <a:solidFill>
                  <a:srgbClr val="333333"/>
                </a:solidFill>
                <a:latin typeface="Georgia" panose="02040502050405020303" pitchFamily="18" charset="0"/>
              </a:rPr>
              <a:t>Anaëlle</a:t>
            </a:r>
            <a:endParaRPr lang="fr-SN"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21719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1759" y="1283462"/>
            <a:ext cx="3537494" cy="400110"/>
          </a:xfrm>
          <a:prstGeom prst="rect">
            <a:avLst/>
          </a:prstGeom>
        </p:spPr>
        <p:txBody>
          <a:bodyPr wrap="square">
            <a:spAutoFit/>
          </a:bodyPr>
          <a:lstStyle/>
          <a:p>
            <a:r>
              <a:rPr lang="fr-SN" sz="2000" b="1" dirty="0"/>
              <a:t>Les écrits métacognitifs : </a:t>
            </a:r>
          </a:p>
        </p:txBody>
      </p:sp>
      <p:pic>
        <p:nvPicPr>
          <p:cNvPr id="6" name="Image 5"/>
          <p:cNvPicPr>
            <a:picLocks noChangeAspect="1"/>
          </p:cNvPicPr>
          <p:nvPr/>
        </p:nvPicPr>
        <p:blipFill>
          <a:blip r:embed="rId3"/>
          <a:stretch>
            <a:fillRect/>
          </a:stretch>
        </p:blipFill>
        <p:spPr>
          <a:xfrm>
            <a:off x="2028792" y="2080724"/>
            <a:ext cx="7398109" cy="3814250"/>
          </a:xfrm>
          <a:prstGeom prst="rect">
            <a:avLst/>
          </a:prstGeom>
        </p:spPr>
      </p:pic>
      <p:sp>
        <p:nvSpPr>
          <p:cNvPr id="5" name="Titre 1"/>
          <p:cNvSpPr>
            <a:spLocks noGrp="1"/>
          </p:cNvSpPr>
          <p:nvPr>
            <p:ph type="title"/>
          </p:nvPr>
        </p:nvSpPr>
        <p:spPr>
          <a:xfrm>
            <a:off x="470046" y="574757"/>
            <a:ext cx="10515600" cy="640715"/>
          </a:xfrm>
          <a:solidFill>
            <a:schemeClr val="accent5">
              <a:lumMod val="60000"/>
              <a:lumOff val="40000"/>
            </a:schemeClr>
          </a:solidFill>
        </p:spPr>
        <p:txBody>
          <a:bodyPr>
            <a:normAutofit fontScale="90000"/>
          </a:bodyPr>
          <a:lstStyle/>
          <a:p>
            <a:pPr algn="ctr"/>
            <a:r>
              <a:rPr lang="fr-SN" dirty="0"/>
              <a:t>Le journal des apprentissages</a:t>
            </a:r>
          </a:p>
        </p:txBody>
      </p:sp>
    </p:spTree>
    <p:extLst>
      <p:ext uri="{BB962C8B-B14F-4D97-AF65-F5344CB8AC3E}">
        <p14:creationId xmlns:p14="http://schemas.microsoft.com/office/powerpoint/2010/main" val="419595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DE5D0F-A9B5-4ADF-8D7E-F7B2DB1CE108}"/>
              </a:ext>
            </a:extLst>
          </p:cNvPr>
          <p:cNvSpPr/>
          <p:nvPr/>
        </p:nvSpPr>
        <p:spPr>
          <a:xfrm>
            <a:off x="1024589" y="296290"/>
            <a:ext cx="10264734" cy="911788"/>
          </a:xfrm>
          <a:prstGeom prst="rect">
            <a:avLst/>
          </a:prstGeom>
          <a:solidFill>
            <a:schemeClr val="accent5">
              <a:lumMod val="40000"/>
              <a:lumOff val="60000"/>
            </a:schemeClr>
          </a:solidFill>
        </p:spPr>
        <p:txBody>
          <a:bodyPr wrap="square">
            <a:spAutoFit/>
          </a:bodyPr>
          <a:lstStyle/>
          <a:p>
            <a:pPr algn="ctr">
              <a:lnSpc>
                <a:spcPct val="115000"/>
              </a:lnSpc>
              <a:spcAft>
                <a:spcPts val="1000"/>
              </a:spcAft>
            </a:pPr>
            <a:r>
              <a:rPr lang="fr-FR" sz="2400" b="1" dirty="0">
                <a:solidFill>
                  <a:srgbClr val="000000"/>
                </a:solidFill>
                <a:latin typeface="Calibri" panose="020F0502020204030204" pitchFamily="34" charset="0"/>
                <a:ea typeface="Calibri" panose="020F0502020204030204" pitchFamily="34" charset="0"/>
                <a:cs typeface="Arial" panose="020B0604020202020204" pitchFamily="34" charset="0"/>
              </a:rPr>
              <a:t>Le journal des apprentissages à la maison</a:t>
            </a:r>
          </a:p>
          <a:p>
            <a:pPr algn="ctr">
              <a:lnSpc>
                <a:spcPct val="115000"/>
              </a:lnSpc>
              <a:spcAft>
                <a:spcPts val="1000"/>
              </a:spcAft>
            </a:pPr>
            <a:r>
              <a:rPr lang="fr-FR"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CPAIEN Moyen</a:t>
            </a:r>
            <a:r>
              <a:rPr lang="fr-FR" sz="1600" b="1" dirty="0">
                <a:solidFill>
                  <a:srgbClr val="000000"/>
                </a:solidFill>
                <a:latin typeface="Calibri" panose="020F0502020204030204" pitchFamily="34" charset="0"/>
                <a:ea typeface="Calibri" panose="020F0502020204030204" pitchFamily="34" charset="0"/>
                <a:cs typeface="Arial" panose="020B0604020202020204" pitchFamily="34" charset="0"/>
              </a:rPr>
              <a:t>-Orient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2CACBE-9793-4839-9575-24E1047EBE40}"/>
              </a:ext>
            </a:extLst>
          </p:cNvPr>
          <p:cNvSpPr/>
          <p:nvPr/>
        </p:nvSpPr>
        <p:spPr>
          <a:xfrm>
            <a:off x="1024589" y="1364175"/>
            <a:ext cx="5986639" cy="425501"/>
          </a:xfrm>
          <a:prstGeom prst="rect">
            <a:avLst/>
          </a:prstGeom>
        </p:spPr>
        <p:txBody>
          <a:bodyPr wrap="none">
            <a:spAutoFit/>
          </a:bodyPr>
          <a:lstStyle/>
          <a:p>
            <a:pPr algn="just">
              <a:lnSpc>
                <a:spcPct val="115000"/>
              </a:lnSpc>
              <a:spcAft>
                <a:spcPts val="1000"/>
              </a:spcAft>
            </a:pPr>
            <a:r>
              <a:rPr lang="fr-FR" sz="2000" b="1" dirty="0">
                <a:solidFill>
                  <a:srgbClr val="000000"/>
                </a:solidFill>
                <a:latin typeface="Calibri" panose="020F0502020204030204" pitchFamily="34" charset="0"/>
                <a:ea typeface="Calibri" panose="020F0502020204030204" pitchFamily="34" charset="0"/>
                <a:cs typeface="Arial" panose="020B0604020202020204" pitchFamily="34" charset="0"/>
              </a:rPr>
              <a:t>Les objectifs du journal des apprentissages à la maison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CB612B1-B2AF-49E4-AD8B-7ABFE2225C1E}"/>
              </a:ext>
            </a:extLst>
          </p:cNvPr>
          <p:cNvSpPr/>
          <p:nvPr/>
        </p:nvSpPr>
        <p:spPr>
          <a:xfrm>
            <a:off x="394127" y="2371275"/>
            <a:ext cx="11422735" cy="4093172"/>
          </a:xfrm>
          <a:prstGeom prst="rect">
            <a:avLst/>
          </a:prstGeom>
        </p:spPr>
        <p:txBody>
          <a:bodyPr wrap="square">
            <a:spAutoFit/>
          </a:bodyPr>
          <a:lstStyle/>
          <a:p>
            <a:pPr algn="just">
              <a:lnSpc>
                <a:spcPct val="115000"/>
              </a:lnSpc>
              <a:spcAft>
                <a:spcPts val="1000"/>
              </a:spcAft>
            </a:pPr>
            <a:r>
              <a:rPr lang="fr-FR" sz="2000" b="1" dirty="0">
                <a:latin typeface="Calibri" panose="020F0502020204030204" pitchFamily="34" charset="0"/>
                <a:ea typeface="Calibri" panose="020F0502020204030204" pitchFamily="34" charset="0"/>
                <a:cs typeface="Arial" panose="020B0604020202020204" pitchFamily="34" charset="0"/>
              </a:rPr>
              <a:t>Pour l’élève, il s’agit : </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D’écrire quotidiennement.</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De récapituler par écrit ce qu’il a découvert, appris, compris, réalisé au cours de la journée.</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De l’aider à mémoriser, non pas en restituant de manière systématique mais en l’ obligeant à organiser les savoirs, à opérer des rapprochements avec ce qui a été étudié à d’autres moments.</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D’articuler l’écriture et l’oral. De réaliser une tâche complexe d’écriture sans modèle. Il s’agit d’utiliser l’écrit pour penser.</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De développer des compétences cognitives : qu’est-ce que j’ai appris ? qu’est-ce que j’ai compris ?</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De faire état de ses connaissances, de ses difficultés.</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De conserver des traces au long cours.</a:t>
            </a:r>
          </a:p>
          <a:p>
            <a:pPr marL="342900" lvl="0" indent="-342900" algn="just">
              <a:lnSpc>
                <a:spcPct val="115000"/>
              </a:lnSpc>
              <a:spcAft>
                <a:spcPts val="100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D’exprimer ses émotions.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852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09927A-D654-47E1-8E30-BFF5E3D75723}"/>
              </a:ext>
            </a:extLst>
          </p:cNvPr>
          <p:cNvSpPr/>
          <p:nvPr/>
        </p:nvSpPr>
        <p:spPr>
          <a:xfrm>
            <a:off x="706315" y="678760"/>
            <a:ext cx="10779369" cy="2677400"/>
          </a:xfrm>
          <a:prstGeom prst="rect">
            <a:avLst/>
          </a:prstGeom>
        </p:spPr>
        <p:txBody>
          <a:bodyPr wrap="square">
            <a:spAutoFit/>
          </a:bodyPr>
          <a:lstStyle/>
          <a:p>
            <a:pPr algn="just">
              <a:lnSpc>
                <a:spcPct val="115000"/>
              </a:lnSpc>
              <a:spcAft>
                <a:spcPts val="1000"/>
              </a:spcAft>
            </a:pPr>
            <a:r>
              <a:rPr lang="fr-FR" sz="2000" b="1" dirty="0">
                <a:latin typeface="Calibri" panose="020F0502020204030204" pitchFamily="34" charset="0"/>
                <a:ea typeface="Calibri" panose="020F0502020204030204" pitchFamily="34" charset="0"/>
                <a:cs typeface="Arial" panose="020B0604020202020204" pitchFamily="34" charset="0"/>
              </a:rPr>
              <a:t>Pour l’enseignant, il s’agit de</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Faire écrire ses élèves.</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Repérer les réussites et les difficultés.</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Réguler son enseignement.</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Faire acquérir des capacités réflexives et cognitives</a:t>
            </a:r>
          </a:p>
          <a:p>
            <a:pPr marL="342900" lvl="0" indent="-342900" algn="just">
              <a:lnSpc>
                <a:spcPct val="115000"/>
              </a:lnSpc>
              <a:spcAft>
                <a:spcPts val="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Comprendre les processus et procédures mises en œuvre par les élèves.</a:t>
            </a:r>
          </a:p>
          <a:p>
            <a:pPr marL="342900" lvl="0" indent="-342900" algn="just">
              <a:lnSpc>
                <a:spcPct val="115000"/>
              </a:lnSpc>
              <a:spcAft>
                <a:spcPts val="1000"/>
              </a:spcAft>
              <a:buFont typeface="Calibri" panose="020F0502020204030204" pitchFamily="34" charset="0"/>
              <a:buChar char="-"/>
            </a:pPr>
            <a:r>
              <a:rPr lang="fr-FR" sz="2000" dirty="0">
                <a:latin typeface="Calibri" panose="020F0502020204030204" pitchFamily="34" charset="0"/>
                <a:ea typeface="Calibri" panose="020F0502020204030204" pitchFamily="34" charset="0"/>
                <a:cs typeface="Arial" panose="020B0604020202020204" pitchFamily="34" charset="0"/>
              </a:rPr>
              <a:t>S’attacher aux compétences métacognitives des élèves.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200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3D70CD-9246-4A71-85FB-A355D2E0FAC3}"/>
              </a:ext>
            </a:extLst>
          </p:cNvPr>
          <p:cNvSpPr/>
          <p:nvPr/>
        </p:nvSpPr>
        <p:spPr>
          <a:xfrm>
            <a:off x="457199" y="887799"/>
            <a:ext cx="5251939" cy="5714128"/>
          </a:xfrm>
          <a:prstGeom prst="rect">
            <a:avLst/>
          </a:prstGeom>
          <a:solidFill>
            <a:schemeClr val="accent1">
              <a:lumMod val="20000"/>
              <a:lumOff val="80000"/>
            </a:schemeClr>
          </a:solidFill>
        </p:spPr>
        <p:txBody>
          <a:bodyPr wrap="square">
            <a:spAutoFit/>
          </a:bodyPr>
          <a:lstStyle/>
          <a:p>
            <a:pPr lvl="0" algn="just">
              <a:lnSpc>
                <a:spcPct val="107000"/>
              </a:lnSpc>
              <a:spcAft>
                <a:spcPts val="800"/>
              </a:spcAft>
            </a:pPr>
            <a:r>
              <a:rPr lang="fr-FR" sz="2000" b="1" dirty="0">
                <a:latin typeface="Calibri" panose="020F0502020204030204" pitchFamily="34" charset="0"/>
                <a:ea typeface="Calibri" panose="020F0502020204030204" pitchFamily="34" charset="0"/>
                <a:cs typeface="Arial" panose="020B0604020202020204" pitchFamily="34" charset="0"/>
              </a:rPr>
              <a:t>Je me souviens de ce que j’ai fait pour mieux savoir ce que j’ai appris</a:t>
            </a:r>
          </a:p>
          <a:p>
            <a:pPr marL="342900" lvl="0" indent="-342900" algn="just">
              <a:lnSpc>
                <a:spcPct val="107000"/>
              </a:lnSpc>
              <a:spcAft>
                <a:spcPts val="800"/>
              </a:spcAft>
              <a:buFont typeface="Symbol" panose="05050102010706020507" pitchFamily="18" charset="2"/>
              <a:buChar char=""/>
            </a:pPr>
            <a:r>
              <a:rPr lang="fr-FR" sz="2000" dirty="0">
                <a:latin typeface="Calibri" panose="020F0502020204030204" pitchFamily="34" charset="0"/>
                <a:ea typeface="Calibri" panose="020F0502020204030204" pitchFamily="34" charset="0"/>
                <a:cs typeface="Symbol" panose="05050102010706020507" pitchFamily="18" charset="2"/>
              </a:rPr>
              <a:t>Je regarde le programme de la journée</a:t>
            </a:r>
          </a:p>
          <a:p>
            <a:pPr marL="342900" lvl="0" indent="-342900" algn="just">
              <a:lnSpc>
                <a:spcPct val="107000"/>
              </a:lnSpc>
              <a:spcAft>
                <a:spcPts val="800"/>
              </a:spcAft>
              <a:buFont typeface="Symbol" panose="05050102010706020507" pitchFamily="18" charset="2"/>
              <a:buChar char=""/>
            </a:pPr>
            <a:r>
              <a:rPr lang="fr-FR" sz="2000" dirty="0">
                <a:latin typeface="Calibri" panose="020F0502020204030204" pitchFamily="34" charset="0"/>
                <a:ea typeface="Calibri" panose="020F0502020204030204" pitchFamily="34" charset="0"/>
                <a:cs typeface="Symbol" panose="05050102010706020507" pitchFamily="18" charset="2"/>
              </a:rPr>
              <a:t>Je regarde l’emploi du temps</a:t>
            </a:r>
          </a:p>
          <a:p>
            <a:pPr marL="342900" lvl="0" indent="-342900" algn="just">
              <a:lnSpc>
                <a:spcPct val="107000"/>
              </a:lnSpc>
              <a:spcAft>
                <a:spcPts val="800"/>
              </a:spcAft>
              <a:buFont typeface="Symbol" panose="05050102010706020507" pitchFamily="18" charset="2"/>
              <a:buChar char=""/>
            </a:pPr>
            <a:r>
              <a:rPr lang="fr-FR" sz="2000" dirty="0">
                <a:latin typeface="Calibri" panose="020F0502020204030204" pitchFamily="34" charset="0"/>
                <a:ea typeface="Calibri" panose="020F0502020204030204" pitchFamily="34" charset="0"/>
                <a:cs typeface="Symbol" panose="05050102010706020507" pitchFamily="18" charset="2"/>
              </a:rPr>
              <a:t>Je me questionne : qu’est-ce que j’ai fait aujourd’hui </a:t>
            </a:r>
          </a:p>
          <a:p>
            <a:pPr lvl="0" algn="just">
              <a:lnSpc>
                <a:spcPct val="107000"/>
              </a:lnSpc>
              <a:spcAft>
                <a:spcPts val="800"/>
              </a:spcAft>
            </a:pPr>
            <a:r>
              <a:rPr lang="fr-FR" sz="2000" b="1" dirty="0">
                <a:latin typeface="Calibri" panose="020F0502020204030204" pitchFamily="34" charset="0"/>
                <a:ea typeface="Calibri" panose="020F0502020204030204" pitchFamily="34" charset="0"/>
                <a:cs typeface="Arial" panose="020B0604020202020204" pitchFamily="34" charset="0"/>
              </a:rPr>
              <a:t>Je cherche comment le dire</a:t>
            </a:r>
            <a:r>
              <a:rPr lang="fr-FR" sz="2000" dirty="0">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Symbol" panose="05050102010706020507" pitchFamily="18" charset="2"/>
              <a:buChar char=""/>
            </a:pPr>
            <a:r>
              <a:rPr lang="fr-FR" sz="2000" dirty="0">
                <a:latin typeface="Calibri" panose="020F0502020204030204" pitchFamily="34" charset="0"/>
                <a:ea typeface="Calibri" panose="020F0502020204030204" pitchFamily="34" charset="0"/>
                <a:cs typeface="Symbol" panose="05050102010706020507" pitchFamily="18" charset="2"/>
              </a:rPr>
              <a:t>Je parle dans ma tête</a:t>
            </a:r>
          </a:p>
          <a:p>
            <a:pPr marL="342900" lvl="0" indent="-342900" algn="just">
              <a:lnSpc>
                <a:spcPct val="107000"/>
              </a:lnSpc>
              <a:spcAft>
                <a:spcPts val="800"/>
              </a:spcAft>
              <a:buFont typeface="Symbol" panose="05050102010706020507" pitchFamily="18" charset="2"/>
              <a:buChar char=""/>
            </a:pPr>
            <a:r>
              <a:rPr lang="fr-FR" sz="2000" dirty="0">
                <a:latin typeface="Calibri" panose="020F0502020204030204" pitchFamily="34" charset="0"/>
                <a:ea typeface="Calibri" panose="020F0502020204030204" pitchFamily="34" charset="0"/>
                <a:cs typeface="Symbol" panose="05050102010706020507" pitchFamily="18" charset="2"/>
              </a:rPr>
              <a:t>Je mets des mots ou des dessins sur ma pensée</a:t>
            </a:r>
          </a:p>
          <a:p>
            <a:pPr lvl="0" algn="just">
              <a:lnSpc>
                <a:spcPct val="107000"/>
              </a:lnSpc>
              <a:spcAft>
                <a:spcPts val="800"/>
              </a:spcAft>
            </a:pPr>
            <a:r>
              <a:rPr lang="fr-FR" sz="2000" b="1" dirty="0">
                <a:latin typeface="Calibri" panose="020F0502020204030204" pitchFamily="34" charset="0"/>
                <a:ea typeface="Calibri" panose="020F0502020204030204" pitchFamily="34" charset="0"/>
                <a:cs typeface="Arial" panose="020B0604020202020204" pitchFamily="34" charset="0"/>
              </a:rPr>
              <a:t>Je m’exprime avec </a:t>
            </a:r>
          </a:p>
          <a:p>
            <a:pPr marL="342900" lvl="0" indent="-342900" algn="just">
              <a:lnSpc>
                <a:spcPct val="107000"/>
              </a:lnSpc>
              <a:spcAft>
                <a:spcPts val="800"/>
              </a:spcAft>
              <a:buFont typeface="Symbol" panose="05050102010706020507" pitchFamily="18" charset="2"/>
              <a:buChar char=""/>
            </a:pPr>
            <a:r>
              <a:rPr lang="fr-FR" sz="2000" dirty="0">
                <a:latin typeface="Calibri" panose="020F0502020204030204" pitchFamily="34" charset="0"/>
                <a:ea typeface="Calibri" panose="020F0502020204030204" pitchFamily="34" charset="0"/>
                <a:cs typeface="Symbol" panose="05050102010706020507" pitchFamily="18" charset="2"/>
              </a:rPr>
              <a:t>Des mots, des phrases</a:t>
            </a:r>
          </a:p>
          <a:p>
            <a:pPr marL="342900" lvl="0" indent="-342900" algn="just">
              <a:lnSpc>
                <a:spcPct val="107000"/>
              </a:lnSpc>
              <a:spcAft>
                <a:spcPts val="800"/>
              </a:spcAft>
              <a:buFont typeface="Symbol" panose="05050102010706020507" pitchFamily="18" charset="2"/>
              <a:buChar char=""/>
            </a:pPr>
            <a:r>
              <a:rPr lang="fr-FR" sz="2000" dirty="0">
                <a:latin typeface="Calibri" panose="020F0502020204030204" pitchFamily="34" charset="0"/>
                <a:ea typeface="Calibri" panose="020F0502020204030204" pitchFamily="34" charset="0"/>
                <a:cs typeface="Symbol" panose="05050102010706020507" pitchFamily="18" charset="2"/>
              </a:rPr>
              <a:t>Des dessins</a:t>
            </a:r>
          </a:p>
          <a:p>
            <a:pPr marL="342900" lvl="0" indent="-342900" algn="just">
              <a:lnSpc>
                <a:spcPct val="107000"/>
              </a:lnSpc>
              <a:spcAft>
                <a:spcPts val="800"/>
              </a:spcAft>
              <a:buFont typeface="Symbol" panose="05050102010706020507" pitchFamily="18" charset="2"/>
              <a:buChar char=""/>
            </a:pPr>
            <a:r>
              <a:rPr lang="fr-FR" sz="2000" dirty="0">
                <a:latin typeface="Calibri" panose="020F0502020204030204" pitchFamily="34" charset="0"/>
                <a:ea typeface="Calibri" panose="020F0502020204030204" pitchFamily="34" charset="0"/>
                <a:cs typeface="Symbol" panose="05050102010706020507" pitchFamily="18" charset="2"/>
              </a:rPr>
              <a:t>Des schémas</a:t>
            </a:r>
            <a:r>
              <a:rPr lang="fr-FR" sz="2000" dirty="0">
                <a:latin typeface="Calibri" panose="020F0502020204030204" pitchFamily="34" charset="0"/>
                <a:ea typeface="Calibri" panose="020F0502020204030204" pitchFamily="34" charset="0"/>
                <a:cs typeface="Arial" panose="020B0604020202020204" pitchFamily="34" charset="0"/>
              </a:rPr>
              <a:t>		</a:t>
            </a:r>
            <a:r>
              <a:rPr lang="fr-FR" sz="1400" dirty="0">
                <a:latin typeface="Calibri" panose="020F0502020204030204" pitchFamily="34" charset="0"/>
                <a:ea typeface="Calibri" panose="020F0502020204030204" pitchFamily="34" charset="0"/>
                <a:cs typeface="Arial" panose="020B0604020202020204" pitchFamily="34" charset="0"/>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3357C6C-63E2-4837-9B97-CD4F9F4C94F2}"/>
              </a:ext>
            </a:extLst>
          </p:cNvPr>
          <p:cNvSpPr/>
          <p:nvPr/>
        </p:nvSpPr>
        <p:spPr>
          <a:xfrm>
            <a:off x="6623538" y="887799"/>
            <a:ext cx="5251939" cy="5477140"/>
          </a:xfrm>
          <a:prstGeom prst="rect">
            <a:avLst/>
          </a:prstGeom>
          <a:solidFill>
            <a:schemeClr val="accent1">
              <a:lumMod val="20000"/>
              <a:lumOff val="80000"/>
            </a:schemeClr>
          </a:solidFill>
        </p:spPr>
        <p:txBody>
          <a:bodyPr wrap="square">
            <a:spAutoFit/>
          </a:bodyPr>
          <a:lstStyle/>
          <a:p>
            <a:pPr lvl="0" algn="just">
              <a:lnSpc>
                <a:spcPct val="107000"/>
              </a:lnSpc>
              <a:spcAft>
                <a:spcPts val="800"/>
              </a:spcAft>
            </a:pPr>
            <a:r>
              <a:rPr lang="fr-FR" sz="2000" b="1" dirty="0">
                <a:latin typeface="Calibri" panose="020F0502020204030204" pitchFamily="34" charset="0"/>
                <a:ea typeface="Calibri" panose="020F0502020204030204" pitchFamily="34" charset="0"/>
                <a:cs typeface="Arial" panose="020B0604020202020204" pitchFamily="34" charset="0"/>
              </a:rPr>
              <a:t>Je peux exprimer mes émotions.</a:t>
            </a:r>
          </a:p>
          <a:p>
            <a:pPr lvl="0" algn="just">
              <a:lnSpc>
                <a:spcPct val="107000"/>
              </a:lnSpc>
              <a:spcAft>
                <a:spcPts val="800"/>
              </a:spcAft>
            </a:pPr>
            <a:r>
              <a:rPr lang="fr-FR" sz="2000" b="1" dirty="0">
                <a:latin typeface="Calibri" panose="020F0502020204030204" pitchFamily="34" charset="0"/>
                <a:ea typeface="Calibri" panose="020F0502020204030204" pitchFamily="34" charset="0"/>
                <a:cs typeface="Arial" panose="020B0604020202020204" pitchFamily="34" charset="0"/>
              </a:rPr>
              <a:t>Je me relis pour vérifier</a:t>
            </a:r>
          </a:p>
          <a:p>
            <a:pPr lvl="0" algn="just">
              <a:lnSpc>
                <a:spcPct val="107000"/>
              </a:lnSpc>
              <a:spcAft>
                <a:spcPts val="800"/>
              </a:spcAft>
            </a:pPr>
            <a:r>
              <a:rPr lang="fr-FR" sz="2000" b="1" dirty="0">
                <a:latin typeface="Calibri" panose="020F0502020204030204" pitchFamily="34" charset="0"/>
                <a:ea typeface="Calibri" panose="020F0502020204030204" pitchFamily="34" charset="0"/>
                <a:cs typeface="Arial" panose="020B0604020202020204" pitchFamily="34" charset="0"/>
              </a:rPr>
              <a:t>Je peux m’aider du répertoire de mots outils</a:t>
            </a:r>
          </a:p>
          <a:p>
            <a:pPr marL="457200">
              <a:lnSpc>
                <a:spcPct val="115000"/>
              </a:lnSpc>
              <a:spcAft>
                <a:spcPts val="0"/>
              </a:spcAft>
            </a:pPr>
            <a:r>
              <a:rPr lang="fr-FR" sz="2000" dirty="0">
                <a:latin typeface="Calibri" panose="020F0502020204030204" pitchFamily="34" charset="0"/>
                <a:ea typeface="Calibri" panose="020F0502020204030204" pitchFamily="34" charset="0"/>
                <a:cs typeface="Arial" panose="020B0604020202020204" pitchFamily="34" charset="0"/>
              </a:rPr>
              <a:t> </a:t>
            </a:r>
          </a:p>
          <a:p>
            <a:pPr lvl="0" algn="just">
              <a:lnSpc>
                <a:spcPct val="107000"/>
              </a:lnSpc>
              <a:spcAft>
                <a:spcPts val="800"/>
              </a:spcAft>
            </a:pPr>
            <a:r>
              <a:rPr lang="fr-FR" sz="2000" b="1" dirty="0">
                <a:latin typeface="Calibri" panose="020F0502020204030204" pitchFamily="34" charset="0"/>
                <a:ea typeface="Calibri" panose="020F0502020204030204" pitchFamily="34" charset="0"/>
                <a:cs typeface="Arial" panose="020B0604020202020204" pitchFamily="34" charset="0"/>
              </a:rPr>
              <a:t>J’écris mon journal seul. </a:t>
            </a:r>
            <a:r>
              <a:rPr lang="fr-FR" sz="2000" dirty="0">
                <a:latin typeface="Calibri" panose="020F0502020204030204" pitchFamily="34" charset="0"/>
                <a:ea typeface="Calibri" panose="020F0502020204030204" pitchFamily="34" charset="0"/>
                <a:cs typeface="Arial" panose="020B0604020202020204" pitchFamily="34" charset="0"/>
              </a:rPr>
              <a:t>Il s’agit de laisser une trace de ce que je fais, de ce que j’apprends, de ce que je comprends, de ce que je ne comprends pas. Écrire m’aide à penser, mes erreurs m’aident à progresser. Personne ne me jugera.</a:t>
            </a:r>
          </a:p>
          <a:p>
            <a:pPr marL="457200">
              <a:lnSpc>
                <a:spcPct val="115000"/>
              </a:lnSpc>
              <a:spcAft>
                <a:spcPts val="0"/>
              </a:spcAft>
            </a:pPr>
            <a:r>
              <a:rPr lang="fr-FR" sz="2000" dirty="0">
                <a:latin typeface="Calibri" panose="020F0502020204030204" pitchFamily="34" charset="0"/>
                <a:ea typeface="Calibri" panose="020F0502020204030204" pitchFamily="34" charset="0"/>
                <a:cs typeface="Arial" panose="020B0604020202020204" pitchFamily="34" charset="0"/>
              </a:rPr>
              <a:t> </a:t>
            </a:r>
          </a:p>
          <a:p>
            <a:pPr lvl="0" algn="just">
              <a:lnSpc>
                <a:spcPct val="107000"/>
              </a:lnSpc>
              <a:spcAft>
                <a:spcPts val="800"/>
              </a:spcAft>
            </a:pPr>
            <a:r>
              <a:rPr lang="fr-FR" sz="2000" b="1" dirty="0">
                <a:latin typeface="Calibri" panose="020F0502020204030204" pitchFamily="34" charset="0"/>
                <a:ea typeface="Calibri" panose="020F0502020204030204" pitchFamily="34" charset="0"/>
                <a:cs typeface="Arial" panose="020B0604020202020204" pitchFamily="34" charset="0"/>
              </a:rPr>
              <a:t>Je photographie des pages de mon journal des apprentissages </a:t>
            </a:r>
            <a:r>
              <a:rPr lang="fr-FR" sz="2000" dirty="0">
                <a:latin typeface="Calibri" panose="020F0502020204030204" pitchFamily="34" charset="0"/>
                <a:ea typeface="Calibri" panose="020F0502020204030204" pitchFamily="34" charset="0"/>
                <a:cs typeface="Arial" panose="020B0604020202020204" pitchFamily="34" charset="0"/>
              </a:rPr>
              <a:t>et je les envoie à mon enseignant. Il ne corrigera pas les erreurs, mais me fera un retour sur ce que j’aurais écrit et les difficultés que j’aurais rencontrées.</a:t>
            </a:r>
          </a:p>
        </p:txBody>
      </p:sp>
      <p:sp>
        <p:nvSpPr>
          <p:cNvPr id="6" name="Rectangle 5">
            <a:extLst>
              <a:ext uri="{FF2B5EF4-FFF2-40B4-BE49-F238E27FC236}">
                <a16:creationId xmlns:a16="http://schemas.microsoft.com/office/drawing/2014/main" id="{67D03028-5A9A-4A49-988A-4573DF7DE812}"/>
              </a:ext>
            </a:extLst>
          </p:cNvPr>
          <p:cNvSpPr/>
          <p:nvPr/>
        </p:nvSpPr>
        <p:spPr>
          <a:xfrm>
            <a:off x="2396225" y="247000"/>
            <a:ext cx="5219057" cy="492122"/>
          </a:xfrm>
          <a:prstGeom prst="rect">
            <a:avLst/>
          </a:prstGeom>
          <a:solidFill>
            <a:schemeClr val="accent3">
              <a:lumMod val="60000"/>
              <a:lumOff val="40000"/>
            </a:schemeClr>
          </a:solidFill>
        </p:spPr>
        <p:txBody>
          <a:bodyPr wrap="none">
            <a:spAutoFit/>
          </a:bodyPr>
          <a:lstStyle/>
          <a:p>
            <a:pPr algn="ctr">
              <a:lnSpc>
                <a:spcPct val="115000"/>
              </a:lnSpc>
              <a:spcAft>
                <a:spcPts val="1000"/>
              </a:spcAft>
            </a:pPr>
            <a:r>
              <a:rPr lang="fr-FR" sz="2400" b="1" dirty="0">
                <a:latin typeface="Calibri" panose="020F0502020204030204" pitchFamily="34" charset="0"/>
                <a:ea typeface="Calibri" panose="020F0502020204030204" pitchFamily="34" charset="0"/>
                <a:cs typeface="Arial" panose="020B0604020202020204" pitchFamily="34" charset="0"/>
              </a:rPr>
              <a:t>La charte du journal des apprentissages</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2301612"/>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TotalTime>
  <Words>2527</Words>
  <Application>Microsoft Office PowerPoint</Application>
  <PresentationFormat>Grand écran</PresentationFormat>
  <Paragraphs>134</Paragraphs>
  <Slides>20</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Light</vt:lpstr>
      <vt:lpstr>Georgia</vt:lpstr>
      <vt:lpstr>Symbol</vt:lpstr>
      <vt:lpstr>Verdana</vt:lpstr>
      <vt:lpstr>Office Theme</vt:lpstr>
      <vt:lpstr>Les écrits réflexifs</vt:lpstr>
      <vt:lpstr>Présentation PowerPoint</vt:lpstr>
      <vt:lpstr>Les écrits intermédiaires ou réflexifs</vt:lpstr>
      <vt:lpstr>Des exemples d’écrits réflexifs</vt:lpstr>
      <vt:lpstr>Le cahier d’écrivain</vt:lpstr>
      <vt:lpstr>Le journal des apprentissages</vt:lpstr>
      <vt:lpstr>Présentation PowerPoint</vt:lpstr>
      <vt:lpstr>Présentation PowerPoint</vt:lpstr>
      <vt:lpstr>Présentation PowerPoint</vt:lpstr>
      <vt:lpstr>Présentation PowerPoint</vt:lpstr>
      <vt:lpstr>La liste</vt:lpstr>
      <vt:lpstr>Présentation PowerPoint</vt:lpstr>
      <vt:lpstr>Présentation PowerPoint</vt:lpstr>
      <vt:lpstr>La narration de recherche en mathématiques</vt:lpstr>
      <vt:lpstr>Présentation PowerPoint</vt:lpstr>
      <vt:lpstr>Les étapes d’appropriation des écrits réflexifs</vt:lpstr>
      <vt:lpstr>Pour valoriser les écrits intermédiaires en classe, quelques propositions  Nicole FRAGA - CPC TOUL</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écrits réflexifs</dc:title>
  <dc:creator>Activation Office</dc:creator>
  <cp:lastModifiedBy>serge levaufre</cp:lastModifiedBy>
  <cp:revision>43</cp:revision>
  <cp:lastPrinted>2016-01-13T11:06:40Z</cp:lastPrinted>
  <dcterms:created xsi:type="dcterms:W3CDTF">2016-01-06T19:11:45Z</dcterms:created>
  <dcterms:modified xsi:type="dcterms:W3CDTF">2020-05-12T07:48:56Z</dcterms:modified>
</cp:coreProperties>
</file>