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5" r:id="rId3"/>
    <p:sldId id="276" r:id="rId4"/>
    <p:sldId id="279" r:id="rId5"/>
    <p:sldId id="281" r:id="rId6"/>
    <p:sldId id="277" r:id="rId7"/>
    <p:sldId id="270" r:id="rId8"/>
    <p:sldId id="272" r:id="rId9"/>
    <p:sldId id="273" r:id="rId10"/>
    <p:sldId id="280" r:id="rId11"/>
    <p:sldId id="271" r:id="rId12"/>
    <p:sldId id="259" r:id="rId13"/>
    <p:sldId id="256" r:id="rId14"/>
    <p:sldId id="257" r:id="rId15"/>
    <p:sldId id="266" r:id="rId16"/>
    <p:sldId id="264" r:id="rId17"/>
    <p:sldId id="274" r:id="rId18"/>
    <p:sldId id="260" r:id="rId19"/>
    <p:sldId id="265" r:id="rId20"/>
    <p:sldId id="268" r:id="rId21"/>
    <p:sldId id="26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434" autoAdjust="0"/>
  </p:normalViewPr>
  <p:slideViewPr>
    <p:cSldViewPr snapToGrid="0">
      <p:cViewPr varScale="1">
        <p:scale>
          <a:sx n="87" d="100"/>
          <a:sy n="87"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255091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55636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147410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428425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409777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0CCDBE-FEBC-46EF-860E-45BED1857798}"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337945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0CCDBE-FEBC-46EF-860E-45BED1857798}" type="datetimeFigureOut">
              <a:rPr lang="fr-FR" smtClean="0"/>
              <a:t>06/06/2017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260919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0CCDBE-FEBC-46EF-860E-45BED1857798}" type="datetimeFigureOut">
              <a:rPr lang="fr-FR" smtClean="0"/>
              <a:t>06/06/2017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1490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0CCDBE-FEBC-46EF-860E-45BED1857798}" type="datetimeFigureOut">
              <a:rPr lang="fr-FR" smtClean="0"/>
              <a:t>06/06/2017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268045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0CCDBE-FEBC-46EF-860E-45BED1857798}"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246067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0CCDBE-FEBC-46EF-860E-45BED1857798}"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670DB9-DD90-4E93-9789-BED79D09CAD0}" type="slidenum">
              <a:rPr lang="fr-FR" smtClean="0"/>
              <a:t>‹N°›</a:t>
            </a:fld>
            <a:endParaRPr lang="fr-FR"/>
          </a:p>
        </p:txBody>
      </p:sp>
    </p:spTree>
    <p:extLst>
      <p:ext uri="{BB962C8B-B14F-4D97-AF65-F5344CB8AC3E}">
        <p14:creationId xmlns:p14="http://schemas.microsoft.com/office/powerpoint/2010/main" val="272638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CCDBE-FEBC-46EF-860E-45BED1857798}" type="datetimeFigureOut">
              <a:rPr lang="fr-FR" smtClean="0"/>
              <a:t>06/06/2017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0DB9-DD90-4E93-9789-BED79D09CAD0}" type="slidenum">
              <a:rPr lang="fr-FR" smtClean="0"/>
              <a:t>‹N°›</a:t>
            </a:fld>
            <a:endParaRPr lang="fr-FR"/>
          </a:p>
        </p:txBody>
      </p:sp>
    </p:spTree>
    <p:extLst>
      <p:ext uri="{BB962C8B-B14F-4D97-AF65-F5344CB8AC3E}">
        <p14:creationId xmlns:p14="http://schemas.microsoft.com/office/powerpoint/2010/main" val="158662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9.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fr.vikidia.org/wiki/M%C3%A9tier"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Orange_(couleur)" TargetMode="External"/><Relationship Id="rId13" Type="http://schemas.openxmlformats.org/officeDocument/2006/relationships/hyperlink" Target="https://fr.wikipedia.org/wiki/Fantassin" TargetMode="External"/><Relationship Id="rId18" Type="http://schemas.openxmlformats.org/officeDocument/2006/relationships/hyperlink" Target="https://fr.wikipedia.org/wiki/Deuil" TargetMode="External"/><Relationship Id="rId3" Type="http://schemas.openxmlformats.org/officeDocument/2006/relationships/hyperlink" Target="https://fr.wikipedia.org/wiki/Police_(institution)" TargetMode="External"/><Relationship Id="rId21" Type="http://schemas.openxmlformats.org/officeDocument/2006/relationships/hyperlink" Target="https://fr.wikipedia.org/wiki/Mariage" TargetMode="External"/><Relationship Id="rId7" Type="http://schemas.openxmlformats.org/officeDocument/2006/relationships/hyperlink" Target="https://fr.wikipedia.org/wiki/Jaune" TargetMode="External"/><Relationship Id="rId12" Type="http://schemas.openxmlformats.org/officeDocument/2006/relationships/hyperlink" Target="https://fr.wikipedia.org/wiki/Camouflage" TargetMode="External"/><Relationship Id="rId17" Type="http://schemas.openxmlformats.org/officeDocument/2006/relationships/hyperlink" Target="https://fr.wikipedia.org/wiki/Noir" TargetMode="External"/><Relationship Id="rId2" Type="http://schemas.openxmlformats.org/officeDocument/2006/relationships/hyperlink" Target="https://fr.wikipedia.org/wiki/Uniforme" TargetMode="External"/><Relationship Id="rId16" Type="http://schemas.openxmlformats.org/officeDocument/2006/relationships/hyperlink" Target="https://fr.wikipedia.org/wiki/Jupe" TargetMode="External"/><Relationship Id="rId20" Type="http://schemas.openxmlformats.org/officeDocument/2006/relationships/hyperlink" Target="https://fr.wikipedia.org/wiki/Virginit%C3%A9" TargetMode="External"/><Relationship Id="rId1" Type="http://schemas.openxmlformats.org/officeDocument/2006/relationships/slideLayout" Target="../slideLayouts/slideLayout7.xml"/><Relationship Id="rId6" Type="http://schemas.openxmlformats.org/officeDocument/2006/relationships/hyperlink" Target="https://fr.wikipedia.org/wiki/V%C3%AAtement_professionnel" TargetMode="External"/><Relationship Id="rId11" Type="http://schemas.openxmlformats.org/officeDocument/2006/relationships/hyperlink" Target="https://fr.wikipedia.org/wiki/Accident" TargetMode="External"/><Relationship Id="rId5" Type="http://schemas.openxmlformats.org/officeDocument/2006/relationships/hyperlink" Target="https://fr.wikipedia.org/wiki/Arm%C3%A9e" TargetMode="External"/><Relationship Id="rId15" Type="http://schemas.openxmlformats.org/officeDocument/2006/relationships/hyperlink" Target="https://fr.wikipedia.org/wiki/Robe_(v%C3%AAtement)" TargetMode="External"/><Relationship Id="rId10" Type="http://schemas.openxmlformats.org/officeDocument/2006/relationships/hyperlink" Target="https://fr.wikipedia.org/wiki/Conducteur_(transports)" TargetMode="External"/><Relationship Id="rId19" Type="http://schemas.openxmlformats.org/officeDocument/2006/relationships/hyperlink" Target="https://fr.wikipedia.org/wiki/Blanc" TargetMode="External"/><Relationship Id="rId4" Type="http://schemas.openxmlformats.org/officeDocument/2006/relationships/hyperlink" Target="https://fr.wikipedia.org/wiki/Sapeur-pompier" TargetMode="External"/><Relationship Id="rId9" Type="http://schemas.openxmlformats.org/officeDocument/2006/relationships/hyperlink" Target="https://fr.wikipedia.org/wiki/Fluorescent" TargetMode="External"/><Relationship Id="rId14" Type="http://schemas.openxmlformats.org/officeDocument/2006/relationships/hyperlink" Target="https://fr.wikipedia.org/wiki/Europe" TargetMode="External"/><Relationship Id="rId22" Type="http://schemas.openxmlformats.org/officeDocument/2006/relationships/hyperlink" Target="https://fr.wikipedia.org/wiki/Asi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hyperlink" Target="https://fr.vikidia.org/wiki/Carnaval"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2291" y="2140353"/>
            <a:ext cx="8797635" cy="707886"/>
          </a:xfrm>
          <a:prstGeom prst="rect">
            <a:avLst/>
          </a:prstGeom>
          <a:noFill/>
        </p:spPr>
        <p:txBody>
          <a:bodyPr wrap="square" lIns="91440" tIns="45720" rIns="91440" bIns="45720">
            <a:spAutoFit/>
          </a:bodyPr>
          <a:lstStyle/>
          <a:p>
            <a:pPr algn="ctr"/>
            <a:r>
              <a:rPr lang="fr-FR" sz="4000" b="1" cap="none" spc="0" dirty="0" smtClean="0">
                <a:ln w="0"/>
                <a:solidFill>
                  <a:schemeClr val="accent1"/>
                </a:solidFill>
                <a:effectLst>
                  <a:outerShdw blurRad="38100" dist="25400" dir="5400000" algn="ctr" rotWithShape="0">
                    <a:srgbClr val="6E747A">
                      <a:alpha val="43000"/>
                    </a:srgbClr>
                  </a:outerShdw>
                </a:effectLst>
              </a:rPr>
              <a:t>COURS SEVIGNE </a:t>
            </a:r>
            <a:r>
              <a:rPr lang="fr-FR" sz="4000" b="1" dirty="0" smtClean="0">
                <a:ln w="0"/>
                <a:solidFill>
                  <a:schemeClr val="accent1"/>
                </a:solidFill>
                <a:effectLst>
                  <a:outerShdw blurRad="38100" dist="25400" dir="5400000" algn="ctr" rotWithShape="0">
                    <a:srgbClr val="6E747A">
                      <a:alpha val="43000"/>
                    </a:srgbClr>
                  </a:outerShdw>
                </a:effectLst>
              </a:rPr>
              <a:t>ABIDJAN</a:t>
            </a:r>
            <a:endParaRPr lang="fr-FR" sz="4000" b="1"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1582745" y="1804255"/>
            <a:ext cx="8837181" cy="950095"/>
          </a:xfrm>
          <a:prstGeom prst="rect">
            <a:avLst/>
          </a:prstGeom>
          <a:noFill/>
        </p:spPr>
        <p:txBody>
          <a:bodyPr wrap="none" lIns="91440" tIns="45720" rIns="91440" bIns="45720">
            <a:prstTxWarp prst="textArchUp">
              <a:avLst/>
            </a:prstTxWarp>
            <a:spAutoFit/>
          </a:bodyPr>
          <a:lstStyle/>
          <a:p>
            <a:pPr algn="ctr"/>
            <a:r>
              <a:rPr lang="fr-FR" sz="6000" b="1" cap="none" spc="0" dirty="0" smtClean="0">
                <a:ln w="12700">
                  <a:solidFill>
                    <a:schemeClr val="accent5"/>
                  </a:solidFill>
                  <a:prstDash val="solid"/>
                </a:ln>
                <a:pattFill prst="ltDnDiag">
                  <a:fgClr>
                    <a:schemeClr val="accent5">
                      <a:lumMod val="60000"/>
                      <a:lumOff val="40000"/>
                    </a:schemeClr>
                  </a:fgClr>
                  <a:bgClr>
                    <a:schemeClr val="bg1"/>
                  </a:bgClr>
                </a:pattFill>
                <a:effectLst/>
              </a:rPr>
              <a:t>MAGAZ’ART DES CM1 BLEU</a:t>
            </a:r>
            <a:endParaRPr lang="fr-FR" sz="6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6" name="Rectangle 5"/>
          <p:cNvSpPr/>
          <p:nvPr/>
        </p:nvSpPr>
        <p:spPr>
          <a:xfrm>
            <a:off x="2688130" y="5132694"/>
            <a:ext cx="6604051" cy="707886"/>
          </a:xfrm>
          <a:prstGeom prst="rect">
            <a:avLst/>
          </a:prstGeom>
          <a:noFill/>
        </p:spPr>
        <p:txBody>
          <a:bodyPr wrap="none" lIns="91440" tIns="45720" rIns="91440" bIns="45720">
            <a:spAutoFit/>
          </a:bodyPr>
          <a:lstStyle/>
          <a:p>
            <a:pPr algn="ctr"/>
            <a:r>
              <a:rPr lang="fr-FR" sz="4000" dirty="0" smtClean="0">
                <a:ln w="0"/>
                <a:solidFill>
                  <a:schemeClr val="accent1"/>
                </a:solidFill>
                <a:effectLst>
                  <a:outerShdw blurRad="38100" dist="25400" dir="5400000" algn="ctr" rotWithShape="0">
                    <a:srgbClr val="6E747A">
                      <a:alpha val="43000"/>
                    </a:srgbClr>
                  </a:outerShdw>
                </a:effectLst>
              </a:rPr>
              <a:t>Vivre ensemble, vivre en scène</a:t>
            </a:r>
            <a:endParaRPr lang="fr-FR" sz="4000" b="0" cap="none" spc="0" dirty="0">
              <a:ln w="0"/>
              <a:solidFill>
                <a:schemeClr val="accent1"/>
              </a:solidFill>
              <a:effectLst>
                <a:outerShdw blurRad="38100" dist="25400" dir="5400000" algn="ctr" rotWithShape="0">
                  <a:srgbClr val="6E747A">
                    <a:alpha val="43000"/>
                  </a:srgbClr>
                </a:outerShdw>
              </a:effectLst>
            </a:endParaRPr>
          </a:p>
        </p:txBody>
      </p:sp>
      <p:pic>
        <p:nvPicPr>
          <p:cNvPr id="15" name="Image 14"/>
          <p:cNvPicPr/>
          <p:nvPr/>
        </p:nvPicPr>
        <p:blipFill>
          <a:blip r:embed="rId2" cstate="email">
            <a:extLst>
              <a:ext uri="{28A0092B-C50C-407E-A947-70E740481C1C}">
                <a14:useLocalDpi xmlns:a14="http://schemas.microsoft.com/office/drawing/2010/main"/>
              </a:ext>
            </a:extLst>
          </a:blip>
          <a:stretch>
            <a:fillRect/>
          </a:stretch>
        </p:blipFill>
        <p:spPr>
          <a:xfrm rot="20969982">
            <a:off x="2670999" y="3323114"/>
            <a:ext cx="1670050" cy="1600200"/>
          </a:xfrm>
          <a:prstGeom prst="rect">
            <a:avLst/>
          </a:prstGeom>
        </p:spPr>
      </p:pic>
      <p:pic>
        <p:nvPicPr>
          <p:cNvPr id="16" name="Image 15"/>
          <p:cNvPicPr/>
          <p:nvPr/>
        </p:nvPicPr>
        <p:blipFill>
          <a:blip r:embed="rId3" cstate="email">
            <a:extLst>
              <a:ext uri="{28A0092B-C50C-407E-A947-70E740481C1C}">
                <a14:useLocalDpi xmlns:a14="http://schemas.microsoft.com/office/drawing/2010/main"/>
              </a:ext>
            </a:extLst>
          </a:blip>
          <a:stretch>
            <a:fillRect/>
          </a:stretch>
        </p:blipFill>
        <p:spPr>
          <a:xfrm rot="291818">
            <a:off x="5348287" y="3243505"/>
            <a:ext cx="2105025" cy="1509395"/>
          </a:xfrm>
          <a:prstGeom prst="rect">
            <a:avLst/>
          </a:prstGeom>
        </p:spPr>
      </p:pic>
      <p:pic>
        <p:nvPicPr>
          <p:cNvPr id="17" name="Espace réservé du contenu 6"/>
          <p:cNvPicPr/>
          <p:nvPr/>
        </p:nvPicPr>
        <p:blipFill>
          <a:blip r:embed="rId4" cstate="email">
            <a:extLst>
              <a:ext uri="{28A0092B-C50C-407E-A947-70E740481C1C}">
                <a14:useLocalDpi xmlns:a14="http://schemas.microsoft.com/office/drawing/2010/main"/>
              </a:ext>
            </a:extLst>
          </a:blip>
          <a:stretch>
            <a:fillRect/>
          </a:stretch>
        </p:blipFill>
        <p:spPr>
          <a:xfrm rot="413197">
            <a:off x="8126872" y="3327876"/>
            <a:ext cx="1966595" cy="1590675"/>
          </a:xfrm>
          <a:prstGeom prst="rect">
            <a:avLst/>
          </a:prstGeom>
        </p:spPr>
      </p:pic>
      <p:sp>
        <p:nvSpPr>
          <p:cNvPr id="10" name="Cadre 9"/>
          <p:cNvSpPr/>
          <p:nvPr/>
        </p:nvSpPr>
        <p:spPr>
          <a:xfrm>
            <a:off x="216000" y="144000"/>
            <a:ext cx="11808000" cy="6555643"/>
          </a:xfrm>
          <a:prstGeom prst="fra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10671075" y="6475607"/>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543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7430" y="340233"/>
            <a:ext cx="4729656" cy="693304"/>
          </a:xfrm>
        </p:spPr>
        <p:txBody>
          <a:bodyPr>
            <a:normAutofit/>
          </a:bodyPr>
          <a:lstStyle/>
          <a:p>
            <a:pPr algn="ctr"/>
            <a:r>
              <a:rPr lang="fr-FR" sz="3200" b="1" dirty="0" smtClean="0"/>
              <a:t>À nos plumes et crayons</a:t>
            </a:r>
            <a:endParaRPr lang="fr-FR" sz="3200" b="1" dirty="0"/>
          </a:p>
        </p:txBody>
      </p:sp>
      <p:sp>
        <p:nvSpPr>
          <p:cNvPr id="3" name="Espace réservé du texte 2"/>
          <p:cNvSpPr>
            <a:spLocks noGrp="1"/>
          </p:cNvSpPr>
          <p:nvPr>
            <p:ph type="body" idx="1"/>
          </p:nvPr>
        </p:nvSpPr>
        <p:spPr>
          <a:xfrm>
            <a:off x="839788" y="1765253"/>
            <a:ext cx="5157787" cy="823912"/>
          </a:xfrm>
        </p:spPr>
        <p:txBody>
          <a:bodyPr>
            <a:normAutofit/>
          </a:bodyPr>
          <a:lstStyle/>
          <a:p>
            <a:r>
              <a:rPr lang="fr-FR" sz="1400" dirty="0" smtClean="0">
                <a:latin typeface="Bradley Hand ITC" panose="03070402050302030203" pitchFamily="66" charset="0"/>
              </a:rPr>
              <a:t>Yannick et Dibh représentent la mode du XVIII</a:t>
            </a:r>
            <a:endParaRPr lang="fr-FR" sz="1400" dirty="0">
              <a:latin typeface="Bradley Hand ITC" panose="03070402050302030203" pitchFamily="66" charset="0"/>
            </a:endParaRPr>
          </a:p>
        </p:txBody>
      </p:sp>
      <p:sp>
        <p:nvSpPr>
          <p:cNvPr id="5" name="Espace réservé du texte 4"/>
          <p:cNvSpPr>
            <a:spLocks noGrp="1"/>
          </p:cNvSpPr>
          <p:nvPr>
            <p:ph type="body" sz="quarter" idx="3"/>
          </p:nvPr>
        </p:nvSpPr>
        <p:spPr>
          <a:xfrm>
            <a:off x="7751618" y="1374309"/>
            <a:ext cx="2507504" cy="823912"/>
          </a:xfrm>
        </p:spPr>
        <p:txBody>
          <a:bodyPr>
            <a:normAutofit/>
          </a:bodyPr>
          <a:lstStyle/>
          <a:p>
            <a:pPr algn="just"/>
            <a:r>
              <a:rPr lang="fr-FR" sz="1400" dirty="0" smtClean="0">
                <a:latin typeface="Bradley Hand ITC" panose="03070402050302030203" pitchFamily="66" charset="0"/>
              </a:rPr>
              <a:t>Stacy et Farah s’illustrent dans le dessin.</a:t>
            </a:r>
            <a:endParaRPr lang="fr-FR" sz="1400" dirty="0">
              <a:latin typeface="Bradley Hand ITC" panose="03070402050302030203" pitchFamily="66" charset="0"/>
            </a:endParaRPr>
          </a:p>
        </p:txBody>
      </p:sp>
      <p:pic>
        <p:nvPicPr>
          <p:cNvPr id="7" name="Espace réservé du contenu 6" descr="G:\ART VISUEL\Nouveau dossier\Nouveau dossier\numérisation0003.jpg"/>
          <p:cNvPicPr>
            <a:picLocks noGrp="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5206672" y="2535382"/>
            <a:ext cx="3250414" cy="3722076"/>
          </a:xfrm>
          <a:prstGeom prst="rect">
            <a:avLst/>
          </a:prstGeom>
          <a:noFill/>
          <a:ln>
            <a:noFill/>
          </a:ln>
          <a:extLst>
            <a:ext uri="{53640926-AAD7-44D8-BBD7-CCE9431645EC}">
              <a14:shadowObscured xmlns:a14="http://schemas.microsoft.com/office/drawing/2010/main"/>
            </a:ext>
          </a:extLst>
        </p:spPr>
      </p:pic>
      <p:pic>
        <p:nvPicPr>
          <p:cNvPr id="8" name="Espace réservé du contenu 7"/>
          <p:cNvPicPr>
            <a:picLocks noGrp="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8646199" y="2264262"/>
            <a:ext cx="2721442" cy="4092483"/>
          </a:xfrm>
          <a:prstGeom prst="rect">
            <a:avLst/>
          </a:prstGeom>
          <a:noFill/>
        </p:spPr>
      </p:pic>
      <p:pic>
        <p:nvPicPr>
          <p:cNvPr id="9" name="Imag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7990" y="2938642"/>
            <a:ext cx="2284125" cy="3129649"/>
          </a:xfrm>
          <a:prstGeom prst="rect">
            <a:avLst/>
          </a:prstGeom>
          <a:noFill/>
        </p:spPr>
      </p:pic>
      <p:pic>
        <p:nvPicPr>
          <p:cNvPr id="10" name="Image 9"/>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037" y="2682694"/>
            <a:ext cx="2070840" cy="3112304"/>
          </a:xfrm>
          <a:prstGeom prst="rect">
            <a:avLst/>
          </a:prstGeom>
          <a:noFill/>
        </p:spPr>
      </p:pic>
      <p:sp>
        <p:nvSpPr>
          <p:cNvPr id="4" name="Rectangle 3"/>
          <p:cNvSpPr/>
          <p:nvPr/>
        </p:nvSpPr>
        <p:spPr>
          <a:xfrm>
            <a:off x="4732485" y="6594619"/>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82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412" y="512956"/>
            <a:ext cx="11300370" cy="692389"/>
          </a:xfrm>
        </p:spPr>
        <p:txBody>
          <a:bodyPr>
            <a:normAutofit/>
          </a:bodyPr>
          <a:lstStyle/>
          <a:p>
            <a:r>
              <a:rPr lang="fr-FR" sz="4000" b="1" dirty="0" smtClean="0">
                <a:latin typeface="Bradley Hand ITC" panose="03070402050302030203" pitchFamily="66" charset="0"/>
              </a:rPr>
              <a:t>Nous vivons ensemble, dans la diversité. ET VOUS?</a:t>
            </a:r>
            <a:endParaRPr lang="fr-FR" sz="4000" b="1" dirty="0">
              <a:latin typeface="Bradley Hand ITC" panose="03070402050302030203" pitchFamily="66" charset="0"/>
            </a:endParaRPr>
          </a:p>
        </p:txBody>
      </p:sp>
      <p:sp>
        <p:nvSpPr>
          <p:cNvPr id="8" name="Espace réservé du contenu 7"/>
          <p:cNvSpPr>
            <a:spLocks noGrp="1"/>
          </p:cNvSpPr>
          <p:nvPr>
            <p:ph sz="half" idx="1"/>
          </p:nvPr>
        </p:nvSpPr>
        <p:spPr>
          <a:xfrm>
            <a:off x="5437909" y="1346632"/>
            <a:ext cx="6123709" cy="1684772"/>
          </a:xfrm>
        </p:spPr>
        <p:txBody>
          <a:bodyPr>
            <a:normAutofit/>
          </a:bodyPr>
          <a:lstStyle/>
          <a:p>
            <a:pPr marL="0" indent="0">
              <a:buNone/>
            </a:pPr>
            <a:r>
              <a:rPr lang="fr-FR" dirty="0">
                <a:latin typeface="Bradley Hand ITC" panose="03070402050302030203" pitchFamily="66" charset="0"/>
              </a:rPr>
              <a:t>C</a:t>
            </a:r>
            <a:r>
              <a:rPr lang="fr-FR" dirty="0" smtClean="0">
                <a:latin typeface="Bradley Hand ITC" panose="03070402050302030203" pitchFamily="66" charset="0"/>
              </a:rPr>
              <a:t>hacun doit s’intéresser à l’innocent opprimé, sous peine d’</a:t>
            </a:r>
            <a:r>
              <a:rPr lang="fr-FR" dirty="0">
                <a:latin typeface="Bradley Hand ITC" panose="03070402050302030203" pitchFamily="66" charset="0"/>
              </a:rPr>
              <a:t>ê</a:t>
            </a:r>
            <a:r>
              <a:rPr lang="fr-FR" dirty="0" smtClean="0">
                <a:latin typeface="Bradley Hand ITC" panose="03070402050302030203" pitchFamily="66" charset="0"/>
              </a:rPr>
              <a:t>tre victime à son tour, quand viendra un plus fort que lui pour l’asservir. »</a:t>
            </a:r>
            <a:endParaRPr lang="fr-FR" dirty="0">
              <a:latin typeface="Bradley Hand ITC" panose="03070402050302030203" pitchFamily="66" charset="0"/>
            </a:endParaRPr>
          </a:p>
        </p:txBody>
      </p:sp>
      <p:pic>
        <p:nvPicPr>
          <p:cNvPr id="10" name="Espace réservé du contenu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31412" y="1205345"/>
            <a:ext cx="4452590" cy="3391484"/>
          </a:xfr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172691"/>
            <a:ext cx="4452590" cy="3391484"/>
          </a:xfrm>
          <a:prstGeom prst="rect">
            <a:avLst/>
          </a:prstGeom>
        </p:spPr>
      </p:pic>
      <p:sp>
        <p:nvSpPr>
          <p:cNvPr id="4" name="ZoneTexte 3"/>
          <p:cNvSpPr txBox="1"/>
          <p:nvPr/>
        </p:nvSpPr>
        <p:spPr>
          <a:xfrm>
            <a:off x="366974" y="4973781"/>
            <a:ext cx="5701317" cy="1384995"/>
          </a:xfrm>
          <a:prstGeom prst="rect">
            <a:avLst/>
          </a:prstGeom>
          <a:noFill/>
        </p:spPr>
        <p:txBody>
          <a:bodyPr wrap="square" rtlCol="0">
            <a:spAutoFit/>
          </a:bodyPr>
          <a:lstStyle/>
          <a:p>
            <a:r>
              <a:rPr lang="fr-FR" sz="2800" dirty="0">
                <a:latin typeface="Bradley Hand ITC" panose="03070402050302030203" pitchFamily="66" charset="0"/>
              </a:rPr>
              <a:t>« L</a:t>
            </a:r>
            <a:r>
              <a:rPr lang="fr-FR" sz="2800" dirty="0" smtClean="0">
                <a:latin typeface="Bradley Hand ITC" panose="03070402050302030203" pitchFamily="66" charset="0"/>
              </a:rPr>
              <a:t>a </a:t>
            </a:r>
            <a:r>
              <a:rPr lang="fr-FR" sz="2800" dirty="0">
                <a:latin typeface="Bradley Hand ITC" panose="03070402050302030203" pitchFamily="66" charset="0"/>
              </a:rPr>
              <a:t>violence commise envers le membre le plus infime de l’espèce humaine affecte l’humanité entière;</a:t>
            </a:r>
            <a:endParaRPr lang="fr-FR" sz="2800" dirty="0"/>
          </a:p>
        </p:txBody>
      </p:sp>
      <p:sp>
        <p:nvSpPr>
          <p:cNvPr id="5" name="Rectangle 4"/>
          <p:cNvSpPr/>
          <p:nvPr/>
        </p:nvSpPr>
        <p:spPr>
          <a:xfrm>
            <a:off x="4803201" y="657580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861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1426" y="1803632"/>
            <a:ext cx="4873084" cy="1325563"/>
          </a:xfrm>
        </p:spPr>
        <p:txBody>
          <a:bodyPr>
            <a:normAutofit fontScale="90000"/>
          </a:bodyPr>
          <a:lstStyle/>
          <a:p>
            <a:pPr algn="ctr"/>
            <a:r>
              <a:rPr lang="fr-FR" dirty="0" smtClean="0"/>
              <a:t> </a:t>
            </a:r>
            <a:r>
              <a:rPr lang="fr-FR" sz="3200" dirty="0">
                <a:latin typeface="Bradley Hand ITC" panose="03070402050302030203" pitchFamily="66" charset="0"/>
              </a:rPr>
              <a:t>C</a:t>
            </a:r>
            <a:r>
              <a:rPr lang="fr-FR" sz="3200" dirty="0" smtClean="0">
                <a:latin typeface="Bradley Hand ITC" panose="03070402050302030203" pitchFamily="66" charset="0"/>
              </a:rPr>
              <a:t>onfectionnons des  tenues avec du matériau de notre choix.</a:t>
            </a:r>
            <a:endParaRPr lang="fr-FR" sz="3200"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0545" y="1545020"/>
            <a:ext cx="2229090" cy="2246395"/>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166302" y="1545020"/>
            <a:ext cx="2345153" cy="2246395"/>
          </a:xfrm>
        </p:spPr>
      </p:pic>
      <p:pic>
        <p:nvPicPr>
          <p:cNvPr id="7" name="Espace réservé du contenu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0040" y="4092497"/>
            <a:ext cx="2263698" cy="1538868"/>
          </a:xfrm>
          <a:prstGeom prst="rect">
            <a:avLst/>
          </a:prstGeom>
        </p:spPr>
      </p:pic>
      <p:pic>
        <p:nvPicPr>
          <p:cNvPr id="8" name="Espace réservé du contenu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3575" y="4081346"/>
            <a:ext cx="1990493" cy="1561170"/>
          </a:xfrm>
          <a:prstGeom prst="rect">
            <a:avLst/>
          </a:prstGeom>
        </p:spPr>
      </p:pic>
      <p:sp>
        <p:nvSpPr>
          <p:cNvPr id="3" name="Rectangle 2"/>
          <p:cNvSpPr/>
          <p:nvPr/>
        </p:nvSpPr>
        <p:spPr>
          <a:xfrm>
            <a:off x="5251582" y="6594667"/>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787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8668049" y="1279784"/>
            <a:ext cx="2623405" cy="3929639"/>
          </a:xfrm>
        </p:spPr>
      </p:pic>
      <p:pic>
        <p:nvPicPr>
          <p:cNvPr id="8" name="Espace réservé du contenu 7"/>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917943" y="1279785"/>
            <a:ext cx="2550589" cy="3929639"/>
          </a:xfrm>
        </p:spPr>
      </p:pic>
      <p:sp>
        <p:nvSpPr>
          <p:cNvPr id="2" name="Rectangle 1"/>
          <p:cNvSpPr/>
          <p:nvPr/>
        </p:nvSpPr>
        <p:spPr>
          <a:xfrm>
            <a:off x="3643745" y="2367442"/>
            <a:ext cx="4849091" cy="2031325"/>
          </a:xfrm>
          <a:prstGeom prst="rect">
            <a:avLst/>
          </a:prstGeom>
        </p:spPr>
        <p:txBody>
          <a:bodyPr wrap="square">
            <a:spAutoFit/>
          </a:bodyPr>
          <a:lstStyle/>
          <a:p>
            <a:r>
              <a:rPr lang="fr-FR" i="1" dirty="0" smtClean="0"/>
              <a:t>« Il faudrait que chaque enfant ait la possibilité, selon ses moyens, de cultiver sa sensibilité et d’acquérir les connaissances qui feront de lui un interlocuteur éclairé et attentif aux messages que nous adressent les artistes, un véritable amateur. »</a:t>
            </a:r>
          </a:p>
          <a:p>
            <a:pPr algn="ctr"/>
            <a:r>
              <a:rPr lang="fr-FR" i="1" dirty="0" smtClean="0">
                <a:latin typeface="Arial Black" panose="020B0A04020102020204" pitchFamily="34" charset="0"/>
              </a:rPr>
              <a:t>Jean </a:t>
            </a:r>
            <a:r>
              <a:rPr lang="fr-FR" i="1" dirty="0" err="1" smtClean="0">
                <a:latin typeface="Arial Black" panose="020B0A04020102020204" pitchFamily="34" charset="0"/>
              </a:rPr>
              <a:t>Bardy</a:t>
            </a:r>
            <a:r>
              <a:rPr lang="fr-FR" dirty="0" smtClean="0"/>
              <a:t>, </a:t>
            </a:r>
            <a:r>
              <a:rPr lang="fr-FR" i="1" dirty="0" smtClean="0">
                <a:latin typeface="Bodoni MT Condensed" panose="02070606080606020203" pitchFamily="18" charset="0"/>
              </a:rPr>
              <a:t>la création de l’art</a:t>
            </a:r>
            <a:endParaRPr lang="fr-FR" i="1" dirty="0">
              <a:latin typeface="Bodoni MT Condensed" panose="02070606080606020203" pitchFamily="18" charset="0"/>
            </a:endParaRPr>
          </a:p>
        </p:txBody>
      </p:sp>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1197" y="6621716"/>
            <a:ext cx="5762873" cy="236284"/>
          </a:xfrm>
          <a:prstGeom prst="rect">
            <a:avLst/>
          </a:prstGeom>
        </p:spPr>
      </p:pic>
    </p:spTree>
    <p:extLst>
      <p:ext uri="{BB962C8B-B14F-4D97-AF65-F5344CB8AC3E}">
        <p14:creationId xmlns:p14="http://schemas.microsoft.com/office/powerpoint/2010/main" val="1818404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1965" y="1579175"/>
            <a:ext cx="4057185" cy="1506845"/>
          </a:xfrm>
        </p:spPr>
        <p:txBody>
          <a:bodyPr>
            <a:noAutofit/>
          </a:bodyPr>
          <a:lstStyle/>
          <a:p>
            <a:r>
              <a:rPr lang="fr-FR" sz="1800" i="1" dirty="0">
                <a:latin typeface="+mn-lt"/>
              </a:rPr>
              <a:t>L</a:t>
            </a:r>
            <a:r>
              <a:rPr lang="fr-FR" sz="1800" i="1" dirty="0" smtClean="0">
                <a:latin typeface="+mn-lt"/>
              </a:rPr>
              <a:t>es filles et les garçons sont égaux. Ils ont les mêmes droits et doivent être respectés de la même façon. Ils ont des différences; mais ils doivent rester libres de choisir leurs activités et leur futur métier.</a:t>
            </a:r>
            <a:endParaRPr lang="fr-FR" sz="1800" i="1" dirty="0">
              <a:latin typeface="+mn-lt"/>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14791" y="1579176"/>
            <a:ext cx="2239921" cy="1699283"/>
          </a:xfrm>
        </p:spPr>
      </p:pic>
      <p:pic>
        <p:nvPicPr>
          <p:cNvPr id="14" name="Espace réservé du contenu 13"/>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843494" y="1579175"/>
            <a:ext cx="1973190" cy="1699283"/>
          </a:xfrm>
        </p:spPr>
      </p:pic>
      <p:pic>
        <p:nvPicPr>
          <p:cNvPr id="6" name="Espace réservé du contenu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8595" y="3722420"/>
            <a:ext cx="2729806" cy="1837643"/>
          </a:xfrm>
          <a:prstGeom prst="rect">
            <a:avLst/>
          </a:prstGeom>
        </p:spPr>
      </p:pic>
      <p:pic>
        <p:nvPicPr>
          <p:cNvPr id="7" name="Espace réservé du contenu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7458" y="3722420"/>
            <a:ext cx="2715322" cy="2002554"/>
          </a:xfrm>
          <a:prstGeom prst="rect">
            <a:avLst/>
          </a:prstGeom>
        </p:spPr>
      </p:pic>
      <p:sp>
        <p:nvSpPr>
          <p:cNvPr id="3" name="Rectangle 2"/>
          <p:cNvSpPr/>
          <p:nvPr/>
        </p:nvSpPr>
        <p:spPr>
          <a:xfrm>
            <a:off x="5240431" y="6611661"/>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61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1531" y="1478252"/>
            <a:ext cx="3769112" cy="1325563"/>
          </a:xfrm>
        </p:spPr>
        <p:txBody>
          <a:bodyPr>
            <a:normAutofit fontScale="90000"/>
          </a:bodyPr>
          <a:lstStyle/>
          <a:p>
            <a:pPr algn="ctr"/>
            <a:r>
              <a:rPr lang="fr-FR" dirty="0" smtClean="0">
                <a:latin typeface="Bradley Hand ITC" panose="03070402050302030203" pitchFamily="66" charset="0"/>
              </a:rPr>
              <a:t>Les filles et les garçons sont égaux.</a:t>
            </a:r>
            <a:endParaRPr lang="fr-FR"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23041" y="1418897"/>
            <a:ext cx="2353613" cy="1736898"/>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95521" y="1326995"/>
            <a:ext cx="2287347" cy="1628079"/>
          </a:xfrm>
        </p:spPr>
      </p:pic>
      <p:pic>
        <p:nvPicPr>
          <p:cNvPr id="7" name="Image 6" descr="G:\ART VISUEL\numérisation0001.jpg"/>
          <p:cNvPicPr/>
          <p:nvPr/>
        </p:nvPicPr>
        <p:blipFill rotWithShape="1">
          <a:blip r:embed="rId4" cstate="email">
            <a:extLst>
              <a:ext uri="{28A0092B-C50C-407E-A947-70E740481C1C}">
                <a14:useLocalDpi xmlns:a14="http://schemas.microsoft.com/office/drawing/2010/main"/>
              </a:ext>
            </a:extLst>
          </a:blip>
          <a:srcRect/>
          <a:stretch/>
        </p:blipFill>
        <p:spPr bwMode="auto">
          <a:xfrm>
            <a:off x="2185639" y="3635296"/>
            <a:ext cx="2854712" cy="2386361"/>
          </a:xfrm>
          <a:prstGeom prst="rect">
            <a:avLst/>
          </a:prstGeom>
          <a:noFill/>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8450" y="3702204"/>
            <a:ext cx="2274848" cy="2341756"/>
          </a:xfrm>
          <a:prstGeom prst="rect">
            <a:avLst/>
          </a:prstGeom>
        </p:spPr>
      </p:pic>
      <p:sp>
        <p:nvSpPr>
          <p:cNvPr id="4" name="Rectangle 3"/>
          <p:cNvSpPr/>
          <p:nvPr/>
        </p:nvSpPr>
        <p:spPr>
          <a:xfrm>
            <a:off x="6205553"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750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669" y="124866"/>
            <a:ext cx="10515600" cy="1325563"/>
          </a:xfrm>
        </p:spPr>
        <p:txBody>
          <a:bodyPr/>
          <a:lstStyle/>
          <a:p>
            <a:pPr algn="ctr"/>
            <a:r>
              <a:rPr lang="fr-FR" dirty="0" smtClean="0">
                <a:latin typeface="Bradley Hand ITC" panose="03070402050302030203" pitchFamily="66" charset="0"/>
              </a:rPr>
              <a:t>Quelques réalisations d’enfants.</a:t>
            </a:r>
            <a:endParaRPr lang="fr-FR"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71539" y="1216254"/>
            <a:ext cx="3051524" cy="2764731"/>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244532" y="1216254"/>
            <a:ext cx="3077737" cy="2564010"/>
          </a:xfrm>
        </p:spPr>
      </p:pic>
      <p:pic>
        <p:nvPicPr>
          <p:cNvPr id="7" name="Imag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0579" y="2498259"/>
            <a:ext cx="3006436" cy="3906982"/>
          </a:xfrm>
          <a:prstGeom prst="rect">
            <a:avLst/>
          </a:prstGeom>
          <a:noFill/>
        </p:spPr>
      </p:pic>
      <p:sp>
        <p:nvSpPr>
          <p:cNvPr id="3" name="Rectangle 2"/>
          <p:cNvSpPr/>
          <p:nvPr/>
        </p:nvSpPr>
        <p:spPr>
          <a:xfrm>
            <a:off x="5329640"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293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1382" y="5789512"/>
            <a:ext cx="2776654" cy="669074"/>
          </a:xfrm>
        </p:spPr>
        <p:txBody>
          <a:bodyPr>
            <a:normAutofit/>
          </a:bodyPr>
          <a:lstStyle/>
          <a:p>
            <a:pPr algn="ctr"/>
            <a:r>
              <a:rPr lang="fr-FR" sz="1800" b="1" dirty="0" smtClean="0">
                <a:latin typeface="Bradley Hand ITC" panose="03070402050302030203" pitchFamily="66" charset="0"/>
              </a:rPr>
              <a:t>Et si ensemble on lui confectionnait une tenue</a:t>
            </a:r>
            <a:endParaRPr lang="fr-FR" sz="1800" b="1" dirty="0">
              <a:latin typeface="Bradley Hand ITC" panose="03070402050302030203" pitchFamily="66" charset="0"/>
            </a:endParaRPr>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005" y="900545"/>
            <a:ext cx="4109031" cy="4862946"/>
          </a:xfrm>
          <a:prstGeom prst="rect">
            <a:avLst/>
          </a:prstGeom>
        </p:spPr>
      </p:pic>
      <p:pic>
        <p:nvPicPr>
          <p:cNvPr id="4" name="Image 3" descr="G:\ART VISUEL\numérisation0007.jpg"/>
          <p:cNvPicPr/>
          <p:nvPr/>
        </p:nvPicPr>
        <p:blipFill rotWithShape="1">
          <a:blip r:embed="rId3" cstate="email">
            <a:extLst>
              <a:ext uri="{28A0092B-C50C-407E-A947-70E740481C1C}">
                <a14:useLocalDpi xmlns:a14="http://schemas.microsoft.com/office/drawing/2010/main"/>
              </a:ext>
            </a:extLst>
          </a:blip>
          <a:srcRect/>
          <a:stretch/>
        </p:blipFill>
        <p:spPr bwMode="auto">
          <a:xfrm>
            <a:off x="4938713" y="641452"/>
            <a:ext cx="3533775" cy="5122039"/>
          </a:xfrm>
          <a:prstGeom prst="rect">
            <a:avLst/>
          </a:prstGeom>
          <a:noFill/>
          <a:ln>
            <a:noFill/>
          </a:ln>
          <a:extLst>
            <a:ext uri="{53640926-AAD7-44D8-BBD7-CCE9431645EC}">
              <a14:shadowObscured xmlns:a14="http://schemas.microsoft.com/office/drawing/2010/main"/>
            </a:ext>
          </a:extLst>
        </p:spPr>
      </p:pic>
      <p:sp>
        <p:nvSpPr>
          <p:cNvPr id="6" name="ZoneTexte 5"/>
          <p:cNvSpPr txBox="1"/>
          <p:nvPr/>
        </p:nvSpPr>
        <p:spPr>
          <a:xfrm>
            <a:off x="8853056" y="1494311"/>
            <a:ext cx="2715489" cy="3416320"/>
          </a:xfrm>
          <a:prstGeom prst="rect">
            <a:avLst/>
          </a:prstGeom>
          <a:noFill/>
        </p:spPr>
        <p:txBody>
          <a:bodyPr wrap="square" rtlCol="0">
            <a:spAutoFit/>
          </a:bodyPr>
          <a:lstStyle/>
          <a:p>
            <a:r>
              <a:rPr lang="fr-FR" dirty="0" smtClean="0"/>
              <a:t>Dans les années soixante-dix, le jean, vêtement de travailleur manuel, représente à la fois une matière, le denim, et un vêtement, le pantalon. Il résiste à toutes les modes. Aujourd'hui encore sur tous les continents, hommes et femmes, enfants, ados et seniors le portent quotidiennement.  </a:t>
            </a:r>
            <a:endParaRPr lang="fr-FR" dirty="0"/>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6026" y="6621716"/>
            <a:ext cx="5762873" cy="236284"/>
          </a:xfrm>
          <a:prstGeom prst="rect">
            <a:avLst/>
          </a:prstGeom>
        </p:spPr>
      </p:pic>
    </p:spTree>
    <p:extLst>
      <p:ext uri="{BB962C8B-B14F-4D97-AF65-F5344CB8AC3E}">
        <p14:creationId xmlns:p14="http://schemas.microsoft.com/office/powerpoint/2010/main" val="101033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01523"/>
          </a:xfrm>
        </p:spPr>
        <p:txBody>
          <a:bodyPr>
            <a:normAutofit fontScale="90000"/>
          </a:bodyPr>
          <a:lstStyle/>
          <a:p>
            <a:r>
              <a:rPr lang="fr-FR" dirty="0" smtClean="0">
                <a:latin typeface="Bradley Hand ITC" panose="03070402050302030203" pitchFamily="66" charset="0"/>
              </a:rPr>
              <a:t>LES STYLISTES DE DEMAIN EN ACTION</a:t>
            </a:r>
            <a:endParaRPr lang="fr-FR"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623456" y="1363910"/>
            <a:ext cx="3214254" cy="4856781"/>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8132618" y="1287197"/>
            <a:ext cx="3352800" cy="4933494"/>
          </a:xfrm>
        </p:spPr>
      </p:pic>
      <p:pic>
        <p:nvPicPr>
          <p:cNvPr id="7" name="Image 6" descr="G:\ART VISUEL\numérisation0006.jpg"/>
          <p:cNvPicPr/>
          <p:nvPr/>
        </p:nvPicPr>
        <p:blipFill rotWithShape="1">
          <a:blip r:embed="rId4" cstate="email">
            <a:extLst>
              <a:ext uri="{28A0092B-C50C-407E-A947-70E740481C1C}">
                <a14:useLocalDpi xmlns:a14="http://schemas.microsoft.com/office/drawing/2010/main"/>
              </a:ext>
            </a:extLst>
          </a:blip>
          <a:srcRect/>
          <a:stretch/>
        </p:blipFill>
        <p:spPr bwMode="auto">
          <a:xfrm>
            <a:off x="4214784" y="1250207"/>
            <a:ext cx="3540760" cy="5084185"/>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459845"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170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6988" y="415003"/>
            <a:ext cx="5852499" cy="454224"/>
          </a:xfrm>
        </p:spPr>
        <p:txBody>
          <a:bodyPr>
            <a:normAutofit/>
          </a:bodyPr>
          <a:lstStyle/>
          <a:p>
            <a:pPr algn="ctr"/>
            <a:r>
              <a:rPr lang="fr-FR" sz="1800" b="1" dirty="0">
                <a:latin typeface="Bradley Hand ITC" panose="03070402050302030203" pitchFamily="66" charset="0"/>
              </a:rPr>
              <a:t>T</a:t>
            </a:r>
            <a:r>
              <a:rPr lang="fr-FR" sz="1800" b="1" dirty="0" smtClean="0">
                <a:latin typeface="Bradley Hand ITC" panose="03070402050302030203" pitchFamily="66" charset="0"/>
              </a:rPr>
              <a:t>ravaillons ensemble et de mieux en mieux.</a:t>
            </a:r>
            <a:endParaRPr lang="fr-FR" sz="1800" b="1"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5569" y="1521565"/>
            <a:ext cx="2396568" cy="3662414"/>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450316" y="1409553"/>
            <a:ext cx="2674883" cy="3461992"/>
          </a:xfrm>
        </p:spPr>
      </p:pic>
      <p:sp>
        <p:nvSpPr>
          <p:cNvPr id="7" name="Rectangle 6"/>
          <p:cNvSpPr/>
          <p:nvPr/>
        </p:nvSpPr>
        <p:spPr>
          <a:xfrm>
            <a:off x="1913853" y="6264632"/>
            <a:ext cx="2419816" cy="369332"/>
          </a:xfrm>
          <a:prstGeom prst="rect">
            <a:avLst/>
          </a:prstGeom>
        </p:spPr>
        <p:txBody>
          <a:bodyPr wrap="square">
            <a:spAutoFit/>
          </a:bodyPr>
          <a:lstStyle/>
          <a:p>
            <a:pPr algn="ctr"/>
            <a:r>
              <a:rPr lang="fr-FR" b="1" i="1" dirty="0" smtClean="0"/>
              <a:t>L’union fait la force. </a:t>
            </a:r>
            <a:endParaRPr lang="fr-FR" b="1" i="1" dirty="0"/>
          </a:p>
        </p:txBody>
      </p:sp>
      <p:sp>
        <p:nvSpPr>
          <p:cNvPr id="3" name="Rectangle 2"/>
          <p:cNvSpPr/>
          <p:nvPr/>
        </p:nvSpPr>
        <p:spPr>
          <a:xfrm>
            <a:off x="5210693"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Espace réservé du contenu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8445" y="1521565"/>
            <a:ext cx="2028109" cy="2520076"/>
          </a:xfrm>
          <a:prstGeom prst="rect">
            <a:avLst/>
          </a:prstGeom>
        </p:spPr>
      </p:pic>
      <p:pic>
        <p:nvPicPr>
          <p:cNvPr id="9" name="Espace réservé du contenu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6171" y="4121962"/>
            <a:ext cx="2516329" cy="1930700"/>
          </a:xfrm>
          <a:prstGeom prst="rect">
            <a:avLst/>
          </a:prstGeom>
        </p:spPr>
      </p:pic>
    </p:spTree>
    <p:extLst>
      <p:ext uri="{BB962C8B-B14F-4D97-AF65-F5344CB8AC3E}">
        <p14:creationId xmlns:p14="http://schemas.microsoft.com/office/powerpoint/2010/main" val="32864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758" y="153871"/>
            <a:ext cx="3932237" cy="1600200"/>
          </a:xfrm>
        </p:spPr>
        <p:txBody>
          <a:bodyPr/>
          <a:lstStyle/>
          <a:p>
            <a:r>
              <a:rPr lang="fr-FR" b="1" dirty="0" smtClean="0">
                <a:solidFill>
                  <a:srgbClr val="FF0000"/>
                </a:solidFill>
                <a:latin typeface="Bradley Hand ITC" panose="03070402050302030203" pitchFamily="66" charset="0"/>
              </a:rPr>
              <a:t>LE VIVRE ENSEMBLE</a:t>
            </a:r>
            <a:endParaRPr lang="fr-FR" b="1" dirty="0">
              <a:solidFill>
                <a:srgbClr val="FF0000"/>
              </a:solidFill>
              <a:latin typeface="Bradley Hand ITC" panose="03070402050302030203" pitchFamily="66" charset="0"/>
            </a:endParaRPr>
          </a:p>
        </p:txBody>
      </p:sp>
      <p:sp>
        <p:nvSpPr>
          <p:cNvPr id="5" name="Espace réservé du contenu 4"/>
          <p:cNvSpPr>
            <a:spLocks noGrp="1"/>
          </p:cNvSpPr>
          <p:nvPr>
            <p:ph idx="1"/>
          </p:nvPr>
        </p:nvSpPr>
        <p:spPr>
          <a:xfrm>
            <a:off x="5865541" y="374108"/>
            <a:ext cx="5107260" cy="6193960"/>
          </a:xfrm>
        </p:spPr>
        <p:txBody>
          <a:bodyPr/>
          <a:lstStyle/>
          <a:p>
            <a:pPr marL="0" indent="0" algn="ctr">
              <a:buNone/>
            </a:pPr>
            <a:r>
              <a:rPr lang="fr-FR" b="1" dirty="0" smtClean="0">
                <a:latin typeface="Bradley Hand ITC" panose="03070402050302030203" pitchFamily="66" charset="0"/>
              </a:rPr>
              <a:t>La mode au féminin</a:t>
            </a:r>
            <a:endParaRPr lang="fr-FR" b="1" dirty="0">
              <a:latin typeface="Bradley Hand ITC" panose="03070402050302030203" pitchFamily="66" charset="0"/>
            </a:endParaRPr>
          </a:p>
        </p:txBody>
      </p:sp>
      <p:sp>
        <p:nvSpPr>
          <p:cNvPr id="4" name="Espace réservé du texte 3"/>
          <p:cNvSpPr>
            <a:spLocks noGrp="1"/>
          </p:cNvSpPr>
          <p:nvPr>
            <p:ph type="body" sz="half" idx="2"/>
          </p:nvPr>
        </p:nvSpPr>
        <p:spPr>
          <a:xfrm>
            <a:off x="661369" y="1867830"/>
            <a:ext cx="3932237" cy="3811588"/>
          </a:xfrm>
        </p:spPr>
        <p:txBody>
          <a:bodyPr>
            <a:noAutofit/>
          </a:bodyPr>
          <a:lstStyle/>
          <a:p>
            <a:pPr algn="just"/>
            <a:r>
              <a:rPr lang="fr-FR" dirty="0" smtClean="0"/>
              <a:t>Au fil de l’histoire des arts, </a:t>
            </a:r>
            <a:endParaRPr lang="fr-FR" dirty="0"/>
          </a:p>
          <a:p>
            <a:pPr algn="just"/>
            <a:r>
              <a:rPr lang="fr-FR" dirty="0" smtClean="0"/>
              <a:t>au cours de la culture humaniste, </a:t>
            </a:r>
          </a:p>
          <a:p>
            <a:pPr algn="just"/>
            <a:r>
              <a:rPr lang="fr-FR" dirty="0" smtClean="0"/>
              <a:t>l’étude du vêtement convie les élèves à entrer dans un inventaire qui entrelace, </a:t>
            </a:r>
          </a:p>
          <a:p>
            <a:pPr algn="just"/>
            <a:r>
              <a:rPr lang="fr-FR" dirty="0" smtClean="0"/>
              <a:t>coud et découd histoire, géographie, cultures, costumes aussi bien qu’art de société.</a:t>
            </a:r>
          </a:p>
          <a:p>
            <a:pPr algn="just"/>
            <a:r>
              <a:rPr lang="fr-FR" dirty="0" smtClean="0"/>
              <a:t>Dans le thème du vivre ensemble, nous avons travaillé à partir de l’Album « ARTS VISUELS ( HABITS,HABILLAGES de Claudine GUILHOT)</a:t>
            </a:r>
          </a:p>
          <a:p>
            <a:r>
              <a:rPr lang="fr-FR" dirty="0" smtClean="0"/>
              <a:t>  </a:t>
            </a:r>
            <a:endParaRPr lang="fr-FR" dirty="0"/>
          </a:p>
        </p:txBody>
      </p:sp>
      <p:pic>
        <p:nvPicPr>
          <p:cNvPr id="6" name="Image 5" descr="G:\ART VISUEL\numérisation0013.jpg"/>
          <p:cNvPicPr/>
          <p:nvPr/>
        </p:nvPicPr>
        <p:blipFill rotWithShape="1">
          <a:blip r:embed="rId2" cstate="email">
            <a:extLst>
              <a:ext uri="{28A0092B-C50C-407E-A947-70E740481C1C}">
                <a14:useLocalDpi xmlns:a14="http://schemas.microsoft.com/office/drawing/2010/main"/>
              </a:ext>
            </a:extLst>
          </a:blip>
          <a:srcRect/>
          <a:stretch/>
        </p:blipFill>
        <p:spPr bwMode="auto">
          <a:xfrm>
            <a:off x="6650183" y="1172873"/>
            <a:ext cx="3851562" cy="5241782"/>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294633" y="6456050"/>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914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96116"/>
          </a:xfrm>
        </p:spPr>
        <p:txBody>
          <a:bodyPr/>
          <a:lstStyle/>
          <a:p>
            <a:pPr algn="ctr"/>
            <a:r>
              <a:rPr lang="fr-FR" dirty="0" smtClean="0"/>
              <a:t>Productions collectives</a:t>
            </a:r>
            <a:endParaRPr lang="fr-FR" dirty="0"/>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1" y="1450429"/>
            <a:ext cx="3187390" cy="4671592"/>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705493" y="1450428"/>
            <a:ext cx="3648306" cy="4671593"/>
          </a:xfrm>
        </p:spPr>
      </p:pic>
      <p:sp>
        <p:nvSpPr>
          <p:cNvPr id="3" name="Rectangle 2"/>
          <p:cNvSpPr/>
          <p:nvPr/>
        </p:nvSpPr>
        <p:spPr>
          <a:xfrm>
            <a:off x="5318489"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Espace réservé du contenu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5062" y="2613197"/>
            <a:ext cx="2380594" cy="2346053"/>
          </a:xfrm>
          <a:prstGeom prst="rect">
            <a:avLst/>
          </a:prstGeom>
        </p:spPr>
      </p:pic>
    </p:spTree>
    <p:extLst>
      <p:ext uri="{BB962C8B-B14F-4D97-AF65-F5344CB8AC3E}">
        <p14:creationId xmlns:p14="http://schemas.microsoft.com/office/powerpoint/2010/main" val="2928221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2916" y="1677194"/>
            <a:ext cx="2754351" cy="2783294"/>
          </a:xfrm>
        </p:spPr>
        <p:txBody>
          <a:bodyPr>
            <a:normAutofit/>
          </a:bodyPr>
          <a:lstStyle/>
          <a:p>
            <a:pPr algn="ctr"/>
            <a:r>
              <a:rPr lang="fr-FR" dirty="0" smtClean="0">
                <a:latin typeface="Bradley Hand ITC" panose="03070402050302030203" pitchFamily="66" charset="0"/>
              </a:rPr>
              <a:t>Filles et garçons pour la même cause.</a:t>
            </a:r>
            <a:endParaRPr lang="fr-FR" dirty="0">
              <a:latin typeface="Bradley Hand ITC" panose="03070402050302030203" pitchFamily="66" charset="0"/>
            </a:endParaRPr>
          </a:p>
        </p:txBody>
      </p:sp>
      <p:pic>
        <p:nvPicPr>
          <p:cNvPr id="5" name="Espace réservé du contenu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45766" y="307200"/>
            <a:ext cx="1962614" cy="2034555"/>
          </a:xfrm>
        </p:spPr>
      </p:pic>
      <p:sp>
        <p:nvSpPr>
          <p:cNvPr id="3" name="Espace réservé du texte 2"/>
          <p:cNvSpPr>
            <a:spLocks noGrp="1"/>
          </p:cNvSpPr>
          <p:nvPr>
            <p:ph type="body" sz="half" idx="2"/>
          </p:nvPr>
        </p:nvSpPr>
        <p:spPr>
          <a:xfrm>
            <a:off x="839788" y="307200"/>
            <a:ext cx="3932237" cy="5561788"/>
          </a:xfrm>
        </p:spPr>
        <p:txBody>
          <a:bodyPr/>
          <a:lstStyle/>
          <a:p>
            <a:pPr algn="ctr"/>
            <a:r>
              <a:rPr lang="fr-FR" dirty="0" smtClean="0"/>
              <a:t>Assemblage à la machine</a:t>
            </a:r>
            <a:endParaRPr lang="fr-FR" dirty="0"/>
          </a:p>
        </p:txBody>
      </p:sp>
      <p:pic>
        <p:nvPicPr>
          <p:cNvPr id="8" name="Espace réservé du contenu 7"/>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6545766" y="3222703"/>
            <a:ext cx="2129572" cy="2475571"/>
          </a:xfrm>
        </p:spPr>
      </p:pic>
      <p:pic>
        <p:nvPicPr>
          <p:cNvPr id="6" name="Image 5" descr="G:\ART VISUEL\numérisation0009.jpg"/>
          <p:cNvPicPr/>
          <p:nvPr/>
        </p:nvPicPr>
        <p:blipFill rotWithShape="1">
          <a:blip r:embed="rId4" cstate="email">
            <a:extLst>
              <a:ext uri="{28A0092B-C50C-407E-A947-70E740481C1C}">
                <a14:useLocalDpi xmlns:a14="http://schemas.microsoft.com/office/drawing/2010/main"/>
              </a:ext>
            </a:extLst>
          </a:blip>
          <a:srcRect/>
          <a:stretch/>
        </p:blipFill>
        <p:spPr bwMode="auto">
          <a:xfrm>
            <a:off x="1025237" y="789709"/>
            <a:ext cx="3746788" cy="4908565"/>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4983953" y="6600511"/>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73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0247" y="5538787"/>
            <a:ext cx="4415186" cy="669073"/>
          </a:xfrm>
        </p:spPr>
        <p:txBody>
          <a:bodyPr>
            <a:normAutofit fontScale="90000"/>
          </a:bodyPr>
          <a:lstStyle/>
          <a:p>
            <a:r>
              <a:rPr lang="fr-FR" sz="2400" b="1" dirty="0">
                <a:latin typeface="Bradley Hand ITC" panose="03070402050302030203" pitchFamily="66" charset="0"/>
              </a:rPr>
              <a:t>L</a:t>
            </a:r>
            <a:r>
              <a:rPr lang="fr-FR" sz="2400" b="1" dirty="0" smtClean="0">
                <a:latin typeface="Bradley Hand ITC" panose="03070402050302030203" pitchFamily="66" charset="0"/>
              </a:rPr>
              <a:t>es </a:t>
            </a:r>
            <a:r>
              <a:rPr lang="fr-FR" sz="2400" b="1" dirty="0">
                <a:latin typeface="Bradley Hand ITC" panose="03070402050302030203" pitchFamily="66" charset="0"/>
              </a:rPr>
              <a:t>classes sociales n'ont pas </a:t>
            </a:r>
            <a:r>
              <a:rPr lang="fr-FR" sz="2400" b="1" dirty="0" smtClean="0">
                <a:latin typeface="Bradley Hand ITC" panose="03070402050302030203" pitchFamily="66" charset="0"/>
              </a:rPr>
              <a:t>toutes, </a:t>
            </a:r>
            <a:r>
              <a:rPr lang="fr-FR" sz="2400" b="1" dirty="0">
                <a:latin typeface="Bradley Hand ITC" panose="03070402050302030203" pitchFamily="66" charset="0"/>
              </a:rPr>
              <a:t>les mêmes </a:t>
            </a:r>
            <a:r>
              <a:rPr lang="fr-FR" sz="2400" b="1" dirty="0" smtClean="0">
                <a:latin typeface="Bradley Hand ITC" panose="03070402050302030203" pitchFamily="66" charset="0"/>
              </a:rPr>
              <a:t>codes.</a:t>
            </a:r>
            <a:endParaRPr lang="fr-FR" sz="2400" b="1" dirty="0">
              <a:latin typeface="Bradley Hand ITC" panose="03070402050302030203" pitchFamily="66" charset="0"/>
            </a:endParaRPr>
          </a:p>
        </p:txBody>
      </p:sp>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29201" y="528172"/>
            <a:ext cx="6657278" cy="4806175"/>
          </a:xfrm>
        </p:spPr>
      </p:pic>
      <p:pic>
        <p:nvPicPr>
          <p:cNvPr id="7" name="Image 6"/>
          <p:cNvPicPr>
            <a:picLocks noChangeAspect="1"/>
          </p:cNvPicPr>
          <p:nvPr/>
        </p:nvPicPr>
        <p:blipFill>
          <a:blip r:embed="rId3"/>
          <a:stretch>
            <a:fillRect/>
          </a:stretch>
        </p:blipFill>
        <p:spPr>
          <a:xfrm>
            <a:off x="322457" y="1761891"/>
            <a:ext cx="1905000" cy="1266825"/>
          </a:xfrm>
          <a:prstGeom prst="rect">
            <a:avLst/>
          </a:prstGeom>
        </p:spPr>
      </p:pic>
      <p:pic>
        <p:nvPicPr>
          <p:cNvPr id="8" name="Image 7"/>
          <p:cNvPicPr>
            <a:picLocks noChangeAspect="1"/>
          </p:cNvPicPr>
          <p:nvPr/>
        </p:nvPicPr>
        <p:blipFill>
          <a:blip r:embed="rId4"/>
          <a:stretch>
            <a:fillRect/>
          </a:stretch>
        </p:blipFill>
        <p:spPr>
          <a:xfrm>
            <a:off x="2486721" y="1583473"/>
            <a:ext cx="1905000" cy="2695575"/>
          </a:xfrm>
          <a:prstGeom prst="rect">
            <a:avLst/>
          </a:prstGeom>
        </p:spPr>
      </p:pic>
      <p:sp>
        <p:nvSpPr>
          <p:cNvPr id="4" name="Espace réservé du texte 3"/>
          <p:cNvSpPr>
            <a:spLocks noGrp="1"/>
          </p:cNvSpPr>
          <p:nvPr>
            <p:ph type="body" sz="half" idx="2"/>
          </p:nvPr>
        </p:nvSpPr>
        <p:spPr>
          <a:xfrm>
            <a:off x="240219" y="301083"/>
            <a:ext cx="4221664" cy="4516493"/>
          </a:xfrm>
        </p:spPr>
        <p:txBody>
          <a:bodyPr>
            <a:normAutofit/>
          </a:bodyPr>
          <a:lstStyle/>
          <a:p>
            <a:r>
              <a:rPr lang="fr-FR" sz="3200" b="1" dirty="0" smtClean="0">
                <a:solidFill>
                  <a:srgbClr val="0070C0"/>
                </a:solidFill>
                <a:latin typeface="Bradley Hand ITC" panose="03070402050302030203" pitchFamily="66" charset="0"/>
              </a:rPr>
              <a:t>Le code vestimentaire</a:t>
            </a:r>
            <a:endParaRPr lang="fr-FR" sz="3200" b="1" dirty="0">
              <a:solidFill>
                <a:srgbClr val="0070C0"/>
              </a:solidFill>
              <a:latin typeface="Bradley Hand ITC" panose="03070402050302030203" pitchFamily="66" charset="0"/>
            </a:endParaRPr>
          </a:p>
        </p:txBody>
      </p:sp>
      <p:sp>
        <p:nvSpPr>
          <p:cNvPr id="6" name="Rectangle 5"/>
          <p:cNvSpPr/>
          <p:nvPr/>
        </p:nvSpPr>
        <p:spPr>
          <a:xfrm>
            <a:off x="249975" y="4938623"/>
            <a:ext cx="3954965" cy="1200329"/>
          </a:xfrm>
          <a:prstGeom prst="rect">
            <a:avLst/>
          </a:prstGeom>
        </p:spPr>
        <p:txBody>
          <a:bodyPr wrap="square">
            <a:spAutoFit/>
          </a:bodyPr>
          <a:lstStyle/>
          <a:p>
            <a:r>
              <a:rPr lang="fr-FR" sz="1200" dirty="0"/>
              <a:t>Dans les milieux modestes, il reste souvent important de « s'endimancher » pour une sortie, c'est-à-dire de mettre ses plus beaux vêtements. En revanche, les gens que leur</a:t>
            </a:r>
            <a:r>
              <a:rPr lang="fr-FR" sz="1200" dirty="0">
                <a:solidFill>
                  <a:schemeClr val="tx2"/>
                </a:solidFill>
              </a:rPr>
              <a:t> </a:t>
            </a:r>
            <a:r>
              <a:rPr lang="fr-FR" sz="1200" dirty="0">
                <a:hlinkClick r:id="rId5" tooltip="Métier"/>
              </a:rPr>
              <a:t>métier</a:t>
            </a:r>
            <a:r>
              <a:rPr lang="fr-FR" sz="1200" dirty="0">
                <a:solidFill>
                  <a:schemeClr val="tx2"/>
                </a:solidFill>
              </a:rPr>
              <a:t> </a:t>
            </a:r>
            <a:r>
              <a:rPr lang="fr-FR" sz="1200" dirty="0"/>
              <a:t>oblige à s'habiller élégamment toute la semaine sur leur lieu de travail, profitent volontiers des jours de repos pour adopter, même lorsqu'ils sortent, une tenue plus négligée. </a:t>
            </a:r>
          </a:p>
        </p:txBody>
      </p:sp>
      <p:sp>
        <p:nvSpPr>
          <p:cNvPr id="3" name="Rectangle 2"/>
          <p:cNvSpPr/>
          <p:nvPr/>
        </p:nvSpPr>
        <p:spPr>
          <a:xfrm>
            <a:off x="4461883" y="6495080"/>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50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38846"/>
          </a:xfrm>
        </p:spPr>
        <p:txBody>
          <a:bodyPr/>
          <a:lstStyle/>
          <a:p>
            <a:pPr algn="ctr"/>
            <a:r>
              <a:rPr lang="fr-FR" b="1" dirty="0" smtClean="0">
                <a:solidFill>
                  <a:srgbClr val="7030A0"/>
                </a:solidFill>
                <a:latin typeface="Bradley Hand ITC" panose="03070402050302030203" pitchFamily="66" charset="0"/>
              </a:rPr>
              <a:t>Les tenues traditionnelles</a:t>
            </a:r>
            <a:endParaRPr lang="fr-FR" b="1" dirty="0">
              <a:solidFill>
                <a:srgbClr val="7030A0"/>
              </a:solidFill>
              <a:latin typeface="Bradley Hand ITC" panose="03070402050302030203" pitchFamily="66"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781" y="1393903"/>
            <a:ext cx="2553629" cy="2475571"/>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0390" y="1393903"/>
            <a:ext cx="2575933" cy="2475571"/>
          </a:xfrm>
          <a:prstGeom prst="rect">
            <a:avLst/>
          </a:prstGeom>
        </p:spPr>
      </p:pic>
      <p:sp>
        <p:nvSpPr>
          <p:cNvPr id="6" name="Rectangle 5"/>
          <p:cNvSpPr/>
          <p:nvPr/>
        </p:nvSpPr>
        <p:spPr>
          <a:xfrm>
            <a:off x="0" y="3974739"/>
            <a:ext cx="3334215" cy="307777"/>
          </a:xfrm>
          <a:prstGeom prst="rect">
            <a:avLst/>
          </a:prstGeom>
        </p:spPr>
        <p:txBody>
          <a:bodyPr wrap="square">
            <a:spAutoFit/>
          </a:bodyPr>
          <a:lstStyle/>
          <a:p>
            <a:r>
              <a:rPr lang="fr-FR" sz="1400" dirty="0" smtClean="0"/>
              <a:t>   Les </a:t>
            </a:r>
            <a:r>
              <a:rPr lang="fr-FR" sz="1400" dirty="0"/>
              <a:t>tenues traditionnelles ivoiriennes</a:t>
            </a:r>
          </a:p>
        </p:txBody>
      </p:sp>
      <p:sp>
        <p:nvSpPr>
          <p:cNvPr id="7" name="Rectangle 6"/>
          <p:cNvSpPr/>
          <p:nvPr/>
        </p:nvSpPr>
        <p:spPr>
          <a:xfrm>
            <a:off x="8083871" y="3869474"/>
            <a:ext cx="2666114" cy="307777"/>
          </a:xfrm>
          <a:prstGeom prst="rect">
            <a:avLst/>
          </a:prstGeom>
        </p:spPr>
        <p:txBody>
          <a:bodyPr wrap="none">
            <a:spAutoFit/>
          </a:bodyPr>
          <a:lstStyle/>
          <a:p>
            <a:r>
              <a:rPr lang="fr-FR" sz="1400" dirty="0"/>
              <a:t>L</a:t>
            </a:r>
            <a:r>
              <a:rPr lang="fr-FR" sz="1400" dirty="0" smtClean="0"/>
              <a:t>es </a:t>
            </a:r>
            <a:r>
              <a:rPr lang="fr-FR" sz="1400" dirty="0"/>
              <a:t>tenues traditionnelles turques</a:t>
            </a:r>
          </a:p>
        </p:txBody>
      </p:sp>
      <p:pic>
        <p:nvPicPr>
          <p:cNvPr id="3" name="Image 2"/>
          <p:cNvPicPr>
            <a:picLocks noChangeAspect="1"/>
          </p:cNvPicPr>
          <p:nvPr/>
        </p:nvPicPr>
        <p:blipFill>
          <a:blip r:embed="rId4"/>
          <a:stretch>
            <a:fillRect/>
          </a:stretch>
        </p:blipFill>
        <p:spPr>
          <a:xfrm>
            <a:off x="3869473" y="3425747"/>
            <a:ext cx="3200401" cy="2439794"/>
          </a:xfrm>
          <a:prstGeom prst="rect">
            <a:avLst/>
          </a:prstGeom>
        </p:spPr>
      </p:pic>
      <p:sp>
        <p:nvSpPr>
          <p:cNvPr id="8" name="Rectangle 7"/>
          <p:cNvSpPr/>
          <p:nvPr/>
        </p:nvSpPr>
        <p:spPr>
          <a:xfrm>
            <a:off x="2913804" y="5883472"/>
            <a:ext cx="6096000" cy="307777"/>
          </a:xfrm>
          <a:prstGeom prst="rect">
            <a:avLst/>
          </a:prstGeom>
        </p:spPr>
        <p:txBody>
          <a:bodyPr>
            <a:spAutoFit/>
          </a:bodyPr>
          <a:lstStyle/>
          <a:p>
            <a:r>
              <a:rPr lang="fr-FR" sz="1400" dirty="0"/>
              <a:t>Le costume traditionnel de la Catalogne française aux XIXe et XXe siècles </a:t>
            </a:r>
          </a:p>
        </p:txBody>
      </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4215" y="6621716"/>
            <a:ext cx="5762873" cy="236284"/>
          </a:xfrm>
          <a:prstGeom prst="rect">
            <a:avLst/>
          </a:prstGeom>
        </p:spPr>
      </p:pic>
    </p:spTree>
    <p:extLst>
      <p:ext uri="{BB962C8B-B14F-4D97-AF65-F5344CB8AC3E}">
        <p14:creationId xmlns:p14="http://schemas.microsoft.com/office/powerpoint/2010/main" val="1995926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90" y="1210915"/>
            <a:ext cx="10846675" cy="4524315"/>
          </a:xfrm>
          <a:prstGeom prst="rect">
            <a:avLst/>
          </a:prstGeom>
        </p:spPr>
        <p:txBody>
          <a:bodyPr wrap="square">
            <a:spAutoFit/>
          </a:bodyPr>
          <a:lstStyle/>
          <a:p>
            <a:r>
              <a:rPr lang="fr-FR" dirty="0"/>
              <a:t>Les vêtements sont visibles et porteurs de significations. Ils revêtent une dimension sémiotique : à la fois messages et porteurs de messages. Les vêtements sont souvent utilisés pour mettre en valeur celui ou celle qui les porte, ils sont parfois le signe de la classe sociale, de la fonction </a:t>
            </a:r>
            <a:r>
              <a:rPr lang="fr-FR" dirty="0">
                <a:solidFill>
                  <a:schemeClr val="tx1">
                    <a:lumMod val="95000"/>
                    <a:lumOff val="5000"/>
                  </a:schemeClr>
                </a:solidFill>
              </a:rPr>
              <a:t>(</a:t>
            </a:r>
            <a:r>
              <a:rPr lang="fr-FR" dirty="0">
                <a:solidFill>
                  <a:schemeClr val="tx1">
                    <a:lumMod val="95000"/>
                    <a:lumOff val="5000"/>
                  </a:schemeClr>
                </a:solidFill>
                <a:hlinkClick r:id="rId2" tooltip="Uniforme"/>
              </a:rPr>
              <a:t>uniforme</a:t>
            </a:r>
            <a:r>
              <a:rPr lang="fr-FR" dirty="0">
                <a:solidFill>
                  <a:schemeClr val="tx1">
                    <a:lumMod val="95000"/>
                    <a:lumOff val="5000"/>
                  </a:schemeClr>
                </a:solidFill>
              </a:rPr>
              <a:t> </a:t>
            </a:r>
            <a:r>
              <a:rPr lang="fr-FR" dirty="0"/>
              <a:t>de </a:t>
            </a:r>
            <a:r>
              <a:rPr lang="fr-FR" dirty="0">
                <a:hlinkClick r:id="rId3" tooltip="Police (institution)"/>
              </a:rPr>
              <a:t>police</a:t>
            </a:r>
            <a:r>
              <a:rPr lang="fr-FR" dirty="0"/>
              <a:t>, de </a:t>
            </a:r>
            <a:r>
              <a:rPr lang="fr-FR" dirty="0">
                <a:hlinkClick r:id="rId4" tooltip="Sapeur-pompier"/>
              </a:rPr>
              <a:t>sapeur-pompier</a:t>
            </a:r>
            <a:r>
              <a:rPr lang="fr-FR" dirty="0"/>
              <a:t>, de l'</a:t>
            </a:r>
            <a:r>
              <a:rPr lang="fr-FR" dirty="0">
                <a:hlinkClick r:id="rId5" tooltip="Armée"/>
              </a:rPr>
              <a:t>armée</a:t>
            </a:r>
            <a:r>
              <a:rPr lang="fr-FR" dirty="0"/>
              <a:t>).</a:t>
            </a:r>
          </a:p>
          <a:p>
            <a:r>
              <a:rPr lang="fr-FR" dirty="0"/>
              <a:t>Ils peuvent également constituer un facteur d'intégration dans un groupe. C'est notamment le cas chez les adolescents, très influencés par les phénomènes de mode et les marques commerciales. Certains </a:t>
            </a:r>
            <a:r>
              <a:rPr lang="fr-FR" dirty="0">
                <a:hlinkClick r:id="rId6" tooltip="Vêtement professionnel"/>
              </a:rPr>
              <a:t>vêtements professionnels</a:t>
            </a:r>
            <a:r>
              <a:rPr lang="fr-FR" dirty="0"/>
              <a:t> sont dits à « haute visibilité » (couleur </a:t>
            </a:r>
            <a:r>
              <a:rPr lang="fr-FR" dirty="0">
                <a:hlinkClick r:id="rId7" tooltip="Jaune"/>
              </a:rPr>
              <a:t>jaune</a:t>
            </a:r>
            <a:r>
              <a:rPr lang="fr-FR" dirty="0"/>
              <a:t> ou </a:t>
            </a:r>
            <a:r>
              <a:rPr lang="fr-FR" dirty="0">
                <a:hlinkClick r:id="rId8" tooltip="Orange (couleur)"/>
              </a:rPr>
              <a:t>orange</a:t>
            </a:r>
            <a:r>
              <a:rPr lang="fr-FR" dirty="0"/>
              <a:t> </a:t>
            </a:r>
            <a:r>
              <a:rPr lang="fr-FR" dirty="0">
                <a:hlinkClick r:id="rId9" tooltip="Fluorescent"/>
              </a:rPr>
              <a:t>fluorescent</a:t>
            </a:r>
            <a:r>
              <a:rPr lang="fr-FR" dirty="0"/>
              <a:t>, bandes réfléchissantes) afin que les </a:t>
            </a:r>
            <a:r>
              <a:rPr lang="fr-FR" dirty="0">
                <a:hlinkClick r:id="rId10" tooltip="Conducteur (transports)"/>
              </a:rPr>
              <a:t>conducteurs</a:t>
            </a:r>
            <a:r>
              <a:rPr lang="fr-FR" dirty="0"/>
              <a:t> d'engin sur les chantiers et de véhicules sur la route puissent mieux les voir, et donc éviter les </a:t>
            </a:r>
            <a:r>
              <a:rPr lang="fr-FR" dirty="0">
                <a:hlinkClick r:id="rId11" tooltip="Accident"/>
              </a:rPr>
              <a:t>accidents</a:t>
            </a:r>
            <a:r>
              <a:rPr lang="fr-FR" dirty="0"/>
              <a:t>. </a:t>
            </a:r>
            <a:r>
              <a:rPr lang="fr-FR" i="1" dirty="0"/>
              <a:t>A contrario</a:t>
            </a:r>
            <a:r>
              <a:rPr lang="fr-FR" dirty="0"/>
              <a:t>, d'autres vêtements ont pour rôle le </a:t>
            </a:r>
            <a:r>
              <a:rPr lang="fr-FR" dirty="0">
                <a:hlinkClick r:id="rId12" tooltip="Camouflage"/>
              </a:rPr>
              <a:t>camouflage</a:t>
            </a:r>
            <a:r>
              <a:rPr lang="fr-FR" dirty="0"/>
              <a:t>, en rendant difficilement visible la personne dans l'environnement, comme la tenue de combat des </a:t>
            </a:r>
            <a:r>
              <a:rPr lang="fr-FR" dirty="0">
                <a:hlinkClick r:id="rId13" tooltip="Fantassin"/>
              </a:rPr>
              <a:t>fantassins</a:t>
            </a:r>
            <a:r>
              <a:rPr lang="fr-FR" dirty="0"/>
              <a:t>.</a:t>
            </a:r>
          </a:p>
          <a:p>
            <a:r>
              <a:rPr lang="fr-FR" dirty="0"/>
              <a:t>La forme et la couleur des vêtements sont fréquemment porteuses d'un symbole fort. Ainsi, en </a:t>
            </a:r>
            <a:r>
              <a:rPr lang="fr-FR" dirty="0">
                <a:hlinkClick r:id="rId14" tooltip="Europe"/>
              </a:rPr>
              <a:t>Europe</a:t>
            </a:r>
            <a:r>
              <a:rPr lang="fr-FR" dirty="0"/>
              <a:t>, les femmes n'</a:t>
            </a:r>
            <a:r>
              <a:rPr lang="fr-FR" dirty="0" err="1"/>
              <a:t>ont-elles</a:t>
            </a:r>
            <a:r>
              <a:rPr lang="fr-FR" dirty="0"/>
              <a:t> longtemps porté que des </a:t>
            </a:r>
            <a:r>
              <a:rPr lang="fr-FR" dirty="0">
                <a:hlinkClick r:id="rId15" tooltip="Robe (vêtement)"/>
              </a:rPr>
              <a:t>robes</a:t>
            </a:r>
            <a:r>
              <a:rPr lang="fr-FR" dirty="0"/>
              <a:t> et des </a:t>
            </a:r>
            <a:r>
              <a:rPr lang="fr-FR" dirty="0">
                <a:hlinkClick r:id="rId16" tooltip="Jupe"/>
              </a:rPr>
              <a:t>jupes</a:t>
            </a:r>
            <a:r>
              <a:rPr lang="fr-FR" dirty="0"/>
              <a:t>, c'est-à-dire des vêtements laissant symboliquement le « libre accès » à leur sexe. D'ailleurs, l’ordonnance de la préfecture de police de Paris interdisant en 1800 aux femmes de s’habiller en homme (et l'ordonnance inverse promulguée en 1907 par Louis Lépine, interdisant aux hommes de se travestir en femme) n’a été abrogée qu'en février 2013. En Europe, le </a:t>
            </a:r>
            <a:r>
              <a:rPr lang="fr-FR" dirty="0">
                <a:hlinkClick r:id="rId17" tooltip="Noir"/>
              </a:rPr>
              <a:t>noir</a:t>
            </a:r>
            <a:r>
              <a:rPr lang="fr-FR" dirty="0"/>
              <a:t> est la couleur du </a:t>
            </a:r>
            <a:r>
              <a:rPr lang="fr-FR" dirty="0">
                <a:hlinkClick r:id="rId18" tooltip="Deuil"/>
              </a:rPr>
              <a:t>deuil</a:t>
            </a:r>
            <a:r>
              <a:rPr lang="fr-FR" dirty="0"/>
              <a:t> et le </a:t>
            </a:r>
            <a:r>
              <a:rPr lang="fr-FR" dirty="0">
                <a:hlinkClick r:id="rId19" tooltip="Blanc"/>
              </a:rPr>
              <a:t>blanc</a:t>
            </a:r>
            <a:r>
              <a:rPr lang="fr-FR" dirty="0"/>
              <a:t> celle de la pureté, de la </a:t>
            </a:r>
            <a:r>
              <a:rPr lang="fr-FR" dirty="0">
                <a:hlinkClick r:id="rId20" tooltip="Virginité"/>
              </a:rPr>
              <a:t>virginité</a:t>
            </a:r>
            <a:r>
              <a:rPr lang="fr-FR" dirty="0"/>
              <a:t>, donc la couleur du </a:t>
            </a:r>
            <a:r>
              <a:rPr lang="fr-FR" dirty="0">
                <a:hlinkClick r:id="rId21" tooltip="Mariage"/>
              </a:rPr>
              <a:t>mariage</a:t>
            </a:r>
            <a:r>
              <a:rPr lang="fr-FR" dirty="0"/>
              <a:t>. En revanche, en </a:t>
            </a:r>
            <a:r>
              <a:rPr lang="fr-FR" dirty="0">
                <a:hlinkClick r:id="rId22" tooltip="Asie"/>
              </a:rPr>
              <a:t>Asie</a:t>
            </a:r>
            <a:r>
              <a:rPr lang="fr-FR" dirty="0"/>
              <a:t>, le blanc est la couleur du deuil.</a:t>
            </a:r>
          </a:p>
        </p:txBody>
      </p:sp>
      <p:sp>
        <p:nvSpPr>
          <p:cNvPr id="3" name="Rectangle 2"/>
          <p:cNvSpPr/>
          <p:nvPr/>
        </p:nvSpPr>
        <p:spPr>
          <a:xfrm>
            <a:off x="2049517" y="457200"/>
            <a:ext cx="7898524" cy="461665"/>
          </a:xfrm>
          <a:prstGeom prst="rect">
            <a:avLst/>
          </a:prstGeom>
        </p:spPr>
        <p:txBody>
          <a:bodyPr wrap="square">
            <a:spAutoFit/>
          </a:bodyPr>
          <a:lstStyle/>
          <a:p>
            <a:pPr algn="ctr"/>
            <a:r>
              <a:rPr lang="fr-FR" sz="2400" b="1" dirty="0">
                <a:solidFill>
                  <a:srgbClr val="7030A0"/>
                </a:solidFill>
                <a:latin typeface="Bradley Hand ITC" panose="03070402050302030203" pitchFamily="66" charset="0"/>
              </a:rPr>
              <a:t>Classe et signification sociales</a:t>
            </a:r>
          </a:p>
        </p:txBody>
      </p:sp>
    </p:spTree>
    <p:extLst>
      <p:ext uri="{BB962C8B-B14F-4D97-AF65-F5344CB8AC3E}">
        <p14:creationId xmlns:p14="http://schemas.microsoft.com/office/powerpoint/2010/main" val="67431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42642"/>
          </a:xfrm>
        </p:spPr>
        <p:txBody>
          <a:bodyPr/>
          <a:lstStyle/>
          <a:p>
            <a:pPr algn="ctr"/>
            <a:r>
              <a:rPr lang="fr-FR" b="1" dirty="0" smtClean="0">
                <a:solidFill>
                  <a:srgbClr val="C00000"/>
                </a:solidFill>
                <a:latin typeface="Bradley Hand ITC" panose="03070402050302030203" pitchFamily="66" charset="0"/>
              </a:rPr>
              <a:t>Le rôle social du vêtement</a:t>
            </a:r>
            <a:endParaRPr lang="fr-FR" b="1" dirty="0">
              <a:solidFill>
                <a:srgbClr val="C00000"/>
              </a:solidFill>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5340" y="1379785"/>
            <a:ext cx="1886414" cy="1734943"/>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710961" y="1330972"/>
            <a:ext cx="2005361" cy="1734942"/>
          </a:xfr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340" y="3641725"/>
            <a:ext cx="1857375" cy="2547873"/>
          </a:xfrm>
          <a:prstGeom prst="rect">
            <a:avLst/>
          </a:prstGeom>
        </p:spPr>
      </p:pic>
      <p:sp>
        <p:nvSpPr>
          <p:cNvPr id="8" name="Rectangle 7"/>
          <p:cNvSpPr/>
          <p:nvPr/>
        </p:nvSpPr>
        <p:spPr>
          <a:xfrm>
            <a:off x="8525237" y="3065915"/>
            <a:ext cx="2635145" cy="369332"/>
          </a:xfrm>
          <a:prstGeom prst="rect">
            <a:avLst/>
          </a:prstGeom>
        </p:spPr>
        <p:txBody>
          <a:bodyPr wrap="none">
            <a:spAutoFit/>
          </a:bodyPr>
          <a:lstStyle/>
          <a:p>
            <a:r>
              <a:rPr lang="fr-FR" b="1" dirty="0"/>
              <a:t>Le costume de son métier</a:t>
            </a:r>
          </a:p>
        </p:txBody>
      </p:sp>
      <p:sp>
        <p:nvSpPr>
          <p:cNvPr id="9" name="Rectangle 8"/>
          <p:cNvSpPr/>
          <p:nvPr/>
        </p:nvSpPr>
        <p:spPr>
          <a:xfrm>
            <a:off x="-1048162" y="3114728"/>
            <a:ext cx="4817273" cy="369332"/>
          </a:xfrm>
          <a:prstGeom prst="rect">
            <a:avLst/>
          </a:prstGeom>
        </p:spPr>
        <p:txBody>
          <a:bodyPr wrap="square">
            <a:spAutoFit/>
          </a:bodyPr>
          <a:lstStyle/>
          <a:p>
            <a:r>
              <a:rPr lang="fr-FR" b="1" dirty="0" smtClean="0"/>
              <a:t>                           Les </a:t>
            </a:r>
            <a:r>
              <a:rPr lang="fr-FR" b="1" dirty="0"/>
              <a:t>costumes religieux</a:t>
            </a:r>
          </a:p>
        </p:txBody>
      </p:sp>
      <p:sp>
        <p:nvSpPr>
          <p:cNvPr id="10" name="Rectangle 9"/>
          <p:cNvSpPr/>
          <p:nvPr/>
        </p:nvSpPr>
        <p:spPr>
          <a:xfrm>
            <a:off x="93390" y="6347263"/>
            <a:ext cx="2430922" cy="369332"/>
          </a:xfrm>
          <a:prstGeom prst="rect">
            <a:avLst/>
          </a:prstGeom>
        </p:spPr>
        <p:txBody>
          <a:bodyPr wrap="none">
            <a:spAutoFit/>
          </a:bodyPr>
          <a:lstStyle/>
          <a:p>
            <a:r>
              <a:rPr lang="fr-FR" b="1" dirty="0" smtClean="0"/>
              <a:t>    Les </a:t>
            </a:r>
            <a:r>
              <a:rPr lang="fr-FR" b="1" dirty="0"/>
              <a:t>costumes sportifs</a:t>
            </a:r>
          </a:p>
        </p:txBody>
      </p:sp>
      <p:sp>
        <p:nvSpPr>
          <p:cNvPr id="11" name="Rectangle 10"/>
          <p:cNvSpPr/>
          <p:nvPr/>
        </p:nvSpPr>
        <p:spPr>
          <a:xfrm>
            <a:off x="8405824" y="5882448"/>
            <a:ext cx="2733184" cy="369332"/>
          </a:xfrm>
          <a:prstGeom prst="rect">
            <a:avLst/>
          </a:prstGeom>
        </p:spPr>
        <p:txBody>
          <a:bodyPr wrap="none">
            <a:spAutoFit/>
          </a:bodyPr>
          <a:lstStyle/>
          <a:p>
            <a:r>
              <a:rPr lang="fr-FR" b="1" dirty="0"/>
              <a:t>Au </a:t>
            </a:r>
            <a:r>
              <a:rPr lang="fr-FR" b="1" dirty="0">
                <a:hlinkClick r:id="rId5" tooltip="Carnaval"/>
              </a:rPr>
              <a:t>Carnaval</a:t>
            </a:r>
            <a:r>
              <a:rPr lang="fr-FR" b="1" dirty="0"/>
              <a:t>, on se déguise</a:t>
            </a:r>
          </a:p>
        </p:txBody>
      </p:sp>
      <p:pic>
        <p:nvPicPr>
          <p:cNvPr id="12" name="Imag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04434" y="3781916"/>
            <a:ext cx="2238375" cy="2038350"/>
          </a:xfrm>
          <a:prstGeom prst="rect">
            <a:avLst/>
          </a:prstGeom>
        </p:spPr>
      </p:pic>
      <p:pic>
        <p:nvPicPr>
          <p:cNvPr id="13" name="Imag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99638" y="3844098"/>
            <a:ext cx="2143125" cy="1976168"/>
          </a:xfrm>
          <a:prstGeom prst="rect">
            <a:avLst/>
          </a:prstGeom>
        </p:spPr>
      </p:pic>
      <p:pic>
        <p:nvPicPr>
          <p:cNvPr id="3" name="Image 2"/>
          <p:cNvPicPr>
            <a:picLocks noChangeAspect="1"/>
          </p:cNvPicPr>
          <p:nvPr/>
        </p:nvPicPr>
        <p:blipFill>
          <a:blip r:embed="rId8"/>
          <a:stretch>
            <a:fillRect/>
          </a:stretch>
        </p:blipFill>
        <p:spPr>
          <a:xfrm>
            <a:off x="2819275" y="1623433"/>
            <a:ext cx="5315674" cy="3721254"/>
          </a:xfrm>
          <a:prstGeom prst="rect">
            <a:avLst/>
          </a:prstGeom>
        </p:spPr>
      </p:pic>
      <p:sp>
        <p:nvSpPr>
          <p:cNvPr id="14" name="Rectangle 13"/>
          <p:cNvSpPr/>
          <p:nvPr/>
        </p:nvSpPr>
        <p:spPr>
          <a:xfrm>
            <a:off x="4549055" y="6604577"/>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28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5138" y="80079"/>
            <a:ext cx="10515600" cy="956231"/>
          </a:xfrm>
        </p:spPr>
        <p:txBody>
          <a:bodyPr/>
          <a:lstStyle/>
          <a:p>
            <a:pPr algn="ctr"/>
            <a:r>
              <a:rPr lang="fr-FR" b="1" dirty="0" smtClean="0">
                <a:solidFill>
                  <a:srgbClr val="C00000"/>
                </a:solidFill>
                <a:latin typeface="Bradley Hand ITC" panose="03070402050302030203" pitchFamily="66" charset="0"/>
              </a:rPr>
              <a:t>Vêtements anciens</a:t>
            </a:r>
            <a:endParaRPr lang="fr-FR" b="1" dirty="0">
              <a:solidFill>
                <a:srgbClr val="C00000"/>
              </a:solidFill>
              <a:latin typeface="Bradley Hand ITC" panose="03070402050302030203" pitchFamily="66" charset="0"/>
            </a:endParaRPr>
          </a:p>
        </p:txBody>
      </p:sp>
      <p:pic>
        <p:nvPicPr>
          <p:cNvPr id="7" name="Espace réservé du contenu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731404" y="1131325"/>
            <a:ext cx="2370980" cy="1917421"/>
          </a:xfrm>
        </p:spPr>
      </p:pic>
      <p:pic>
        <p:nvPicPr>
          <p:cNvPr id="5" name="Espace réservé du contenu 4" descr="http://lelingedejadis.net/im/articles/313115-3-1.jpg"/>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71363" y="714266"/>
            <a:ext cx="2740187" cy="1917421"/>
          </a:xfrm>
          <a:prstGeom prst="rect">
            <a:avLst/>
          </a:prstGeom>
          <a:noFill/>
          <a:ln>
            <a:noFill/>
          </a:ln>
        </p:spPr>
      </p:pic>
      <p:sp>
        <p:nvSpPr>
          <p:cNvPr id="6" name="Rectangle 5"/>
          <p:cNvSpPr/>
          <p:nvPr/>
        </p:nvSpPr>
        <p:spPr>
          <a:xfrm>
            <a:off x="89210" y="2771747"/>
            <a:ext cx="3122340" cy="646331"/>
          </a:xfrm>
          <a:prstGeom prst="rect">
            <a:avLst/>
          </a:prstGeom>
        </p:spPr>
        <p:txBody>
          <a:bodyPr wrap="square">
            <a:spAutoFit/>
          </a:bodyPr>
          <a:lstStyle/>
          <a:p>
            <a:r>
              <a:rPr lang="fr-FR" b="1" i="1" dirty="0">
                <a:solidFill>
                  <a:srgbClr val="CC6699"/>
                </a:solidFill>
                <a:latin typeface="Georgia" panose="02040502050405020303" pitchFamily="18" charset="0"/>
              </a:rPr>
              <a:t>Chemisier ancien en coton blanc pour </a:t>
            </a:r>
            <a:r>
              <a:rPr lang="fr-FR" b="1" i="1" dirty="0" smtClean="0">
                <a:solidFill>
                  <a:srgbClr val="CC6699"/>
                </a:solidFill>
                <a:latin typeface="Georgia" panose="02040502050405020303" pitchFamily="18" charset="0"/>
              </a:rPr>
              <a:t>dame</a:t>
            </a:r>
            <a:endParaRPr lang="fr-FR" dirty="0"/>
          </a:p>
        </p:txBody>
      </p:sp>
      <p:sp>
        <p:nvSpPr>
          <p:cNvPr id="8" name="Rectangle 7"/>
          <p:cNvSpPr/>
          <p:nvPr/>
        </p:nvSpPr>
        <p:spPr>
          <a:xfrm>
            <a:off x="8051180" y="3048746"/>
            <a:ext cx="3553009" cy="369332"/>
          </a:xfrm>
          <a:prstGeom prst="rect">
            <a:avLst/>
          </a:prstGeom>
        </p:spPr>
        <p:txBody>
          <a:bodyPr wrap="square">
            <a:spAutoFit/>
          </a:bodyPr>
          <a:lstStyle/>
          <a:p>
            <a:r>
              <a:rPr lang="fr-FR" dirty="0"/>
              <a:t> </a:t>
            </a:r>
            <a:r>
              <a:rPr lang="fr-FR" dirty="0" smtClean="0"/>
              <a:t>      </a:t>
            </a:r>
            <a:r>
              <a:rPr lang="fr-FR" sz="1200" b="1" dirty="0" smtClean="0"/>
              <a:t>Ancien </a:t>
            </a:r>
            <a:r>
              <a:rPr lang="fr-FR" sz="1200" b="1" dirty="0"/>
              <a:t>Plastron </a:t>
            </a:r>
            <a:r>
              <a:rPr lang="fr-FR" sz="1200" b="1" dirty="0" smtClean="0"/>
              <a:t> </a:t>
            </a:r>
            <a:r>
              <a:rPr lang="fr-FR" sz="1200" b="1" dirty="0"/>
              <a:t>devantier en </a:t>
            </a:r>
            <a:r>
              <a:rPr lang="fr-FR" sz="1200" b="1" dirty="0" smtClean="0"/>
              <a:t>   batiste </a:t>
            </a:r>
            <a:r>
              <a:rPr lang="fr-FR" sz="1200" b="1" dirty="0"/>
              <a:t>blanche</a:t>
            </a:r>
            <a:endParaRPr lang="fr-FR" sz="1200" dirty="0"/>
          </a:p>
        </p:txBody>
      </p:sp>
      <p:pic>
        <p:nvPicPr>
          <p:cNvPr id="3" name="Image 2"/>
          <p:cNvPicPr>
            <a:picLocks noChangeAspect="1"/>
          </p:cNvPicPr>
          <p:nvPr/>
        </p:nvPicPr>
        <p:blipFill>
          <a:blip r:embed="rId4"/>
          <a:stretch>
            <a:fillRect/>
          </a:stretch>
        </p:blipFill>
        <p:spPr>
          <a:xfrm>
            <a:off x="3612995" y="2141033"/>
            <a:ext cx="4438185" cy="3222703"/>
          </a:xfrm>
          <a:prstGeom prst="rect">
            <a:avLst/>
          </a:prstGeom>
        </p:spPr>
      </p:pic>
      <p:sp>
        <p:nvSpPr>
          <p:cNvPr id="4" name="Rectangle 3"/>
          <p:cNvSpPr/>
          <p:nvPr/>
        </p:nvSpPr>
        <p:spPr>
          <a:xfrm>
            <a:off x="3091553" y="5503796"/>
            <a:ext cx="4959627" cy="369332"/>
          </a:xfrm>
          <a:prstGeom prst="rect">
            <a:avLst/>
          </a:prstGeom>
        </p:spPr>
        <p:txBody>
          <a:bodyPr wrap="none">
            <a:spAutoFit/>
          </a:bodyPr>
          <a:lstStyle/>
          <a:p>
            <a:r>
              <a:rPr lang="fr-FR" dirty="0"/>
              <a:t>L</a:t>
            </a:r>
            <a:r>
              <a:rPr lang="fr-FR" dirty="0" smtClean="0"/>
              <a:t>es </a:t>
            </a:r>
            <a:r>
              <a:rPr lang="fr-FR" dirty="0"/>
              <a:t>vêtements anciens sont remis au goût du jour ! </a:t>
            </a:r>
          </a:p>
        </p:txBody>
      </p:sp>
      <p:sp>
        <p:nvSpPr>
          <p:cNvPr id="9" name="Rectangle 8"/>
          <p:cNvSpPr/>
          <p:nvPr/>
        </p:nvSpPr>
        <p:spPr>
          <a:xfrm>
            <a:off x="4767848" y="6468459"/>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42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655" y="365126"/>
            <a:ext cx="11351173" cy="1179896"/>
          </a:xfrm>
        </p:spPr>
        <p:txBody>
          <a:bodyPr>
            <a:normAutofit/>
          </a:bodyPr>
          <a:lstStyle/>
          <a:p>
            <a:pPr algn="ctr"/>
            <a:r>
              <a:rPr lang="fr-FR" dirty="0" smtClean="0">
                <a:latin typeface="Bradley Hand ITC" panose="03070402050302030203" pitchFamily="66" charset="0"/>
              </a:rPr>
              <a:t> </a:t>
            </a:r>
            <a:r>
              <a:rPr lang="fr-FR" b="1" dirty="0">
                <a:latin typeface="Bradley Hand ITC" panose="03070402050302030203" pitchFamily="66" charset="0"/>
              </a:rPr>
              <a:t>D</a:t>
            </a:r>
            <a:r>
              <a:rPr lang="fr-FR" b="1" dirty="0" smtClean="0">
                <a:latin typeface="Bradley Hand ITC" panose="03070402050302030203" pitchFamily="66" charset="0"/>
              </a:rPr>
              <a:t>ivers matériaux</a:t>
            </a:r>
            <a:endParaRPr lang="fr-FR" b="1" dirty="0">
              <a:latin typeface="Bradley Hand ITC" panose="03070402050302030203" pitchFamily="66" charset="0"/>
            </a:endParaRPr>
          </a:p>
        </p:txBody>
      </p:sp>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58762" y="1457634"/>
            <a:ext cx="3187326" cy="2400687"/>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221910" y="1258499"/>
            <a:ext cx="3074275" cy="2798956"/>
          </a:xfrm>
        </p:spPr>
      </p:pic>
      <p:pic>
        <p:nvPicPr>
          <p:cNvPr id="3" name="Image 2"/>
          <p:cNvPicPr>
            <a:picLocks noChangeAspect="1"/>
          </p:cNvPicPr>
          <p:nvPr/>
        </p:nvPicPr>
        <p:blipFill>
          <a:blip r:embed="rId4"/>
          <a:stretch>
            <a:fillRect/>
          </a:stretch>
        </p:blipFill>
        <p:spPr>
          <a:xfrm>
            <a:off x="4134855" y="3423424"/>
            <a:ext cx="3396771" cy="2398911"/>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1036" y="4950829"/>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l="34906" t="-3636"/>
          <a:stretch>
            <a:fillRect/>
          </a:stretch>
        </p:blipFill>
        <p:spPr bwMode="auto">
          <a:xfrm>
            <a:off x="9383217" y="4722229"/>
            <a:ext cx="6572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68150"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746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59" y="365125"/>
            <a:ext cx="11808372" cy="1325563"/>
          </a:xfrm>
        </p:spPr>
        <p:txBody>
          <a:bodyPr>
            <a:normAutofit/>
          </a:bodyPr>
          <a:lstStyle/>
          <a:p>
            <a:pPr algn="ctr"/>
            <a:r>
              <a:rPr lang="fr-FR" sz="4000" b="1" dirty="0" smtClean="0">
                <a:latin typeface="Bradley Hand ITC" panose="03070402050302030203" pitchFamily="66" charset="0"/>
              </a:rPr>
              <a:t>Les tenues vestimentaires ont évolué avec le temps.</a:t>
            </a:r>
            <a:endParaRPr lang="fr-FR" sz="4000" b="1" dirty="0">
              <a:latin typeface="Bradley Hand ITC" panose="03070402050302030203" pitchFamily="66" charset="0"/>
            </a:endParaRPr>
          </a:p>
        </p:txBody>
      </p:sp>
      <p:pic>
        <p:nvPicPr>
          <p:cNvPr id="8" name="Espace réservé du contenu 7"/>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1107047" y="1478879"/>
            <a:ext cx="2427889" cy="3728739"/>
          </a:xfrm>
        </p:spPr>
      </p:pic>
      <p:pic>
        <p:nvPicPr>
          <p:cNvPr id="7" name="Espace réservé du contenu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71047" y="1478879"/>
            <a:ext cx="4015592" cy="3728739"/>
          </a:xfrm>
        </p:spPr>
      </p:pic>
      <p:sp>
        <p:nvSpPr>
          <p:cNvPr id="4" name="Rectangle 3"/>
          <p:cNvSpPr/>
          <p:nvPr/>
        </p:nvSpPr>
        <p:spPr>
          <a:xfrm>
            <a:off x="4660567" y="6633964"/>
            <a:ext cx="1265090" cy="224036"/>
          </a:xfrm>
          <a:prstGeom prst="rect">
            <a:avLst/>
          </a:prstGeom>
        </p:spPr>
        <p:txBody>
          <a:bodyPr wrap="none">
            <a:spAutoFit/>
          </a:bodyPr>
          <a:lstStyle/>
          <a:p>
            <a:pPr>
              <a:lnSpc>
                <a:spcPct val="107000"/>
              </a:lnSpc>
              <a:spcAft>
                <a:spcPts val="800"/>
              </a:spcAft>
            </a:pPr>
            <a:r>
              <a:rPr lang="fr-FR" sz="800" dirty="0">
                <a:latin typeface="Calibri" panose="020F0502020204030204" pitchFamily="34" charset="0"/>
                <a:ea typeface="Calibri" panose="020F0502020204030204" pitchFamily="34" charset="0"/>
                <a:cs typeface="Times New Roman" panose="02020603050405020304" pitchFamily="18" charset="0"/>
              </a:rPr>
              <a:t>Jean  N’DRY cours </a:t>
            </a:r>
            <a:r>
              <a:rPr lang="fr-FR" sz="800" dirty="0" smtClean="0">
                <a:latin typeface="Calibri" panose="020F0502020204030204" pitchFamily="34" charset="0"/>
                <a:ea typeface="Calibri" panose="020F0502020204030204" pitchFamily="34" charset="0"/>
                <a:cs typeface="Times New Roman" panose="02020603050405020304" pitchFamily="18" charset="0"/>
              </a:rPr>
              <a:t>sévigné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511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490</Words>
  <Application>Microsoft Office PowerPoint</Application>
  <PresentationFormat>Grand écran</PresentationFormat>
  <Paragraphs>70</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Arial Black</vt:lpstr>
      <vt:lpstr>Bodoni MT Condensed</vt:lpstr>
      <vt:lpstr>Bradley Hand ITC</vt:lpstr>
      <vt:lpstr>Calibri</vt:lpstr>
      <vt:lpstr>Calibri Light</vt:lpstr>
      <vt:lpstr>Georgia</vt:lpstr>
      <vt:lpstr>Times New Roman</vt:lpstr>
      <vt:lpstr>Thème Office</vt:lpstr>
      <vt:lpstr>Présentation PowerPoint</vt:lpstr>
      <vt:lpstr>LE VIVRE ENSEMBLE</vt:lpstr>
      <vt:lpstr>Les classes sociales n'ont pas toutes, les mêmes codes.</vt:lpstr>
      <vt:lpstr>Les tenues traditionnelles</vt:lpstr>
      <vt:lpstr>Présentation PowerPoint</vt:lpstr>
      <vt:lpstr>Le rôle social du vêtement</vt:lpstr>
      <vt:lpstr>Vêtements anciens</vt:lpstr>
      <vt:lpstr> Divers matériaux</vt:lpstr>
      <vt:lpstr>Les tenues vestimentaires ont évolué avec le temps.</vt:lpstr>
      <vt:lpstr>À nos plumes et crayons</vt:lpstr>
      <vt:lpstr>Nous vivons ensemble, dans la diversité. ET VOUS?</vt:lpstr>
      <vt:lpstr> Confectionnons des  tenues avec du matériau de notre choix.</vt:lpstr>
      <vt:lpstr>Présentation PowerPoint</vt:lpstr>
      <vt:lpstr>Les filles et les garçons sont égaux. Ils ont les mêmes droits et doivent être respectés de la même façon. Ils ont des différences; mais ils doivent rester libres de choisir leurs activités et leur futur métier.</vt:lpstr>
      <vt:lpstr>Les filles et les garçons sont égaux.</vt:lpstr>
      <vt:lpstr>Quelques réalisations d’enfants.</vt:lpstr>
      <vt:lpstr>Et si ensemble on lui confectionnait une tenue</vt:lpstr>
      <vt:lpstr>LES STYLISTES DE DEMAIN EN ACTION</vt:lpstr>
      <vt:lpstr>Travaillons ensemble et de mieux en mieux.</vt:lpstr>
      <vt:lpstr>Productions collectives</vt:lpstr>
      <vt:lpstr>Filles et garçons pour la même cause.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CONFECTION CM1 BLEU COURS SEVIGNE ABIDJAN</dc:title>
  <dc:creator>CM1 BLEU</dc:creator>
  <cp:lastModifiedBy>YACOU</cp:lastModifiedBy>
  <cp:revision>84</cp:revision>
  <dcterms:created xsi:type="dcterms:W3CDTF">2017-05-30T09:47:35Z</dcterms:created>
  <dcterms:modified xsi:type="dcterms:W3CDTF">2017-06-06T09:34:00Z</dcterms:modified>
</cp:coreProperties>
</file>