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7.jpg" ContentType="image/jpeg"/>
  <Override PartName="/ppt/media/image8.jpg" ContentType="image/jpeg"/>
  <Override PartName="/ppt/media/image11.jpg" ContentType="image/jpeg"/>
  <Override PartName="/ppt/notesSlides/notesSlide2.xml" ContentType="application/vnd.openxmlformats-officedocument.presentationml.notesSlide+xml"/>
  <Override PartName="/ppt/media/image14.jpg" ContentType="image/jpeg"/>
  <Override PartName="/ppt/notesSlides/notesSlide3.xml" ContentType="application/vnd.openxmlformats-officedocument.presentationml.notesSlide+xml"/>
  <Override PartName="/ppt/media/image29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63" r:id="rId3"/>
    <p:sldId id="258" r:id="rId4"/>
    <p:sldId id="264" r:id="rId5"/>
    <p:sldId id="261" r:id="rId6"/>
  </p:sldIdLst>
  <p:sldSz cx="6858000" cy="9144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5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AB4E"/>
    <a:srgbClr val="FF0066"/>
    <a:srgbClr val="C709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 autoAdjust="0"/>
    <p:restoredTop sz="94680" autoAdjust="0"/>
  </p:normalViewPr>
  <p:slideViewPr>
    <p:cSldViewPr>
      <p:cViewPr>
        <p:scale>
          <a:sx n="65" d="100"/>
          <a:sy n="65" d="100"/>
        </p:scale>
        <p:origin x="1998" y="-510"/>
      </p:cViewPr>
      <p:guideLst>
        <p:guide orient="horz" pos="2880"/>
        <p:guide pos="25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83E578-108D-4E8D-A18B-766923FBB677}" type="datetimeFigureOut">
              <a:rPr lang="fr-FR" smtClean="0"/>
              <a:t>29/05/2017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9E49FE-E973-4FA6-8E92-F9B230F68D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7998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E49FE-E973-4FA6-8E92-F9B230F68DC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6216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E49FE-E973-4FA6-8E92-F9B230F68DC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4082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E49FE-E973-4FA6-8E92-F9B230F68DC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4082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3B8A4-90BB-4B39-AC67-FC486378A193}" type="datetime1">
              <a:rPr lang="fr-FR" smtClean="0"/>
              <a:t>29/05/2017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CE2 B- PEPINIERE DES 2 PLATEAUX- ABIDJAN 2016-2017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94FC-8F5C-43C2-BC06-DE1E4E65F4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8649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632A-F94C-487F-9CAB-58176E2D2752}" type="datetime1">
              <a:rPr lang="fr-FR" smtClean="0"/>
              <a:t>29/05/2017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CE2 B- PEPINIERE DES 2 PLATEAUX- ABIDJAN 2016-2017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94FC-8F5C-43C2-BC06-DE1E4E65F4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8889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9751C-7528-467F-808B-1A67278E3765}" type="datetime1">
              <a:rPr lang="fr-FR" smtClean="0"/>
              <a:t>29/05/2017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CE2 B- PEPINIERE DES 2 PLATEAUX- ABIDJAN 2016-2017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94FC-8F5C-43C2-BC06-DE1E4E65F4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8149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4355-2969-405A-A02E-9C525BB75685}" type="datetime1">
              <a:rPr lang="fr-FR" smtClean="0"/>
              <a:t>29/05/2017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CE2 B- PEPINIERE DES 2 PLATEAUX- ABIDJAN 2016-2017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94FC-8F5C-43C2-BC06-DE1E4E65F4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3853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2E51B-A5AD-4A80-8353-8B17ABB4B854}" type="datetime1">
              <a:rPr lang="fr-FR" smtClean="0"/>
              <a:t>29/05/2017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CE2 B- PEPINIERE DES 2 PLATEAUX- ABIDJAN 2016-2017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94FC-8F5C-43C2-BC06-DE1E4E65F4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2061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FEF23-8189-42CD-957F-EC3272D62052}" type="datetime1">
              <a:rPr lang="fr-FR" smtClean="0"/>
              <a:t>29/05/2017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CE2 B- PEPINIERE DES 2 PLATEAUX- ABIDJAN 2016-2017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94FC-8F5C-43C2-BC06-DE1E4E65F4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852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52DF2-3264-4813-A6F6-AB1E414F8F07}" type="datetime1">
              <a:rPr lang="fr-FR" smtClean="0"/>
              <a:t>29/05/2017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CE2 B- PEPINIERE DES 2 PLATEAUX- ABIDJAN 2016-2017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94FC-8F5C-43C2-BC06-DE1E4E65F4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8744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EA912-5405-4E8F-8B18-1A5255BEF42D}" type="datetime1">
              <a:rPr lang="fr-FR" smtClean="0"/>
              <a:t>29/05/2017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CE2 B- PEPINIERE DES 2 PLATEAUX- ABIDJAN 2016-2017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94FC-8F5C-43C2-BC06-DE1E4E65F4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5184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FDB81-BC60-4823-9FA8-323BFAC59D0E}" type="datetime1">
              <a:rPr lang="fr-FR" smtClean="0"/>
              <a:t>29/05/2017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CE2 B- PEPINIERE DES 2 PLATEAUX- ABIDJAN 2016-2017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94FC-8F5C-43C2-BC06-DE1E4E65F4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2486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9E77A-F02F-45CD-A476-3CACE9D4DD6A}" type="datetime1">
              <a:rPr lang="fr-FR" smtClean="0"/>
              <a:t>29/05/2017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CE2 B- PEPINIERE DES 2 PLATEAUX- ABIDJAN 2016-2017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94FC-8F5C-43C2-BC06-DE1E4E65F4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86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824EE-1BB6-4814-A701-F56A0DDB4A7B}" type="datetime1">
              <a:rPr lang="fr-FR" smtClean="0"/>
              <a:t>29/05/2017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CE2 B- PEPINIERE DES 2 PLATEAUX- ABIDJAN 2016-2017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94FC-8F5C-43C2-BC06-DE1E4E65F4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2444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0B747-35AD-4C9F-BFEF-C6304EB7C756}" type="datetime1">
              <a:rPr lang="fr-FR" smtClean="0"/>
              <a:t>29/05/2017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CE2 B- PEPINIERE DES 2 PLATEAUX- ABIDJAN 2016-2017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E94FC-8F5C-43C2-BC06-DE1E4E65F4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6446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11" Type="http://schemas.microsoft.com/office/2007/relationships/hdphoto" Target="../media/hdphoto2.wdp"/><Relationship Id="rId5" Type="http://schemas.openxmlformats.org/officeDocument/2006/relationships/image" Target="../media/image22.jpeg"/><Relationship Id="rId10" Type="http://schemas.openxmlformats.org/officeDocument/2006/relationships/image" Target="../media/image26.jpeg"/><Relationship Id="rId4" Type="http://schemas.openxmlformats.org/officeDocument/2006/relationships/image" Target="../media/image21.jpeg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88740" y="140718"/>
            <a:ext cx="5686411" cy="924525"/>
          </a:xfrm>
          <a:solidFill>
            <a:schemeClr val="accent3">
              <a:lumMod val="75000"/>
            </a:scheme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fr-FR" sz="4000" b="1" i="1" dirty="0" smtClean="0">
                <a:solidFill>
                  <a:schemeClr val="tx1"/>
                </a:solidFill>
                <a:latin typeface="Bodoni MT Condensed" panose="02070606080606020203" pitchFamily="18" charset="0"/>
              </a:rPr>
              <a:t>    dans la mode et le recyclage !</a:t>
            </a:r>
            <a:endParaRPr lang="fr-FR" sz="4000" b="1" i="1" dirty="0">
              <a:solidFill>
                <a:schemeClr val="tx1"/>
              </a:solidFill>
              <a:latin typeface="Bodoni MT Condensed" panose="02070606080606020203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4664" y="1678856"/>
            <a:ext cx="3672407" cy="2677120"/>
          </a:xfrm>
          <a:ln>
            <a:noFill/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r-FR" sz="1400" b="1" dirty="0" smtClean="0">
                <a:latin typeface="Chaparral Pro Light" pitchFamily="18" charset="0"/>
              </a:rPr>
              <a:t>S'aimer</a:t>
            </a:r>
            <a:r>
              <a:rPr lang="fr-FR" sz="1400" dirty="0" smtClean="0">
                <a:latin typeface="Chaparral Pro Light" pitchFamily="18" charset="0"/>
              </a:rPr>
              <a:t> de toutes les façons (entre frères et sœurs, amis, parents…)</a:t>
            </a:r>
          </a:p>
          <a:p>
            <a:pPr marL="0" indent="0" algn="just">
              <a:buNone/>
            </a:pPr>
            <a:r>
              <a:rPr lang="fr-FR" sz="1400" b="1" dirty="0" smtClean="0">
                <a:latin typeface="Chaparral Pro Light" pitchFamily="18" charset="0"/>
              </a:rPr>
              <a:t>Accepter les différences</a:t>
            </a:r>
            <a:r>
              <a:rPr lang="fr-FR" sz="1400" dirty="0" smtClean="0">
                <a:latin typeface="Chaparral Pro Light" pitchFamily="18" charset="0"/>
              </a:rPr>
              <a:t>, </a:t>
            </a:r>
            <a:r>
              <a:rPr lang="fr-FR" sz="1400" b="1" dirty="0" smtClean="0">
                <a:latin typeface="Chaparral Pro Light" pitchFamily="18" charset="0"/>
              </a:rPr>
              <a:t>partager</a:t>
            </a:r>
            <a:r>
              <a:rPr lang="fr-FR" sz="1400" dirty="0" smtClean="0">
                <a:latin typeface="Chaparral Pro Light" pitchFamily="18" charset="0"/>
              </a:rPr>
              <a:t>, </a:t>
            </a:r>
            <a:r>
              <a:rPr lang="fr-FR" sz="1400" b="1" dirty="0" smtClean="0">
                <a:latin typeface="Chaparral Pro Light" pitchFamily="18" charset="0"/>
              </a:rPr>
              <a:t>s'entraider</a:t>
            </a:r>
            <a:r>
              <a:rPr lang="fr-FR" sz="1400" dirty="0" smtClean="0">
                <a:latin typeface="Chaparral Pro Light" pitchFamily="18" charset="0"/>
              </a:rPr>
              <a:t>, se </a:t>
            </a:r>
            <a:r>
              <a:rPr lang="fr-FR" sz="1400" b="1" dirty="0" smtClean="0">
                <a:latin typeface="Chaparral Pro Light" pitchFamily="18" charset="0"/>
              </a:rPr>
              <a:t>respecter</a:t>
            </a:r>
            <a:r>
              <a:rPr lang="fr-FR" sz="1400" dirty="0" smtClean="0">
                <a:latin typeface="Chaparral Pro Light" pitchFamily="18" charset="0"/>
              </a:rPr>
              <a:t> et respecter  </a:t>
            </a:r>
            <a:r>
              <a:rPr lang="fr-FR" sz="1400" b="1" dirty="0" smtClean="0">
                <a:latin typeface="Chaparral Pro Light" pitchFamily="18" charset="0"/>
              </a:rPr>
              <a:t>l’</a:t>
            </a:r>
            <a:r>
              <a:rPr lang="fr-FR" sz="1400" b="1" dirty="0">
                <a:latin typeface="Chaparral Pro Light" pitchFamily="18" charset="0"/>
              </a:rPr>
              <a:t>é</a:t>
            </a:r>
            <a:r>
              <a:rPr lang="fr-FR" sz="1400" b="1" dirty="0" smtClean="0">
                <a:latin typeface="Chaparral Pro Light" pitchFamily="18" charset="0"/>
              </a:rPr>
              <a:t>galité</a:t>
            </a:r>
            <a:r>
              <a:rPr lang="fr-FR" sz="1400" dirty="0" smtClean="0">
                <a:latin typeface="Chaparral Pro Light" pitchFamily="18" charset="0"/>
              </a:rPr>
              <a:t> entre nous. Pour réussir tout cela, nous pensons qu'il est important </a:t>
            </a:r>
            <a:r>
              <a:rPr lang="fr-FR" sz="1400" b="1" dirty="0" smtClean="0">
                <a:latin typeface="Chaparral Pro Light" pitchFamily="18" charset="0"/>
              </a:rPr>
              <a:t>d'apprendre à communiquer </a:t>
            </a:r>
            <a:r>
              <a:rPr lang="fr-FR" sz="1400" dirty="0" smtClean="0">
                <a:latin typeface="Chaparral Pro Light" pitchFamily="18" charset="0"/>
              </a:rPr>
              <a:t>pour se comprendre.</a:t>
            </a:r>
          </a:p>
          <a:p>
            <a:pPr marL="0" indent="0" algn="just">
              <a:buNone/>
            </a:pPr>
            <a:r>
              <a:rPr lang="fr-FR" sz="1400" dirty="0" smtClean="0">
                <a:latin typeface="Chaparral Pro Light" pitchFamily="18" charset="0"/>
              </a:rPr>
              <a:t>Il faut </a:t>
            </a:r>
            <a:r>
              <a:rPr lang="fr-FR" sz="1400" b="1" dirty="0" smtClean="0">
                <a:latin typeface="Chaparral Pro Light" pitchFamily="18" charset="0"/>
              </a:rPr>
              <a:t>apprendre à se connaitre </a:t>
            </a:r>
            <a:r>
              <a:rPr lang="fr-FR" sz="1400" dirty="0" smtClean="0">
                <a:latin typeface="Chaparral Pro Light" pitchFamily="18" charset="0"/>
              </a:rPr>
              <a:t>pour </a:t>
            </a:r>
            <a:r>
              <a:rPr lang="fr-FR" sz="1400" b="1" dirty="0" smtClean="0">
                <a:latin typeface="Chaparral Pro Light" pitchFamily="18" charset="0"/>
              </a:rPr>
              <a:t>créer des liens d'amitié</a:t>
            </a:r>
            <a:r>
              <a:rPr lang="fr-FR" sz="1400" dirty="0" smtClean="0">
                <a:latin typeface="Chaparral Pro Light" pitchFamily="18" charset="0"/>
              </a:rPr>
              <a:t>, et se respecter les uns les autres.</a:t>
            </a:r>
          </a:p>
          <a:p>
            <a:pPr marL="0" indent="0" algn="just">
              <a:buNone/>
            </a:pPr>
            <a:r>
              <a:rPr lang="fr-FR" sz="1400" dirty="0" smtClean="0">
                <a:latin typeface="Chaparral Pro Light" pitchFamily="18" charset="0"/>
              </a:rPr>
              <a:t>Pour être respecter, nous croyons qu'il est </a:t>
            </a:r>
            <a:r>
              <a:rPr lang="fr-FR" sz="1400" b="1" dirty="0" smtClean="0">
                <a:latin typeface="Chaparral Pro Light" pitchFamily="18" charset="0"/>
              </a:rPr>
              <a:t>essentiel de bien se comporter</a:t>
            </a:r>
            <a:r>
              <a:rPr lang="fr-FR" sz="1400" dirty="0" smtClean="0">
                <a:latin typeface="Chaparral Pro Light" pitchFamily="18" charset="0"/>
              </a:rPr>
              <a:t>, essentiel d'être </a:t>
            </a:r>
            <a:r>
              <a:rPr lang="fr-FR" sz="1400" b="1" dirty="0" smtClean="0">
                <a:latin typeface="Chaparral Pro Light" pitchFamily="18" charset="0"/>
              </a:rPr>
              <a:t>aimable</a:t>
            </a:r>
            <a:r>
              <a:rPr lang="fr-FR" sz="1400" dirty="0" smtClean="0">
                <a:latin typeface="Chaparral Pro Light" pitchFamily="18" charset="0"/>
              </a:rPr>
              <a:t>, essentiel de se </a:t>
            </a:r>
            <a:r>
              <a:rPr lang="fr-FR" sz="1400" b="1" dirty="0" smtClean="0">
                <a:latin typeface="Chaparral Pro Light" pitchFamily="18" charset="0"/>
              </a:rPr>
              <a:t>respecter soi même</a:t>
            </a:r>
            <a:r>
              <a:rPr lang="fr-FR" sz="1400" dirty="0" smtClean="0">
                <a:latin typeface="Chaparral Pro Light" pitchFamily="18" charset="0"/>
              </a:rPr>
              <a:t>. Une personne </a:t>
            </a:r>
            <a:r>
              <a:rPr lang="fr-FR" sz="1400" b="1" dirty="0" smtClean="0">
                <a:latin typeface="Chaparral Pro Light" pitchFamily="18" charset="0"/>
              </a:rPr>
              <a:t>juste</a:t>
            </a:r>
            <a:r>
              <a:rPr lang="fr-FR" sz="1400" dirty="0" smtClean="0">
                <a:latin typeface="Chaparral Pro Light" pitchFamily="18" charset="0"/>
              </a:rPr>
              <a:t>, qui </a:t>
            </a:r>
            <a:r>
              <a:rPr lang="fr-FR" sz="1400" b="1" dirty="0" smtClean="0">
                <a:latin typeface="Chaparral Pro Light" pitchFamily="18" charset="0"/>
              </a:rPr>
              <a:t>ne ment pas </a:t>
            </a:r>
            <a:r>
              <a:rPr lang="fr-FR" sz="1400" dirty="0" smtClean="0">
                <a:latin typeface="Chaparral Pro Light" pitchFamily="18" charset="0"/>
              </a:rPr>
              <a:t>et qui est </a:t>
            </a:r>
            <a:r>
              <a:rPr lang="fr-FR" sz="1400" b="1" dirty="0" smtClean="0">
                <a:latin typeface="Chaparral Pro Light" pitchFamily="18" charset="0"/>
              </a:rPr>
              <a:t>gentille</a:t>
            </a:r>
            <a:r>
              <a:rPr lang="fr-FR" sz="1400" dirty="0" smtClean="0">
                <a:latin typeface="Chaparral Pro Light" pitchFamily="18" charset="0"/>
              </a:rPr>
              <a:t> est respectable.</a:t>
            </a:r>
            <a:endParaRPr lang="fr-FR" sz="1400" dirty="0">
              <a:latin typeface="Chaparral Pro Light" pitchFamily="18" charset="0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04665" y="5351388"/>
            <a:ext cx="3744837" cy="375711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1400" dirty="0" smtClean="0">
                <a:latin typeface="Chaparral Pro Light" pitchFamily="18" charset="0"/>
              </a:rPr>
              <a:t>Nous avons réfléchi sur les thèmes de l’égalité, la différence, l’amitié et de l’entraide. Nos discussions nous ont fait comprendre que le respect de l’autre passe à travers tous ces thèmes et aussi par </a:t>
            </a:r>
            <a:r>
              <a:rPr lang="fr-FR" sz="1400" b="1" dirty="0" smtClean="0">
                <a:latin typeface="Chaparral Pro Light" pitchFamily="18" charset="0"/>
              </a:rPr>
              <a:t>le respect de son environnement</a:t>
            </a:r>
            <a:r>
              <a:rPr lang="fr-FR" sz="1400" dirty="0" smtClean="0">
                <a:latin typeface="Chaparral Pro Light" pitchFamily="18" charset="0"/>
              </a:rPr>
              <a:t>, de notre environnement.</a:t>
            </a:r>
          </a:p>
          <a:p>
            <a:pPr marL="0" indent="0" algn="just">
              <a:buNone/>
            </a:pPr>
            <a:r>
              <a:rPr lang="fr-FR" sz="1400" dirty="0" smtClean="0">
                <a:latin typeface="Chaparral Pro Light" pitchFamily="18" charset="0"/>
              </a:rPr>
              <a:t>Notre projet de classe étant basé sur la protection de l’environnement, nous </a:t>
            </a:r>
            <a:r>
              <a:rPr lang="fr-FR" sz="1400" dirty="0">
                <a:latin typeface="Chaparral Pro Light" pitchFamily="18" charset="0"/>
              </a:rPr>
              <a:t>avons décidé de </a:t>
            </a:r>
            <a:r>
              <a:rPr lang="fr-FR" sz="1400" b="1" dirty="0">
                <a:latin typeface="Chaparral Pro Light" pitchFamily="18" charset="0"/>
              </a:rPr>
              <a:t>réduire les déchets de notre école par le </a:t>
            </a:r>
            <a:r>
              <a:rPr lang="fr-FR" sz="1400" b="1" dirty="0" smtClean="0">
                <a:latin typeface="Chaparral Pro Light" pitchFamily="18" charset="0"/>
              </a:rPr>
              <a:t>recyclage</a:t>
            </a:r>
            <a:r>
              <a:rPr lang="fr-FR" sz="1400" b="1" i="1" dirty="0" smtClean="0"/>
              <a:t> pour mieux vivre ensemble!</a:t>
            </a:r>
            <a:endParaRPr lang="fr-FR" sz="1400" b="1" i="1" dirty="0"/>
          </a:p>
          <a:p>
            <a:pPr marL="0" indent="0" algn="just">
              <a:buNone/>
            </a:pPr>
            <a:endParaRPr lang="fr-FR" sz="1400" dirty="0" smtClean="0">
              <a:latin typeface="Chaparral Pro Light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4665" y="314817"/>
            <a:ext cx="936103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3200" b="1" i="1" dirty="0">
                <a:solidFill>
                  <a:prstClr val="black"/>
                </a:solidFill>
                <a:latin typeface="Bodoni MT Condensed" panose="02070606080606020203" pitchFamily="18" charset="0"/>
                <a:ea typeface="+mj-ea"/>
                <a:cs typeface="+mj-cs"/>
              </a:rPr>
              <a:t>Vivre </a:t>
            </a:r>
            <a:endParaRPr lang="fr-FR" sz="3200" i="1" dirty="0"/>
          </a:p>
        </p:txBody>
      </p:sp>
      <p:sp>
        <p:nvSpPr>
          <p:cNvPr id="6" name="Rectangle 5"/>
          <p:cNvSpPr/>
          <p:nvPr/>
        </p:nvSpPr>
        <p:spPr>
          <a:xfrm>
            <a:off x="424633" y="1187624"/>
            <a:ext cx="3652067" cy="40011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fr-FR" sz="2000" b="1" i="1" dirty="0">
                <a:solidFill>
                  <a:prstClr val="black"/>
                </a:solidFill>
                <a:latin typeface="Bodoni MT Condensed" panose="02070606080606020203" pitchFamily="18" charset="0"/>
              </a:rPr>
              <a:t>Pour nous, vivre </a:t>
            </a:r>
            <a:r>
              <a:rPr lang="fr-FR" sz="2000" b="1" i="1" dirty="0" smtClean="0">
                <a:solidFill>
                  <a:prstClr val="black"/>
                </a:solidFill>
                <a:latin typeface="Bodoni MT Condensed" panose="02070606080606020203" pitchFamily="18" charset="0"/>
              </a:rPr>
              <a:t>ensemble, c'est </a:t>
            </a:r>
            <a:r>
              <a:rPr lang="fr-FR" sz="2000" i="1" dirty="0">
                <a:solidFill>
                  <a:prstClr val="black"/>
                </a:solidFill>
                <a:latin typeface="Bodoni MT Condensed" panose="02070606080606020203" pitchFamily="18" charset="0"/>
              </a:rPr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424632" y="4979367"/>
            <a:ext cx="3652067" cy="38472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fr-FR" sz="1900" b="1" i="1" dirty="0">
                <a:solidFill>
                  <a:prstClr val="black"/>
                </a:solidFill>
                <a:latin typeface="Bodoni MT Condensed" panose="02070606080606020203" pitchFamily="18" charset="0"/>
              </a:rPr>
              <a:t>Nos débats …</a:t>
            </a:r>
            <a:endParaRPr lang="fr-FR" sz="1900" i="1" dirty="0">
              <a:solidFill>
                <a:prstClr val="black"/>
              </a:solidFill>
              <a:latin typeface="Bodoni MT Condensed" panose="02070606080606020203" pitchFamily="18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4" t="14323" r="12927" b="12779"/>
          <a:stretch/>
        </p:blipFill>
        <p:spPr>
          <a:xfrm>
            <a:off x="4085495" y="1187624"/>
            <a:ext cx="2772506" cy="19442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4" t="7012" r="13030" b="5726"/>
          <a:stretch/>
        </p:blipFill>
        <p:spPr>
          <a:xfrm>
            <a:off x="4571647" y="5111196"/>
            <a:ext cx="1800201" cy="18370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8" t="7497" r="13453" b="6403"/>
          <a:stretch/>
        </p:blipFill>
        <p:spPr>
          <a:xfrm>
            <a:off x="4571647" y="3317002"/>
            <a:ext cx="1800201" cy="15430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2" t="10719" r="1237" b="13190"/>
          <a:stretch/>
        </p:blipFill>
        <p:spPr>
          <a:xfrm>
            <a:off x="4149502" y="7182365"/>
            <a:ext cx="2673394" cy="16164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Espace réservé du pied de page 7"/>
          <p:cNvSpPr txBox="1">
            <a:spLocks/>
          </p:cNvSpPr>
          <p:nvPr/>
        </p:nvSpPr>
        <p:spPr>
          <a:xfrm>
            <a:off x="-262249" y="8680731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800" smtClean="0"/>
              <a:t>Réalisé par les élèves de CE2 B </a:t>
            </a:r>
          </a:p>
          <a:p>
            <a:r>
              <a:rPr lang="fr-FR" sz="800" smtClean="0"/>
              <a:t>PEPINIERE DES 2 PLATEAUX</a:t>
            </a:r>
          </a:p>
          <a:p>
            <a:r>
              <a:rPr lang="fr-FR" sz="800" smtClean="0"/>
              <a:t>ABIDJAN 2016-2017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261268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"/>
          <p:cNvSpPr txBox="1">
            <a:spLocks/>
          </p:cNvSpPr>
          <p:nvPr/>
        </p:nvSpPr>
        <p:spPr>
          <a:xfrm>
            <a:off x="3933056" y="1233339"/>
            <a:ext cx="2391585" cy="76985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400" dirty="0" err="1" smtClean="0">
                <a:latin typeface="Chaparral Pro Light" pitchFamily="18" charset="0"/>
                <a:ea typeface="+mn-ea"/>
                <a:cs typeface="+mn-cs"/>
              </a:rPr>
              <a:t>Guia</a:t>
            </a:r>
            <a:r>
              <a:rPr lang="fr-FR" sz="1400" dirty="0" smtClean="0">
                <a:latin typeface="Chaparral Pro Light" pitchFamily="18" charset="0"/>
                <a:ea typeface="+mn-ea"/>
                <a:cs typeface="+mn-cs"/>
              </a:rPr>
              <a:t> </a:t>
            </a:r>
            <a:r>
              <a:rPr lang="fr-FR" sz="1400" dirty="0" err="1">
                <a:latin typeface="Chaparral Pro Light" pitchFamily="18" charset="0"/>
                <a:ea typeface="+mn-ea"/>
                <a:cs typeface="+mn-cs"/>
              </a:rPr>
              <a:t>Risari</a:t>
            </a:r>
            <a:r>
              <a:rPr lang="fr-FR" sz="1400" dirty="0">
                <a:latin typeface="Chaparral Pro Light" pitchFamily="18" charset="0"/>
                <a:ea typeface="+mn-ea"/>
                <a:cs typeface="+mn-cs"/>
              </a:rPr>
              <a:t>, Adèle </a:t>
            </a:r>
            <a:r>
              <a:rPr lang="fr-FR" sz="1400" dirty="0" err="1">
                <a:latin typeface="Chaparral Pro Light" pitchFamily="18" charset="0"/>
                <a:ea typeface="+mn-ea"/>
                <a:cs typeface="+mn-cs"/>
              </a:rPr>
              <a:t>Tariel</a:t>
            </a:r>
            <a:r>
              <a:rPr lang="fr-FR" sz="1400" dirty="0">
                <a:latin typeface="Chaparral Pro Light" pitchFamily="18" charset="0"/>
                <a:ea typeface="+mn-ea"/>
                <a:cs typeface="+mn-cs"/>
              </a:rPr>
              <a:t>, Pierre </a:t>
            </a:r>
            <a:r>
              <a:rPr lang="fr-FR" sz="1400" dirty="0" err="1">
                <a:latin typeface="Chaparral Pro Light" pitchFamily="18" charset="0"/>
                <a:ea typeface="+mn-ea"/>
                <a:cs typeface="+mn-cs"/>
              </a:rPr>
              <a:t>Cornuel</a:t>
            </a:r>
            <a:r>
              <a:rPr lang="fr-FR" sz="1400" dirty="0">
                <a:latin typeface="Chaparral Pro Light" pitchFamily="18" charset="0"/>
                <a:ea typeface="+mn-ea"/>
                <a:cs typeface="+mn-cs"/>
              </a:rPr>
              <a:t>, </a:t>
            </a:r>
            <a:r>
              <a:rPr lang="fr-FR" sz="1400" dirty="0" err="1">
                <a:latin typeface="Chaparral Pro Light" pitchFamily="18" charset="0"/>
                <a:ea typeface="+mn-ea"/>
                <a:cs typeface="+mn-cs"/>
              </a:rPr>
              <a:t>Rascal</a:t>
            </a:r>
            <a:r>
              <a:rPr lang="fr-FR" sz="1400" dirty="0">
                <a:latin typeface="Chaparral Pro Light" pitchFamily="18" charset="0"/>
                <a:ea typeface="+mn-ea"/>
                <a:cs typeface="+mn-cs"/>
              </a:rPr>
              <a:t>, Andersen</a:t>
            </a:r>
          </a:p>
        </p:txBody>
      </p:sp>
      <p:sp>
        <p:nvSpPr>
          <p:cNvPr id="24" name="Espace réservé du contenu 2"/>
          <p:cNvSpPr txBox="1">
            <a:spLocks/>
          </p:cNvSpPr>
          <p:nvPr/>
        </p:nvSpPr>
        <p:spPr>
          <a:xfrm>
            <a:off x="4010967" y="1979712"/>
            <a:ext cx="2730401" cy="96523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1400" dirty="0">
                <a:latin typeface="Chaparral Pro Light" pitchFamily="18" charset="0"/>
              </a:rPr>
              <a:t>Nous avons lu plusieurs œuvres et certaines nous ont permis de débattre, réfléchir, comprendre les thèmes de notre projet</a:t>
            </a:r>
            <a:r>
              <a:rPr lang="fr-FR" sz="1400" dirty="0" smtClean="0">
                <a:latin typeface="Chaparral Pro Light" pitchFamily="18" charset="0"/>
              </a:rPr>
              <a:t>. </a:t>
            </a:r>
          </a:p>
        </p:txBody>
      </p:sp>
      <p:grpSp>
        <p:nvGrpSpPr>
          <p:cNvPr id="34" name="Groupe 33"/>
          <p:cNvGrpSpPr/>
          <p:nvPr/>
        </p:nvGrpSpPr>
        <p:grpSpPr>
          <a:xfrm>
            <a:off x="639987" y="1290592"/>
            <a:ext cx="2932926" cy="2502771"/>
            <a:chOff x="4884488" y="1089565"/>
            <a:chExt cx="3026765" cy="2106618"/>
          </a:xfrm>
        </p:grpSpPr>
        <p:grpSp>
          <p:nvGrpSpPr>
            <p:cNvPr id="29" name="Groupe 28"/>
            <p:cNvGrpSpPr/>
            <p:nvPr/>
          </p:nvGrpSpPr>
          <p:grpSpPr>
            <a:xfrm>
              <a:off x="4884488" y="1089565"/>
              <a:ext cx="2943630" cy="2106618"/>
              <a:chOff x="5372786" y="852231"/>
              <a:chExt cx="3343731" cy="2453093"/>
            </a:xfrm>
          </p:grpSpPr>
          <p:sp>
            <p:nvSpPr>
              <p:cNvPr id="19" name="object 105"/>
              <p:cNvSpPr/>
              <p:nvPr/>
            </p:nvSpPr>
            <p:spPr>
              <a:xfrm rot="19991430">
                <a:off x="5372786" y="881179"/>
                <a:ext cx="779532" cy="1152128"/>
              </a:xfrm>
              <a:prstGeom prst="rect">
                <a:avLst/>
              </a:prstGeom>
              <a:blipFill>
                <a:blip r:embed="rId2" cstate="print"/>
                <a:srcRect/>
                <a:stretch>
                  <a:fillRect r="-31160" b="-85572"/>
                </a:stretch>
              </a:blip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21" name="object 123"/>
              <p:cNvSpPr/>
              <p:nvPr/>
            </p:nvSpPr>
            <p:spPr>
              <a:xfrm rot="20882425">
                <a:off x="6187586" y="852231"/>
                <a:ext cx="938783" cy="897635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pic>
            <p:nvPicPr>
              <p:cNvPr id="22" name="Imag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13377">
                <a:off x="6816866" y="1213625"/>
                <a:ext cx="1063351" cy="1063351"/>
              </a:xfrm>
              <a:prstGeom prst="rect">
                <a:avLst/>
              </a:prstGeom>
            </p:spPr>
          </p:pic>
          <p:pic>
            <p:nvPicPr>
              <p:cNvPr id="23" name="Image 2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42931" y="1454641"/>
                <a:ext cx="1054622" cy="960646"/>
              </a:xfrm>
              <a:prstGeom prst="rect">
                <a:avLst/>
              </a:prstGeom>
            </p:spPr>
          </p:pic>
          <p:sp>
            <p:nvSpPr>
              <p:cNvPr id="26" name="object 124"/>
              <p:cNvSpPr/>
              <p:nvPr/>
            </p:nvSpPr>
            <p:spPr>
              <a:xfrm>
                <a:off x="7740352" y="970621"/>
                <a:ext cx="976165" cy="1549357"/>
              </a:xfrm>
              <a:prstGeom prst="rect">
                <a:avLst/>
              </a:prstGeom>
              <a:blipFill>
                <a:blip r:embed="rId6" cstate="print"/>
                <a:srcRect/>
                <a:stretch>
                  <a:fillRect l="1" t="-151712" r="-29582"/>
                </a:stretch>
              </a:blip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27" name="object 83"/>
              <p:cNvSpPr/>
              <p:nvPr/>
            </p:nvSpPr>
            <p:spPr>
              <a:xfrm rot="20546735">
                <a:off x="5608519" y="1734632"/>
                <a:ext cx="992499" cy="1570692"/>
              </a:xfrm>
              <a:prstGeom prst="rect">
                <a:avLst/>
              </a:prstGeom>
              <a:blipFill>
                <a:blip r:embed="rId7" cstate="print"/>
                <a:srcRect/>
                <a:stretch>
                  <a:fillRect l="2" t="-68148" r="-25607"/>
                </a:stretch>
              </a:blip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28" name="object 83"/>
              <p:cNvSpPr/>
              <p:nvPr/>
            </p:nvSpPr>
            <p:spPr>
              <a:xfrm>
                <a:off x="6755464" y="2144579"/>
                <a:ext cx="1024506" cy="1036661"/>
              </a:xfrm>
              <a:prstGeom prst="rect">
                <a:avLst/>
              </a:prstGeom>
              <a:blipFill>
                <a:blip r:embed="rId7" cstate="print"/>
                <a:srcRect/>
                <a:stretch>
                  <a:fillRect l="2" r="-21682" b="-154769"/>
                </a:stretch>
              </a:blip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</p:grpSp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43437">
              <a:off x="6993387" y="2093782"/>
              <a:ext cx="917866" cy="1101439"/>
            </a:xfrm>
            <a:prstGeom prst="rect">
              <a:avLst/>
            </a:prstGeom>
          </p:spPr>
        </p:pic>
      </p:grpSp>
      <p:sp>
        <p:nvSpPr>
          <p:cNvPr id="31" name="Titre 1"/>
          <p:cNvSpPr txBox="1">
            <a:spLocks/>
          </p:cNvSpPr>
          <p:nvPr/>
        </p:nvSpPr>
        <p:spPr>
          <a:xfrm>
            <a:off x="1088740" y="140718"/>
            <a:ext cx="5686411" cy="92452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4000" b="1" i="1" dirty="0" smtClean="0">
                <a:solidFill>
                  <a:schemeClr val="tx1"/>
                </a:solidFill>
                <a:latin typeface="Bodoni MT Condensed" panose="02070606080606020203" pitchFamily="18" charset="0"/>
              </a:rPr>
              <a:t>   lectures …</a:t>
            </a:r>
            <a:endParaRPr lang="fr-FR" sz="4000" i="1" dirty="0">
              <a:solidFill>
                <a:schemeClr val="tx1"/>
              </a:solidFill>
              <a:latin typeface="Bodoni MT Condensed" panose="02070606080606020203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04665" y="314817"/>
            <a:ext cx="936103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3200" b="1" i="1" dirty="0" smtClean="0">
                <a:solidFill>
                  <a:prstClr val="black"/>
                </a:solidFill>
                <a:latin typeface="Bodoni MT Condensed" panose="02070606080606020203" pitchFamily="18" charset="0"/>
                <a:ea typeface="+mj-ea"/>
                <a:cs typeface="+mj-cs"/>
              </a:rPr>
              <a:t> </a:t>
            </a:r>
            <a:r>
              <a:rPr lang="fr-FR" sz="3200" b="1" i="1" dirty="0">
                <a:latin typeface="Bodoni MT Condensed" panose="02070606080606020203" pitchFamily="18" charset="0"/>
              </a:rPr>
              <a:t>Nos</a:t>
            </a:r>
            <a:endParaRPr lang="fr-FR" sz="3200" i="1" dirty="0">
              <a:latin typeface="Bodoni MT Condensed" panose="02070606080606020203" pitchFamily="18" charset="0"/>
            </a:endParaRPr>
          </a:p>
        </p:txBody>
      </p:sp>
      <p:sp>
        <p:nvSpPr>
          <p:cNvPr id="38" name="Espace réservé du contenu 2"/>
          <p:cNvSpPr txBox="1">
            <a:spLocks/>
          </p:cNvSpPr>
          <p:nvPr/>
        </p:nvSpPr>
        <p:spPr>
          <a:xfrm>
            <a:off x="682721" y="4098656"/>
            <a:ext cx="4808872" cy="45594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2000" b="1" i="1" dirty="0" smtClean="0">
                <a:latin typeface="Bodoni MT Condensed" panose="02070606080606020203" pitchFamily="18" charset="0"/>
              </a:rPr>
              <a:t>Les leçons tirées de nos lectures…</a:t>
            </a:r>
          </a:p>
        </p:txBody>
      </p:sp>
      <p:sp>
        <p:nvSpPr>
          <p:cNvPr id="39" name="Rectangle 38"/>
          <p:cNvSpPr/>
          <p:nvPr/>
        </p:nvSpPr>
        <p:spPr>
          <a:xfrm>
            <a:off x="-125614" y="7348946"/>
            <a:ext cx="23794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fr-FR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 Avec des vieux vêtements, </a:t>
            </a:r>
            <a:r>
              <a:rPr lang="fr-FR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on peut en créer de nouveaux</a:t>
            </a:r>
            <a:r>
              <a:rPr lang="fr-FR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! »</a:t>
            </a:r>
            <a:endParaRPr lang="fr-FR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88640" y="5734391"/>
            <a:ext cx="23607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lvl="1"/>
            <a:r>
              <a:rPr lang="fr-F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 ESSENCE" panose="02000000000000000000" pitchFamily="2" charset="0"/>
              </a:rPr>
              <a:t>« </a:t>
            </a:r>
            <a:r>
              <a:rPr lang="fr-FR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 ESSENCE" panose="02000000000000000000" pitchFamily="2" charset="0"/>
              </a:rPr>
              <a:t>Les </a:t>
            </a:r>
            <a:r>
              <a:rPr lang="fr-FR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 ESSENCE" panose="02000000000000000000" pitchFamily="2" charset="0"/>
              </a:rPr>
              <a:t>vêtements peuvent nous rendre heureux, colorer notre vie lorsque tout est sombre et triste autour de nous</a:t>
            </a:r>
            <a:r>
              <a:rPr lang="fr-FR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 ESSENCE" panose="02000000000000000000" pitchFamily="2" charset="0"/>
              </a:rPr>
              <a:t>! »</a:t>
            </a:r>
            <a:endParaRPr lang="fr-FR" sz="1600" i="1" dirty="0">
              <a:solidFill>
                <a:schemeClr val="tx1">
                  <a:lumMod val="50000"/>
                  <a:lumOff val="50000"/>
                </a:schemeClr>
              </a:solidFill>
              <a:latin typeface="AR ESSENCE" panose="02000000000000000000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772816" y="7596336"/>
            <a:ext cx="17145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fr-FR" sz="1200" i="1" dirty="0" smtClean="0">
                <a:solidFill>
                  <a:srgbClr val="7030A0"/>
                </a:solidFill>
                <a:latin typeface="Adobe Hebrew" pitchFamily="18" charset="-79"/>
                <a:cs typeface="Adobe Hebrew" pitchFamily="18" charset="-79"/>
              </a:rPr>
              <a:t>« Les </a:t>
            </a:r>
            <a:r>
              <a:rPr lang="fr-FR" sz="1200" i="1" dirty="0">
                <a:solidFill>
                  <a:srgbClr val="7030A0"/>
                </a:solidFill>
                <a:latin typeface="Adobe Hebrew" pitchFamily="18" charset="-79"/>
                <a:cs typeface="Adobe Hebrew" pitchFamily="18" charset="-79"/>
              </a:rPr>
              <a:t>vêtements peuvent être source d’humiliation, de tristesse, de peur et de honte</a:t>
            </a:r>
            <a:r>
              <a:rPr lang="fr-FR" sz="1200" i="1" dirty="0" smtClean="0">
                <a:solidFill>
                  <a:srgbClr val="7030A0"/>
                </a:solidFill>
                <a:latin typeface="Adobe Hebrew" pitchFamily="18" charset="-79"/>
                <a:cs typeface="Adobe Hebrew" pitchFamily="18" charset="-79"/>
              </a:rPr>
              <a:t>! »</a:t>
            </a:r>
            <a:endParaRPr lang="fr-FR" sz="1200" i="1" dirty="0">
              <a:solidFill>
                <a:srgbClr val="7030A0"/>
              </a:solidFill>
              <a:latin typeface="Adobe Hebrew" pitchFamily="18" charset="-79"/>
              <a:cs typeface="Adobe Hebrew" pitchFamily="18" charset="-79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603035" y="4864930"/>
            <a:ext cx="15661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fr-FR" sz="1400" i="1" dirty="0" smtClean="0">
                <a:solidFill>
                  <a:srgbClr val="25AB4E"/>
                </a:solidFill>
              </a:rPr>
              <a:t>« Grâce </a:t>
            </a:r>
            <a:r>
              <a:rPr lang="fr-FR" sz="1400" i="1" dirty="0">
                <a:solidFill>
                  <a:srgbClr val="25AB4E"/>
                </a:solidFill>
              </a:rPr>
              <a:t>au vêtement on peut se sentir  « plus grand en soi »!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851863" y="5557427"/>
            <a:ext cx="19393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fr-FR" sz="1600" b="1" i="1" dirty="0" smtClean="0">
                <a:solidFill>
                  <a:srgbClr val="FF0000"/>
                </a:solidFill>
              </a:rPr>
              <a:t>« Avec </a:t>
            </a:r>
            <a:r>
              <a:rPr lang="fr-FR" sz="1600" b="1" i="1" dirty="0">
                <a:solidFill>
                  <a:srgbClr val="FF0000"/>
                </a:solidFill>
              </a:rPr>
              <a:t>un petit rien, on peut faire quelque chose</a:t>
            </a:r>
            <a:r>
              <a:rPr lang="fr-FR" sz="1600" b="1" i="1" dirty="0" smtClean="0">
                <a:solidFill>
                  <a:srgbClr val="FF0000"/>
                </a:solidFill>
              </a:rPr>
              <a:t>! »</a:t>
            </a:r>
            <a:endParaRPr lang="fr-FR" sz="1600" b="1" i="1" dirty="0">
              <a:solidFill>
                <a:srgbClr val="FF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085733" y="6334555"/>
            <a:ext cx="17145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fr-FR" sz="1200" i="1" dirty="0" smtClean="0">
                <a:solidFill>
                  <a:srgbClr val="C709A3"/>
                </a:solidFill>
              </a:rPr>
              <a:t>« Les </a:t>
            </a:r>
            <a:r>
              <a:rPr lang="fr-FR" sz="1200" i="1" dirty="0">
                <a:solidFill>
                  <a:srgbClr val="C709A3"/>
                </a:solidFill>
              </a:rPr>
              <a:t>vêtements peuvent </a:t>
            </a:r>
            <a:r>
              <a:rPr lang="fr-FR" sz="1200" i="1" dirty="0" smtClean="0">
                <a:solidFill>
                  <a:srgbClr val="C709A3"/>
                </a:solidFill>
              </a:rPr>
              <a:t>nous transformer! »</a:t>
            </a:r>
            <a:endParaRPr lang="fr-FR" sz="1200" i="1" dirty="0">
              <a:solidFill>
                <a:srgbClr val="C709A3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400827" y="6438741"/>
            <a:ext cx="17145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fr-FR" sz="1200" i="1" dirty="0" smtClean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« Grâce aux vêtements, on peut se distinguer, s’identifier, se reconnaître! »</a:t>
            </a:r>
            <a:endParaRPr lang="fr-FR" sz="1200" i="1" dirty="0">
              <a:solidFill>
                <a:schemeClr val="accent6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100542" y="7039158"/>
            <a:ext cx="17145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fr-FR" sz="1200" i="1" dirty="0" smtClean="0">
                <a:solidFill>
                  <a:srgbClr val="25AB4E"/>
                </a:solidFill>
              </a:rPr>
              <a:t>« Les </a:t>
            </a:r>
            <a:r>
              <a:rPr lang="fr-FR" sz="1200" i="1" dirty="0">
                <a:solidFill>
                  <a:srgbClr val="25AB4E"/>
                </a:solidFill>
              </a:rPr>
              <a:t>vêtements </a:t>
            </a:r>
            <a:r>
              <a:rPr lang="fr-FR" sz="1200" i="1" dirty="0" smtClean="0">
                <a:solidFill>
                  <a:srgbClr val="25AB4E"/>
                </a:solidFill>
              </a:rPr>
              <a:t>c’est la mode! »</a:t>
            </a:r>
            <a:endParaRPr lang="fr-FR" sz="1200" i="1" dirty="0">
              <a:solidFill>
                <a:srgbClr val="25AB4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100541" y="7872005"/>
            <a:ext cx="2572177" cy="107721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1" algn="ctr"/>
            <a:r>
              <a:rPr lang="fr-FR" sz="1600" b="1" i="1" dirty="0">
                <a:solidFill>
                  <a:prstClr val="black"/>
                </a:solidFill>
                <a:latin typeface="Bodoni MT Condensed" panose="02070606080606020203" pitchFamily="18" charset="0"/>
              </a:rPr>
              <a:t>Nous avons </a:t>
            </a:r>
            <a:r>
              <a:rPr lang="fr-FR" sz="1600" b="1" i="1" dirty="0" smtClean="0">
                <a:solidFill>
                  <a:prstClr val="black"/>
                </a:solidFill>
                <a:latin typeface="Bodoni MT Condensed" panose="02070606080606020203" pitchFamily="18" charset="0"/>
              </a:rPr>
              <a:t>remarqué l’importance </a:t>
            </a:r>
            <a:r>
              <a:rPr lang="fr-FR" sz="1600" b="1" i="1" dirty="0">
                <a:solidFill>
                  <a:prstClr val="black"/>
                </a:solidFill>
                <a:latin typeface="Bodoni MT Condensed" panose="02070606080606020203" pitchFamily="18" charset="0"/>
              </a:rPr>
              <a:t>que prenait le vêtement dans la </a:t>
            </a:r>
            <a:r>
              <a:rPr lang="fr-FR" sz="1600" b="1" i="1" dirty="0" smtClean="0">
                <a:solidFill>
                  <a:prstClr val="black"/>
                </a:solidFill>
                <a:latin typeface="Bodoni MT Condensed" panose="02070606080606020203" pitchFamily="18" charset="0"/>
              </a:rPr>
              <a:t>vie quotidienne !</a:t>
            </a:r>
            <a:endParaRPr lang="fr-FR" sz="1600" b="1" i="1" dirty="0">
              <a:solidFill>
                <a:prstClr val="black"/>
              </a:solidFill>
              <a:latin typeface="Bodoni MT Condensed" panose="02070606080606020203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457911" y="4742509"/>
            <a:ext cx="152833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fr-FR" sz="1400" i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« Mon ami idéal me fait beaucoup rire! » </a:t>
            </a:r>
            <a:endParaRPr lang="fr-FR" sz="1400" i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873165" y="4603319"/>
            <a:ext cx="1618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fr-FR" sz="1200" i="1" dirty="0" smtClean="0">
                <a:solidFill>
                  <a:srgbClr val="FF0066"/>
                </a:solidFill>
                <a:latin typeface="Birch Std" pitchFamily="66" charset="0"/>
              </a:rPr>
              <a:t>« s’entraider c’est le partage ! »</a:t>
            </a:r>
            <a:endParaRPr lang="fr-FR" sz="1200" i="1" dirty="0">
              <a:solidFill>
                <a:srgbClr val="FF0066"/>
              </a:solidFill>
              <a:latin typeface="Birch Std" pitchFamily="66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056132" y="4626396"/>
            <a:ext cx="16852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fr-FR" sz="1400" i="1" dirty="0" smtClean="0">
                <a:solidFill>
                  <a:prstClr val="black"/>
                </a:solidFill>
              </a:rPr>
              <a:t>« On peut trouver toutes sortes de différences!  »</a:t>
            </a:r>
            <a:endParaRPr lang="fr-FR" sz="1400" i="1" dirty="0">
              <a:solidFill>
                <a:prstClr val="black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-1763" y="4776535"/>
            <a:ext cx="19424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fr-FR" sz="1400" i="1" dirty="0" smtClean="0">
                <a:solidFill>
                  <a:srgbClr val="25AB4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« un garçon et une fille c’est différent mais c’est pareil! »</a:t>
            </a:r>
            <a:endParaRPr lang="fr-FR" sz="1400" i="1" dirty="0">
              <a:solidFill>
                <a:srgbClr val="25AB4E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2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-262249" y="8680731"/>
            <a:ext cx="2171700" cy="486833"/>
          </a:xfrm>
        </p:spPr>
        <p:txBody>
          <a:bodyPr/>
          <a:lstStyle/>
          <a:p>
            <a:r>
              <a:rPr lang="fr-FR" sz="800" dirty="0" smtClean="0"/>
              <a:t>Réalisé par les élèves de </a:t>
            </a:r>
            <a:r>
              <a:rPr lang="fr-FR" sz="800" dirty="0" smtClean="0"/>
              <a:t>CE2 B </a:t>
            </a:r>
          </a:p>
          <a:p>
            <a:r>
              <a:rPr lang="fr-FR" sz="800" dirty="0" smtClean="0"/>
              <a:t>PEPINIERE DES 2 PLATEAUX</a:t>
            </a:r>
          </a:p>
          <a:p>
            <a:r>
              <a:rPr lang="fr-FR" sz="800" dirty="0" smtClean="0"/>
              <a:t>ABIDJAN 2016-2017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117339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969854" y="2725060"/>
            <a:ext cx="1417628" cy="2853035"/>
            <a:chOff x="969854" y="2725060"/>
            <a:chExt cx="1417628" cy="2853035"/>
          </a:xfrm>
        </p:grpSpPr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854" y="2725060"/>
              <a:ext cx="1396408" cy="240348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8" name="ZoneTexte 27"/>
            <p:cNvSpPr txBox="1"/>
            <p:nvPr/>
          </p:nvSpPr>
          <p:spPr>
            <a:xfrm>
              <a:off x="969854" y="5177985"/>
              <a:ext cx="1417628" cy="40011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fr-FR" sz="1000" b="1" dirty="0" smtClean="0"/>
                <a:t>J.P Gaultier</a:t>
              </a:r>
            </a:p>
            <a:p>
              <a:r>
                <a:rPr lang="fr-FR" sz="1000" b="1" dirty="0" smtClean="0"/>
                <a:t>La  robe végétale</a:t>
              </a:r>
              <a:endParaRPr lang="fr-FR" sz="1000" b="1" dirty="0"/>
            </a:p>
          </p:txBody>
        </p:sp>
      </p:grpSp>
      <p:pic>
        <p:nvPicPr>
          <p:cNvPr id="30" name="Imag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888" y="1131503"/>
            <a:ext cx="1129102" cy="23605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1" name="ZoneTexte 30"/>
          <p:cNvSpPr txBox="1"/>
          <p:nvPr/>
        </p:nvSpPr>
        <p:spPr>
          <a:xfrm>
            <a:off x="4247726" y="3545803"/>
            <a:ext cx="1197498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000" b="1" dirty="0" smtClean="0"/>
              <a:t>Martin </a:t>
            </a:r>
            <a:r>
              <a:rPr lang="fr-FR" sz="1000" b="1" dirty="0" err="1" smtClean="0"/>
              <a:t>Margiela</a:t>
            </a:r>
            <a:endParaRPr lang="fr-FR" sz="1000" b="1" dirty="0" smtClean="0"/>
          </a:p>
          <a:p>
            <a:r>
              <a:rPr lang="fr-FR" sz="1000" b="1" dirty="0" smtClean="0"/>
              <a:t>La  robe en peigne</a:t>
            </a:r>
            <a:endParaRPr lang="fr-FR" sz="1000" b="1" dirty="0"/>
          </a:p>
        </p:txBody>
      </p:sp>
      <p:grpSp>
        <p:nvGrpSpPr>
          <p:cNvPr id="6" name="Groupe 5"/>
          <p:cNvGrpSpPr/>
          <p:nvPr/>
        </p:nvGrpSpPr>
        <p:grpSpPr>
          <a:xfrm>
            <a:off x="2562120" y="1185945"/>
            <a:ext cx="1219488" cy="2492199"/>
            <a:chOff x="2416094" y="1131503"/>
            <a:chExt cx="1219488" cy="2492199"/>
          </a:xfrm>
        </p:grpSpPr>
        <p:pic>
          <p:nvPicPr>
            <p:cNvPr id="37" name="Image 3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6094" y="1131503"/>
              <a:ext cx="1201193" cy="168664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8" name="ZoneTexte 37"/>
            <p:cNvSpPr txBox="1"/>
            <p:nvPr/>
          </p:nvSpPr>
          <p:spPr>
            <a:xfrm>
              <a:off x="2418512" y="2915816"/>
              <a:ext cx="1217070" cy="70788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fr-FR" sz="1000" b="1" dirty="0" smtClean="0"/>
                <a:t>Kristen </a:t>
              </a:r>
              <a:r>
                <a:rPr lang="fr-FR" sz="1000" b="1" dirty="0" err="1" smtClean="0"/>
                <a:t>Alyce</a:t>
              </a:r>
              <a:r>
                <a:rPr lang="fr-FR" sz="1000" b="1" dirty="0" smtClean="0"/>
                <a:t> (</a:t>
              </a:r>
              <a:r>
                <a:rPr lang="fr-FR" sz="1000" b="1" dirty="0" err="1" smtClean="0"/>
                <a:t>Garbage</a:t>
              </a:r>
              <a:r>
                <a:rPr lang="fr-FR" sz="1000" b="1" dirty="0" smtClean="0"/>
                <a:t> Gone Glam)</a:t>
              </a:r>
            </a:p>
            <a:p>
              <a:r>
                <a:rPr lang="fr-FR" sz="1000" b="1" dirty="0" smtClean="0"/>
                <a:t>La  robe en déchets</a:t>
              </a:r>
              <a:endParaRPr lang="fr-FR" sz="1000" b="1" dirty="0"/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2583700" y="3678144"/>
            <a:ext cx="1658188" cy="2100006"/>
            <a:chOff x="2418512" y="3678144"/>
            <a:chExt cx="1658188" cy="2100006"/>
          </a:xfrm>
        </p:grpSpPr>
        <p:sp>
          <p:nvSpPr>
            <p:cNvPr id="41" name="object 68"/>
            <p:cNvSpPr/>
            <p:nvPr/>
          </p:nvSpPr>
          <p:spPr>
            <a:xfrm>
              <a:off x="2418512" y="3678144"/>
              <a:ext cx="1658188" cy="169989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6" name="ZoneTexte 45"/>
            <p:cNvSpPr txBox="1"/>
            <p:nvPr/>
          </p:nvSpPr>
          <p:spPr>
            <a:xfrm>
              <a:off x="2441990" y="5378040"/>
              <a:ext cx="1634710" cy="40011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fr-FR" sz="1000" b="1" dirty="0" err="1" smtClean="0"/>
                <a:t>Marchesa</a:t>
              </a:r>
              <a:endParaRPr lang="fr-FR" sz="1000" b="1" dirty="0" smtClean="0"/>
            </a:p>
            <a:p>
              <a:r>
                <a:rPr lang="fr-FR" sz="1000" b="1" dirty="0" smtClean="0"/>
                <a:t>La  robe monument</a:t>
              </a:r>
              <a:endParaRPr lang="fr-FR" sz="1000" b="1" dirty="0"/>
            </a:p>
          </p:txBody>
        </p:sp>
      </p:grpSp>
      <p:sp>
        <p:nvSpPr>
          <p:cNvPr id="48" name="Titre 1"/>
          <p:cNvSpPr txBox="1">
            <a:spLocks/>
          </p:cNvSpPr>
          <p:nvPr/>
        </p:nvSpPr>
        <p:spPr>
          <a:xfrm>
            <a:off x="548680" y="5868144"/>
            <a:ext cx="5547112" cy="53453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i="1" dirty="0" smtClean="0">
                <a:latin typeface="Bodoni MT Condensed" panose="02070606080606020203" pitchFamily="18" charset="0"/>
              </a:rPr>
              <a:t>Nous avons dessiné nos propres modèles!</a:t>
            </a:r>
          </a:p>
        </p:txBody>
      </p:sp>
      <p:sp>
        <p:nvSpPr>
          <p:cNvPr id="51" name="Ellipse 50"/>
          <p:cNvSpPr/>
          <p:nvPr/>
        </p:nvSpPr>
        <p:spPr>
          <a:xfrm>
            <a:off x="784702" y="1076340"/>
            <a:ext cx="1777418" cy="1648720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Ces artistes nous ont </a:t>
            </a:r>
            <a:r>
              <a:rPr lang="fr-FR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inspirés! </a:t>
            </a:r>
            <a:endParaRPr lang="fr-FR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Grâce à leurs </a:t>
            </a:r>
            <a:r>
              <a:rPr lang="fr-FR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vêtements </a:t>
            </a:r>
            <a:r>
              <a:rPr lang="fr-FR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« bizarres »! </a:t>
            </a:r>
          </a:p>
        </p:txBody>
      </p:sp>
      <p:sp>
        <p:nvSpPr>
          <p:cNvPr id="53" name="Titre 1"/>
          <p:cNvSpPr txBox="1">
            <a:spLocks/>
          </p:cNvSpPr>
          <p:nvPr/>
        </p:nvSpPr>
        <p:spPr>
          <a:xfrm>
            <a:off x="969853" y="119083"/>
            <a:ext cx="5686411" cy="92452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3200" b="1" i="1" dirty="0">
                <a:solidFill>
                  <a:schemeClr val="tx1"/>
                </a:solidFill>
                <a:latin typeface="Bodoni MT Condensed" panose="02070606080606020203" pitchFamily="18" charset="0"/>
              </a:rPr>
              <a:t> </a:t>
            </a:r>
            <a:r>
              <a:rPr lang="fr-FR" sz="3200" b="1" i="1" dirty="0" smtClean="0">
                <a:solidFill>
                  <a:schemeClr val="tx1"/>
                </a:solidFill>
                <a:latin typeface="Bodoni MT Condensed" panose="02070606080606020203" pitchFamily="18" charset="0"/>
              </a:rPr>
              <a:t>          du vêtement en déchets</a:t>
            </a:r>
            <a:endParaRPr lang="fr-FR" sz="3200" i="1" dirty="0">
              <a:solidFill>
                <a:schemeClr val="tx1"/>
              </a:solidFill>
              <a:latin typeface="Bodoni MT Condensed" panose="02070606080606020203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85778" y="293182"/>
            <a:ext cx="1489724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800" b="1" i="1" dirty="0" smtClean="0">
                <a:solidFill>
                  <a:prstClr val="black"/>
                </a:solidFill>
                <a:latin typeface="Bodoni MT Condensed" panose="02070606080606020203" pitchFamily="18" charset="0"/>
                <a:ea typeface="+mj-ea"/>
                <a:cs typeface="+mj-cs"/>
              </a:rPr>
              <a:t> </a:t>
            </a:r>
            <a:r>
              <a:rPr lang="fr-FR" sz="2800" b="1" i="1" dirty="0" smtClean="0">
                <a:latin typeface="Bodoni MT Condensed" panose="02070606080606020203" pitchFamily="18" charset="0"/>
              </a:rPr>
              <a:t>Le choix</a:t>
            </a:r>
            <a:endParaRPr lang="fr-FR" sz="2800" i="1" dirty="0">
              <a:latin typeface="Bodoni MT Condensed" panose="02070606080606020203" pitchFamily="18" charset="0"/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476672" y="6516216"/>
            <a:ext cx="6038966" cy="2160241"/>
            <a:chOff x="476672" y="6732240"/>
            <a:chExt cx="6038966" cy="2160241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6" t="18304" r="21214" b="3519"/>
            <a:stretch/>
          </p:blipFill>
          <p:spPr>
            <a:xfrm rot="5400000">
              <a:off x="4571421" y="6948265"/>
              <a:ext cx="2160241" cy="172819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4" name="Image 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69" t="15310" r="16112" b="16287"/>
            <a:stretch/>
          </p:blipFill>
          <p:spPr>
            <a:xfrm rot="5400000">
              <a:off x="3028393" y="7123141"/>
              <a:ext cx="2149954" cy="136815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5" name="Image 4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5" r="20845" b="9371"/>
            <a:stretch/>
          </p:blipFill>
          <p:spPr>
            <a:xfrm rot="5400000">
              <a:off x="1952084" y="6771961"/>
              <a:ext cx="1512170" cy="143272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32764" y="6976148"/>
              <a:ext cx="1951264" cy="146344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24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-262249" y="8680731"/>
            <a:ext cx="2171700" cy="486833"/>
          </a:xfrm>
        </p:spPr>
        <p:txBody>
          <a:bodyPr/>
          <a:lstStyle/>
          <a:p>
            <a:r>
              <a:rPr lang="fr-FR" sz="800" dirty="0" smtClean="0"/>
              <a:t>Réalisé par les élèves de </a:t>
            </a:r>
            <a:r>
              <a:rPr lang="fr-FR" sz="800" dirty="0" smtClean="0"/>
              <a:t>CE2 B </a:t>
            </a:r>
          </a:p>
          <a:p>
            <a:r>
              <a:rPr lang="fr-FR" sz="800" dirty="0" smtClean="0"/>
              <a:t>PEPINIERE DES 2 PLATEAUX</a:t>
            </a:r>
          </a:p>
          <a:p>
            <a:r>
              <a:rPr lang="fr-FR" sz="800" dirty="0" smtClean="0"/>
              <a:t>ABIDJAN 2016-2017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373382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/>
        </p:nvGrpSpPr>
        <p:grpSpPr>
          <a:xfrm>
            <a:off x="476727" y="1600951"/>
            <a:ext cx="6330360" cy="6267156"/>
            <a:chOff x="191310" y="2113009"/>
            <a:chExt cx="4252749" cy="4700367"/>
          </a:xfrm>
        </p:grpSpPr>
        <p:grpSp>
          <p:nvGrpSpPr>
            <p:cNvPr id="3" name="Groupe 2"/>
            <p:cNvGrpSpPr/>
            <p:nvPr/>
          </p:nvGrpSpPr>
          <p:grpSpPr>
            <a:xfrm>
              <a:off x="191311" y="2113009"/>
              <a:ext cx="2417910" cy="1179589"/>
              <a:chOff x="191311" y="2113009"/>
              <a:chExt cx="2417910" cy="1179589"/>
            </a:xfrm>
          </p:grpSpPr>
          <p:pic>
            <p:nvPicPr>
              <p:cNvPr id="33" name="Image 3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1311" y="2113009"/>
                <a:ext cx="1553813" cy="116536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35" name="Image 3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45124" y="2492896"/>
                <a:ext cx="864097" cy="799702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39" name="Image 3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45124" y="2113009"/>
                <a:ext cx="864097" cy="648073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</p:grpSp>
        <p:sp>
          <p:nvSpPr>
            <p:cNvPr id="42" name="Titre 1"/>
            <p:cNvSpPr txBox="1">
              <a:spLocks/>
            </p:cNvSpPr>
            <p:nvPr/>
          </p:nvSpPr>
          <p:spPr>
            <a:xfrm>
              <a:off x="2767774" y="2119624"/>
              <a:ext cx="1660210" cy="116536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lvl="1" algn="just">
                <a:spcBef>
                  <a:spcPct val="0"/>
                </a:spcBef>
              </a:pPr>
              <a:r>
                <a:rPr lang="fr-FR" sz="2000" b="1" dirty="0" smtClean="0">
                  <a:solidFill>
                    <a:srgbClr val="FF0000"/>
                  </a:solidFill>
                </a:rPr>
                <a:t>1.</a:t>
              </a:r>
              <a:r>
                <a:rPr lang="fr-FR" sz="1400" b="1" dirty="0" smtClean="0">
                  <a:solidFill>
                    <a:srgbClr val="FF0000"/>
                  </a:solidFill>
                </a:rPr>
                <a:t>« </a:t>
              </a:r>
              <a:r>
                <a:rPr lang="fr-FR" sz="1400" i="1" dirty="0" smtClean="0">
                  <a:solidFill>
                    <a:srgbClr val="FF0000"/>
                  </a:solidFill>
                </a:rPr>
                <a:t>Le tri sélectif »</a:t>
              </a:r>
            </a:p>
            <a:p>
              <a:pPr algn="just"/>
              <a:r>
                <a:rPr lang="fr-FR" sz="1400" dirty="0" smtClean="0"/>
                <a:t>Équipés de nos gants, nous avons sélectionné les déchets de l’école qui pouvaient être utilisés! </a:t>
              </a:r>
              <a:endParaRPr lang="fr-FR" sz="1400" dirty="0"/>
            </a:p>
          </p:txBody>
        </p:sp>
        <p:pic>
          <p:nvPicPr>
            <p:cNvPr id="44" name="Image 4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17557" y="3709876"/>
              <a:ext cx="1670940" cy="125320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45" name="Image 4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213091" y="3709876"/>
              <a:ext cx="1670940" cy="125320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49" name="Image 48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8000" contrast="-4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734" y="5340697"/>
              <a:ext cx="808224" cy="143684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50" name="Image 49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664" y="5340697"/>
              <a:ext cx="793079" cy="140991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9" name="Titre 1"/>
            <p:cNvSpPr txBox="1">
              <a:spLocks/>
            </p:cNvSpPr>
            <p:nvPr/>
          </p:nvSpPr>
          <p:spPr>
            <a:xfrm>
              <a:off x="2783849" y="3453958"/>
              <a:ext cx="1660210" cy="116536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lvl="1" algn="just">
                <a:spcBef>
                  <a:spcPct val="0"/>
                </a:spcBef>
              </a:pPr>
              <a:r>
                <a:rPr lang="fr-FR" sz="2000" b="1" dirty="0">
                  <a:solidFill>
                    <a:srgbClr val="FF0000"/>
                  </a:solidFill>
                </a:rPr>
                <a:t>2</a:t>
              </a:r>
              <a:r>
                <a:rPr lang="fr-FR" sz="2000" b="1" dirty="0" smtClean="0">
                  <a:solidFill>
                    <a:srgbClr val="FF0000"/>
                  </a:solidFill>
                </a:rPr>
                <a:t>.</a:t>
              </a:r>
              <a:r>
                <a:rPr lang="fr-FR" sz="1400" b="1" dirty="0" smtClean="0">
                  <a:solidFill>
                    <a:srgbClr val="FF0000"/>
                  </a:solidFill>
                </a:rPr>
                <a:t>« </a:t>
              </a:r>
              <a:r>
                <a:rPr lang="fr-FR" sz="1400" i="1" dirty="0" smtClean="0">
                  <a:solidFill>
                    <a:srgbClr val="FF0000"/>
                  </a:solidFill>
                </a:rPr>
                <a:t>Le </a:t>
              </a:r>
              <a:r>
                <a:rPr lang="fr-FR" sz="1400" i="1" dirty="0">
                  <a:solidFill>
                    <a:srgbClr val="FF0000"/>
                  </a:solidFill>
                </a:rPr>
                <a:t>nettoyage»</a:t>
              </a:r>
              <a:endParaRPr lang="fr-FR" sz="1400" i="1" dirty="0" smtClean="0">
                <a:solidFill>
                  <a:srgbClr val="FF0000"/>
                </a:solidFill>
              </a:endParaRPr>
            </a:p>
            <a:p>
              <a:pPr algn="just"/>
              <a:r>
                <a:rPr lang="fr-FR" sz="1400" dirty="0"/>
                <a:t>Équipés de nos gants, nous avons lavé et séché les déchets sélectionnés (des paquets de chips)! </a:t>
              </a:r>
            </a:p>
          </p:txBody>
        </p:sp>
        <p:sp>
          <p:nvSpPr>
            <p:cNvPr id="20" name="Titre 1"/>
            <p:cNvSpPr txBox="1">
              <a:spLocks/>
            </p:cNvSpPr>
            <p:nvPr/>
          </p:nvSpPr>
          <p:spPr>
            <a:xfrm>
              <a:off x="2839782" y="5648016"/>
              <a:ext cx="1588201" cy="116536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lvl="1" algn="just">
                <a:spcBef>
                  <a:spcPct val="0"/>
                </a:spcBef>
              </a:pPr>
              <a:r>
                <a:rPr lang="fr-FR" sz="2000" b="1" dirty="0">
                  <a:solidFill>
                    <a:srgbClr val="FF0000"/>
                  </a:solidFill>
                </a:rPr>
                <a:t>3</a:t>
              </a:r>
              <a:r>
                <a:rPr lang="fr-FR" sz="1400" b="1" dirty="0" smtClean="0">
                  <a:solidFill>
                    <a:srgbClr val="FF0000"/>
                  </a:solidFill>
                </a:rPr>
                <a:t>.«</a:t>
              </a:r>
              <a:r>
                <a:rPr lang="fr-FR" sz="1400" i="1" dirty="0" smtClean="0">
                  <a:solidFill>
                    <a:srgbClr val="FF0000"/>
                  </a:solidFill>
                </a:rPr>
                <a:t> </a:t>
              </a:r>
              <a:r>
                <a:rPr lang="fr-FR" sz="1400" i="1" dirty="0">
                  <a:solidFill>
                    <a:srgbClr val="FF0000"/>
                  </a:solidFill>
                </a:rPr>
                <a:t>La transformation</a:t>
              </a:r>
              <a:r>
                <a:rPr lang="fr-FR" sz="1400" i="1" dirty="0" smtClean="0">
                  <a:solidFill>
                    <a:srgbClr val="FF0000"/>
                  </a:solidFill>
                </a:rPr>
                <a:t>»</a:t>
              </a:r>
            </a:p>
            <a:p>
              <a:pPr algn="just"/>
              <a:r>
                <a:rPr lang="fr-FR" sz="1400" dirty="0">
                  <a:solidFill>
                    <a:prstClr val="black"/>
                  </a:solidFill>
                </a:rPr>
                <a:t>Après avoir choisi le modèle de robe, nous avons assemblé par couleur, et </a:t>
              </a:r>
              <a:r>
                <a:rPr lang="fr-FR" sz="1400" dirty="0" smtClean="0">
                  <a:solidFill>
                    <a:prstClr val="black"/>
                  </a:solidFill>
                </a:rPr>
                <a:t>cousu</a:t>
              </a:r>
              <a:r>
                <a:rPr lang="fr-FR" sz="1400" dirty="0" smtClean="0"/>
                <a:t>! </a:t>
              </a:r>
              <a:endParaRPr lang="fr-FR" sz="1400" dirty="0"/>
            </a:p>
          </p:txBody>
        </p:sp>
        <p:sp>
          <p:nvSpPr>
            <p:cNvPr id="4" name="Ellipse 3"/>
            <p:cNvSpPr/>
            <p:nvPr/>
          </p:nvSpPr>
          <p:spPr>
            <a:xfrm>
              <a:off x="2906688" y="4680330"/>
              <a:ext cx="1368152" cy="850864"/>
            </a:xfrm>
            <a:prstGeom prst="ellipse">
              <a:avLst/>
            </a:prstGeom>
            <a:ln w="3175"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>
                  <a:ln w="3175">
                    <a:solidFill>
                      <a:schemeClr val="tx1"/>
                    </a:solidFill>
                  </a:ln>
                </a:rPr>
                <a:t>Nous avons trié par couleur</a:t>
              </a:r>
              <a:endParaRPr lang="fr-FR" sz="1200" dirty="0">
                <a:ln w="3175">
                  <a:solidFill>
                    <a:schemeClr val="tx1"/>
                  </a:solidFill>
                </a:ln>
              </a:endParaRPr>
            </a:p>
          </p:txBody>
        </p:sp>
      </p:grpSp>
      <p:sp>
        <p:nvSpPr>
          <p:cNvPr id="32" name="Titre 1"/>
          <p:cNvSpPr txBox="1">
            <a:spLocks/>
          </p:cNvSpPr>
          <p:nvPr/>
        </p:nvSpPr>
        <p:spPr>
          <a:xfrm>
            <a:off x="964421" y="186673"/>
            <a:ext cx="5686411" cy="92452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3200" b="1" i="1" dirty="0">
                <a:solidFill>
                  <a:schemeClr val="tx1"/>
                </a:solidFill>
                <a:latin typeface="Bodoni MT Condensed" panose="02070606080606020203" pitchFamily="18" charset="0"/>
              </a:rPr>
              <a:t> </a:t>
            </a:r>
            <a:r>
              <a:rPr lang="fr-FR" sz="3200" b="1" i="1" dirty="0" smtClean="0">
                <a:solidFill>
                  <a:schemeClr val="tx1"/>
                </a:solidFill>
                <a:latin typeface="Bodoni MT Condensed" panose="02070606080606020203" pitchFamily="18" charset="0"/>
              </a:rPr>
              <a:t>             de notre recyclage</a:t>
            </a:r>
            <a:endParaRPr lang="fr-FR" sz="3200" i="1" dirty="0">
              <a:solidFill>
                <a:schemeClr val="tx1"/>
              </a:solidFill>
              <a:latin typeface="Bodoni MT Condensed" panose="02070606080606020203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80346" y="360772"/>
            <a:ext cx="1564478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800" b="1" i="1" dirty="0" smtClean="0">
                <a:solidFill>
                  <a:prstClr val="black"/>
                </a:solidFill>
                <a:latin typeface="Bodoni MT Condensed" panose="02070606080606020203" pitchFamily="18" charset="0"/>
                <a:ea typeface="+mj-ea"/>
                <a:cs typeface="+mj-cs"/>
              </a:rPr>
              <a:t> </a:t>
            </a:r>
            <a:r>
              <a:rPr lang="fr-FR" sz="2800" b="1" i="1" dirty="0" smtClean="0">
                <a:latin typeface="Bodoni MT Condensed" panose="02070606080606020203" pitchFamily="18" charset="0"/>
              </a:rPr>
              <a:t>les étapes</a:t>
            </a:r>
            <a:endParaRPr lang="fr-FR" sz="2800" i="1" dirty="0">
              <a:latin typeface="Bodoni MT Condensed" panose="02070606080606020203" pitchFamily="18" charset="0"/>
            </a:endParaRPr>
          </a:p>
        </p:txBody>
      </p:sp>
      <p:sp>
        <p:nvSpPr>
          <p:cNvPr id="21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-262249" y="8680731"/>
            <a:ext cx="2171700" cy="486833"/>
          </a:xfrm>
        </p:spPr>
        <p:txBody>
          <a:bodyPr/>
          <a:lstStyle/>
          <a:p>
            <a:r>
              <a:rPr lang="fr-FR" sz="800" dirty="0" smtClean="0"/>
              <a:t>Réalisé par les élèves de </a:t>
            </a:r>
            <a:r>
              <a:rPr lang="fr-FR" sz="800" dirty="0" smtClean="0"/>
              <a:t>CE2 B </a:t>
            </a:r>
          </a:p>
          <a:p>
            <a:r>
              <a:rPr lang="fr-FR" sz="800" dirty="0" smtClean="0"/>
              <a:t>PEPINIERE DES 2 PLATEAUX</a:t>
            </a:r>
          </a:p>
          <a:p>
            <a:r>
              <a:rPr lang="fr-FR" sz="800" dirty="0" smtClean="0"/>
              <a:t>ABIDJAN 2016-2017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199479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re 1"/>
          <p:cNvSpPr txBox="1">
            <a:spLocks/>
          </p:cNvSpPr>
          <p:nvPr/>
        </p:nvSpPr>
        <p:spPr>
          <a:xfrm>
            <a:off x="1499324" y="7740352"/>
            <a:ext cx="1785660" cy="94145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just">
              <a:spcBef>
                <a:spcPct val="0"/>
              </a:spcBef>
            </a:pPr>
            <a:r>
              <a:rPr lang="fr-FR" sz="1200" dirty="0" smtClean="0">
                <a:solidFill>
                  <a:srgbClr val="FF0000"/>
                </a:solidFill>
              </a:rPr>
              <a:t>« </a:t>
            </a:r>
            <a:r>
              <a:rPr lang="fr-FR" sz="1200" i="1" dirty="0" smtClean="0">
                <a:solidFill>
                  <a:srgbClr val="FF0000"/>
                </a:solidFill>
              </a:rPr>
              <a:t>Le cadeau de la GS D »</a:t>
            </a:r>
          </a:p>
          <a:p>
            <a:pPr algn="just"/>
            <a:r>
              <a:rPr lang="fr-FR" sz="1100" b="1" dirty="0" smtClean="0"/>
              <a:t>Nous avons fabriqué avec les GSD un collier  en capsules de café! </a:t>
            </a:r>
            <a:endParaRPr lang="fr-FR" sz="1100" b="1" dirty="0"/>
          </a:p>
        </p:txBody>
      </p:sp>
      <p:sp>
        <p:nvSpPr>
          <p:cNvPr id="20" name="Titre 1"/>
          <p:cNvSpPr txBox="1">
            <a:spLocks/>
          </p:cNvSpPr>
          <p:nvPr/>
        </p:nvSpPr>
        <p:spPr>
          <a:xfrm>
            <a:off x="4067715" y="1043608"/>
            <a:ext cx="2545857" cy="129069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r-FR" sz="1200" dirty="0" smtClean="0"/>
              <a:t>« La robe est jolie, il n’y a pas de boutons sur la robe! » </a:t>
            </a:r>
          </a:p>
          <a:p>
            <a:pPr algn="just"/>
            <a:r>
              <a:rPr lang="fr-FR" sz="1200" dirty="0" smtClean="0"/>
              <a:t>« J’aime bien les carillons à cause du bruit des capsules!» </a:t>
            </a:r>
          </a:p>
          <a:p>
            <a:pPr algn="just"/>
            <a:r>
              <a:rPr lang="fr-FR" sz="1200" dirty="0" smtClean="0"/>
              <a:t>« Il y a une plante que j’ai déjà vu, et je l’aime bien! » </a:t>
            </a:r>
          </a:p>
          <a:p>
            <a:pPr algn="just"/>
            <a:endParaRPr lang="fr-FR" sz="1200" b="1" dirty="0"/>
          </a:p>
        </p:txBody>
      </p:sp>
      <p:sp>
        <p:nvSpPr>
          <p:cNvPr id="21" name="Titre 1"/>
          <p:cNvSpPr txBox="1">
            <a:spLocks/>
          </p:cNvSpPr>
          <p:nvPr/>
        </p:nvSpPr>
        <p:spPr>
          <a:xfrm>
            <a:off x="4067716" y="3082165"/>
            <a:ext cx="2491110" cy="242593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r-FR" sz="1200" dirty="0" smtClean="0"/>
              <a:t>« Je trouve le projet extraordinaire et exceptionnel, il est bon pour l’environnement !» </a:t>
            </a:r>
          </a:p>
          <a:p>
            <a:pPr algn="just"/>
            <a:r>
              <a:rPr lang="fr-FR" sz="1200" dirty="0" smtClean="0"/>
              <a:t>« Le projet est original, et la robe est très belle!» </a:t>
            </a:r>
          </a:p>
          <a:p>
            <a:pPr algn="just"/>
            <a:r>
              <a:rPr lang="fr-FR" sz="1200" dirty="0" smtClean="0"/>
              <a:t>«Dans les années futures, cela pourrait servir à habiller des personnes! »</a:t>
            </a:r>
            <a:endParaRPr lang="fr-FR" sz="1200" b="1" dirty="0" smtClean="0"/>
          </a:p>
          <a:p>
            <a:pPr algn="just"/>
            <a:r>
              <a:rPr lang="fr-FR" sz="1200" dirty="0" smtClean="0"/>
              <a:t>« l’assemblage du collier est très bien fait! » </a:t>
            </a:r>
          </a:p>
          <a:p>
            <a:pPr algn="just"/>
            <a:r>
              <a:rPr lang="fr-FR" sz="1200" dirty="0" smtClean="0"/>
              <a:t>«Pour décorer les maisons, les carillons c’est très original! »</a:t>
            </a:r>
          </a:p>
          <a:p>
            <a:pPr algn="just"/>
            <a:endParaRPr lang="fr-FR" sz="1200" b="1" dirty="0" smtClean="0"/>
          </a:p>
        </p:txBody>
      </p:sp>
      <p:sp>
        <p:nvSpPr>
          <p:cNvPr id="2" name="Rectangle 1"/>
          <p:cNvSpPr/>
          <p:nvPr/>
        </p:nvSpPr>
        <p:spPr>
          <a:xfrm>
            <a:off x="4094226" y="323528"/>
            <a:ext cx="2436360" cy="67710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lvl="1" algn="just">
              <a:spcBef>
                <a:spcPct val="0"/>
              </a:spcBef>
            </a:pPr>
            <a:r>
              <a:rPr lang="fr-FR" sz="1400" b="1" dirty="0">
                <a:solidFill>
                  <a:srgbClr val="FF0000"/>
                </a:solidFill>
              </a:rPr>
              <a:t>Interview du cycle 1 : GSD</a:t>
            </a:r>
            <a:endParaRPr lang="fr-FR" sz="1400" i="1" dirty="0">
              <a:solidFill>
                <a:srgbClr val="FF0000"/>
              </a:solidFill>
            </a:endParaRPr>
          </a:p>
          <a:p>
            <a:pPr lvl="0" algn="just"/>
            <a:r>
              <a:rPr lang="fr-FR" sz="1200" b="1" i="1" dirty="0">
                <a:solidFill>
                  <a:prstClr val="black"/>
                </a:solidFill>
              </a:rPr>
              <a:t>Que pensez-vous de nos fabrication?</a:t>
            </a:r>
          </a:p>
        </p:txBody>
      </p:sp>
      <p:sp>
        <p:nvSpPr>
          <p:cNvPr id="3" name="Rectangle 2"/>
          <p:cNvSpPr/>
          <p:nvPr/>
        </p:nvSpPr>
        <p:spPr>
          <a:xfrm>
            <a:off x="4076700" y="2198058"/>
            <a:ext cx="2436360" cy="86177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lvl="1" algn="just">
              <a:spcBef>
                <a:spcPct val="0"/>
              </a:spcBef>
            </a:pPr>
            <a:r>
              <a:rPr lang="fr-FR" sz="1400" b="1" dirty="0">
                <a:solidFill>
                  <a:srgbClr val="FF0000"/>
                </a:solidFill>
              </a:rPr>
              <a:t>Interview du cycle 3 : CM1 D</a:t>
            </a:r>
            <a:endParaRPr lang="fr-FR" sz="1400" i="1" dirty="0">
              <a:solidFill>
                <a:srgbClr val="FF0000"/>
              </a:solidFill>
            </a:endParaRPr>
          </a:p>
          <a:p>
            <a:pPr lvl="0" algn="just"/>
            <a:r>
              <a:rPr lang="fr-FR" sz="1200" b="1" i="1" dirty="0">
                <a:solidFill>
                  <a:prstClr val="black"/>
                </a:solidFill>
              </a:rPr>
              <a:t>Que pensez-vous de notre projet de recyclage? Voulez-vous réaliser le même projet que nous?</a:t>
            </a:r>
          </a:p>
        </p:txBody>
      </p:sp>
      <p:sp>
        <p:nvSpPr>
          <p:cNvPr id="24" name="Espace réservé du contenu 2"/>
          <p:cNvSpPr txBox="1">
            <a:spLocks/>
          </p:cNvSpPr>
          <p:nvPr/>
        </p:nvSpPr>
        <p:spPr>
          <a:xfrm>
            <a:off x="4150243" y="5437765"/>
            <a:ext cx="2324325" cy="100644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100" b="1" i="1" dirty="0" smtClean="0"/>
              <a:t>Le bonus!</a:t>
            </a:r>
          </a:p>
          <a:p>
            <a:pPr marL="0" indent="0">
              <a:buNone/>
            </a:pPr>
            <a:r>
              <a:rPr lang="fr-FR" sz="1100" b="1" i="1" dirty="0" smtClean="0"/>
              <a:t>Exposé seulement dans notre école!</a:t>
            </a:r>
          </a:p>
          <a:p>
            <a:pPr marL="0" indent="0">
              <a:buNone/>
            </a:pPr>
            <a:r>
              <a:rPr lang="fr-FR" sz="1100" i="1" dirty="0" smtClean="0">
                <a:solidFill>
                  <a:srgbClr val="FF0000"/>
                </a:solidFill>
              </a:rPr>
              <a:t>Carillon  </a:t>
            </a:r>
            <a:r>
              <a:rPr lang="fr-FR" sz="1100" i="1" dirty="0">
                <a:solidFill>
                  <a:srgbClr val="FF0000"/>
                </a:solidFill>
              </a:rPr>
              <a:t>à vent en capsules de </a:t>
            </a:r>
            <a:r>
              <a:rPr lang="fr-FR" sz="1100" i="1" dirty="0" smtClean="0">
                <a:solidFill>
                  <a:srgbClr val="FF0000"/>
                </a:solidFill>
              </a:rPr>
              <a:t>bouteille! </a:t>
            </a:r>
          </a:p>
          <a:p>
            <a:pPr marL="0" indent="0">
              <a:buNone/>
            </a:pPr>
            <a:r>
              <a:rPr lang="fr-FR" sz="1100" i="1" dirty="0" smtClean="0">
                <a:solidFill>
                  <a:srgbClr val="FF0000"/>
                </a:solidFill>
              </a:rPr>
              <a:t>La </a:t>
            </a:r>
            <a:r>
              <a:rPr lang="fr-FR" sz="1100" i="1" dirty="0">
                <a:solidFill>
                  <a:srgbClr val="FF0000"/>
                </a:solidFill>
              </a:rPr>
              <a:t>plantation en bouteille !</a:t>
            </a:r>
          </a:p>
          <a:p>
            <a:pPr marL="0" indent="0">
              <a:buNone/>
            </a:pPr>
            <a:endParaRPr lang="fr-FR" sz="1100" i="1" dirty="0" smtClean="0"/>
          </a:p>
        </p:txBody>
      </p:sp>
      <p:grpSp>
        <p:nvGrpSpPr>
          <p:cNvPr id="5" name="Groupe 4"/>
          <p:cNvGrpSpPr/>
          <p:nvPr/>
        </p:nvGrpSpPr>
        <p:grpSpPr>
          <a:xfrm>
            <a:off x="4099162" y="6588224"/>
            <a:ext cx="2660934" cy="2124602"/>
            <a:chOff x="5596088" y="5711826"/>
            <a:chExt cx="2432296" cy="984811"/>
          </a:xfrm>
          <a:solidFill>
            <a:schemeClr val="tx1">
              <a:lumMod val="85000"/>
              <a:lumOff val="15000"/>
            </a:schemeClr>
          </a:solidFill>
        </p:grpSpPr>
        <p:pic>
          <p:nvPicPr>
            <p:cNvPr id="25" name="Image 2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82" b="11105"/>
            <a:stretch/>
          </p:blipFill>
          <p:spPr>
            <a:xfrm>
              <a:off x="5596088" y="5713747"/>
              <a:ext cx="1224136" cy="96792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7" name="Image 2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70" r="22571"/>
            <a:stretch/>
          </p:blipFill>
          <p:spPr>
            <a:xfrm>
              <a:off x="6948264" y="5711826"/>
              <a:ext cx="1080120" cy="98481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grpSp>
        <p:nvGrpSpPr>
          <p:cNvPr id="8" name="Groupe 7"/>
          <p:cNvGrpSpPr/>
          <p:nvPr/>
        </p:nvGrpSpPr>
        <p:grpSpPr>
          <a:xfrm>
            <a:off x="332656" y="341336"/>
            <a:ext cx="3735060" cy="864096"/>
            <a:chOff x="571940" y="256002"/>
            <a:chExt cx="4080084" cy="648072"/>
          </a:xfrm>
        </p:grpSpPr>
        <p:sp>
          <p:nvSpPr>
            <p:cNvPr id="17" name="Titre 1"/>
            <p:cNvSpPr txBox="1">
              <a:spLocks/>
            </p:cNvSpPr>
            <p:nvPr/>
          </p:nvSpPr>
          <p:spPr>
            <a:xfrm>
              <a:off x="1627688" y="256002"/>
              <a:ext cx="3024336" cy="64807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fr-FR" sz="3200" b="1" dirty="0" smtClean="0">
                  <a:latin typeface="Bodoni MT Condensed" panose="02070606080606020203" pitchFamily="18" charset="0"/>
                </a:rPr>
                <a:t>Paquets de Chips!</a:t>
              </a:r>
              <a:endParaRPr lang="fr-FR" sz="3200" b="1" dirty="0">
                <a:latin typeface="Bodoni MT Condensed" panose="02070606080606020203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71940" y="422618"/>
              <a:ext cx="1238890" cy="346249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pPr lvl="0"/>
              <a:r>
                <a:rPr lang="fr-FR" sz="2400" b="1" i="1" dirty="0">
                  <a:solidFill>
                    <a:prstClr val="black"/>
                  </a:solidFill>
                  <a:latin typeface="Bodoni MT Condensed" panose="02070606080606020203" pitchFamily="18" charset="0"/>
                </a:rPr>
                <a:t>La robe</a:t>
              </a:r>
            </a:p>
          </p:txBody>
        </p:sp>
      </p:grpSp>
      <p:sp>
        <p:nvSpPr>
          <p:cNvPr id="1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-262249" y="8680731"/>
            <a:ext cx="2171700" cy="486833"/>
          </a:xfrm>
        </p:spPr>
        <p:txBody>
          <a:bodyPr/>
          <a:lstStyle/>
          <a:p>
            <a:r>
              <a:rPr lang="fr-FR" sz="800" dirty="0" smtClean="0"/>
              <a:t>Réalisé par les élèves de </a:t>
            </a:r>
            <a:r>
              <a:rPr lang="fr-FR" sz="800" dirty="0" smtClean="0"/>
              <a:t>CE2 B </a:t>
            </a:r>
          </a:p>
          <a:p>
            <a:r>
              <a:rPr lang="fr-FR" sz="800" dirty="0" smtClean="0"/>
              <a:t>PEPINIERE DES 2 PLATEAUX</a:t>
            </a:r>
          </a:p>
          <a:p>
            <a:r>
              <a:rPr lang="fr-FR" sz="800" dirty="0" smtClean="0"/>
              <a:t>ABIDJAN 2016-2017</a:t>
            </a:r>
            <a:endParaRPr lang="fr-FR" sz="8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3" t="9063" r="23337" b="16359"/>
          <a:stretch/>
        </p:blipFill>
        <p:spPr>
          <a:xfrm>
            <a:off x="764704" y="1547664"/>
            <a:ext cx="2952328" cy="59766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0971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500</Words>
  <Application>Microsoft Office PowerPoint</Application>
  <PresentationFormat>Affichage à l'écran (4:3)</PresentationFormat>
  <Paragraphs>88</Paragraphs>
  <Slides>5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6" baseType="lpstr">
      <vt:lpstr>Adobe Hebrew</vt:lpstr>
      <vt:lpstr>Aharoni</vt:lpstr>
      <vt:lpstr>AR ESSENCE</vt:lpstr>
      <vt:lpstr>Arial</vt:lpstr>
      <vt:lpstr>Birch Std</vt:lpstr>
      <vt:lpstr>Bodoni MT Condensed</vt:lpstr>
      <vt:lpstr>Calibri</vt:lpstr>
      <vt:lpstr>Calibri Light</vt:lpstr>
      <vt:lpstr>Chaparral Pro Light</vt:lpstr>
      <vt:lpstr>Comic Sans MS</vt:lpstr>
      <vt:lpstr>Thème Office</vt:lpstr>
      <vt:lpstr>    dans la mode et le recyclage !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Famille VANDROMME</dc:creator>
  <cp:lastModifiedBy>Paul Vandromme</cp:lastModifiedBy>
  <cp:revision>302</cp:revision>
  <dcterms:created xsi:type="dcterms:W3CDTF">2017-05-25T14:12:30Z</dcterms:created>
  <dcterms:modified xsi:type="dcterms:W3CDTF">2017-05-29T09:13:52Z</dcterms:modified>
</cp:coreProperties>
</file>