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4" r:id="rId5"/>
    <p:sldId id="265" r:id="rId6"/>
    <p:sldId id="266" r:id="rId7"/>
    <p:sldId id="259" r:id="rId8"/>
    <p:sldId id="260" r:id="rId9"/>
    <p:sldId id="267" r:id="rId10"/>
    <p:sldId id="268" r:id="rId11"/>
    <p:sldId id="269"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pPr/>
              <a:t>03/06/2017</a:t>
            </a:fld>
            <a:endParaRPr lang="fr-BE" dirty="0"/>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pPr/>
              <a:t>‹N°›</a:t>
            </a:fld>
            <a:endParaRPr lang="fr-B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03/06/2017</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03/06/2017</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pPr/>
              <a:t>03/06/2017</a:t>
            </a:fld>
            <a:endParaRPr lang="fr-BE" dirty="0"/>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pPr/>
              <a:t>‹N°›</a:t>
            </a:fld>
            <a:endParaRPr lang="fr-BE" dirty="0"/>
          </a:p>
        </p:txBody>
      </p:sp>
      <p:sp>
        <p:nvSpPr>
          <p:cNvPr id="10" name="Espace réservé du pied de page 9"/>
          <p:cNvSpPr>
            <a:spLocks noGrp="1"/>
          </p:cNvSpPr>
          <p:nvPr>
            <p:ph type="ftr" sz="quarter" idx="16"/>
          </p:nvPr>
        </p:nvSpPr>
        <p:spPr/>
        <p:txBody>
          <a:bodyPr rtlCol="0"/>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pPr/>
              <a:t>03/06/2017</a:t>
            </a:fld>
            <a:endParaRPr lang="fr-BE"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03/06/2017</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03/06/2017</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pPr/>
              <a:t>03/06/2017</a:t>
            </a:fld>
            <a:endParaRPr lang="fr-BE" dirty="0"/>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8" name="Espace réservé du pied de page 7"/>
          <p:cNvSpPr>
            <a:spLocks noGrp="1"/>
          </p:cNvSpPr>
          <p:nvPr>
            <p:ph type="ftr" sz="quarter" idx="12"/>
          </p:nvPr>
        </p:nvSpPr>
        <p:spPr/>
        <p:txBody>
          <a:bodyPr rtlCol="0"/>
          <a:lstStyle/>
          <a:p>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03/06/2017</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pPr/>
              <a:t>03/06/2017</a:t>
            </a:fld>
            <a:endParaRPr lang="fr-BE" dirty="0"/>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pPr/>
              <a:t>‹N°›</a:t>
            </a:fld>
            <a:endParaRPr lang="fr-BE" dirty="0"/>
          </a:p>
        </p:txBody>
      </p:sp>
      <p:sp>
        <p:nvSpPr>
          <p:cNvPr id="23" name="Espace réservé du pied de page 22"/>
          <p:cNvSpPr>
            <a:spLocks noGrp="1"/>
          </p:cNvSpPr>
          <p:nvPr>
            <p:ph type="ftr" sz="quarter" idx="16"/>
          </p:nvPr>
        </p:nvSpPr>
        <p:spPr/>
        <p:txBody>
          <a:bodyPr rtlCol="0"/>
          <a:lstStyle/>
          <a:p>
            <a:endParaRPr lang="fr-BE"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pPr/>
              <a:t>03/06/2017</a:t>
            </a:fld>
            <a:endParaRPr lang="fr-BE" dirty="0"/>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1" name="Espace réservé du pied de page 20"/>
          <p:cNvSpPr>
            <a:spLocks noGrp="1"/>
          </p:cNvSpPr>
          <p:nvPr>
            <p:ph type="ftr" sz="quarter" idx="12"/>
          </p:nvPr>
        </p:nvSpPr>
        <p:spPr/>
        <p:txBody>
          <a:bodyPr rtlCol="0"/>
          <a:lstStyle/>
          <a:p>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pPr/>
              <a:t>03/06/2017</a:t>
            </a:fld>
            <a:endParaRPr lang="fr-BE" dirty="0"/>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1428736"/>
            <a:ext cx="6172200" cy="1894362"/>
          </a:xfrm>
        </p:spPr>
        <p:txBody>
          <a:bodyPr>
            <a:normAutofit/>
          </a:bodyPr>
          <a:lstStyle/>
          <a:p>
            <a:r>
              <a:rPr lang="fr-FR" sz="4000" dirty="0" smtClean="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rPr>
              <a:t>VIVRE ENSEMBLE VIVRE EN SCENE</a:t>
            </a:r>
            <a:endParaRPr lang="fr-FR" sz="4000"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endParaRPr>
          </a:p>
        </p:txBody>
      </p:sp>
      <p:sp>
        <p:nvSpPr>
          <p:cNvPr id="3" name="Sous-titre 2"/>
          <p:cNvSpPr>
            <a:spLocks noGrp="1"/>
          </p:cNvSpPr>
          <p:nvPr>
            <p:ph type="subTitle" idx="1"/>
          </p:nvPr>
        </p:nvSpPr>
        <p:spPr>
          <a:xfrm>
            <a:off x="1714480" y="3643314"/>
            <a:ext cx="6172200" cy="1371600"/>
          </a:xfrm>
        </p:spPr>
        <p:txBody>
          <a:bodyPr>
            <a:normAutofit/>
          </a:bodyPr>
          <a:lstStyle/>
          <a:p>
            <a:r>
              <a:rPr lang="fr-FR" sz="2000" dirty="0" smtClean="0">
                <a:solidFill>
                  <a:srgbClr val="002060"/>
                </a:solidFill>
              </a:rPr>
              <a:t>Ecole Française Dakar Almadies.</a:t>
            </a:r>
          </a:p>
          <a:p>
            <a:r>
              <a:rPr lang="fr-FR" sz="2000" dirty="0" smtClean="0">
                <a:solidFill>
                  <a:srgbClr val="002060"/>
                </a:solidFill>
              </a:rPr>
              <a:t>Classes: MSB/ GSB et GSB</a:t>
            </a:r>
          </a:p>
          <a:p>
            <a:r>
              <a:rPr lang="fr-FR" sz="2000" dirty="0" smtClean="0">
                <a:solidFill>
                  <a:srgbClr val="002060"/>
                </a:solidFill>
              </a:rPr>
              <a:t>Teacher Madjiguene  </a:t>
            </a:r>
            <a:endParaRPr lang="fr-FR" sz="2000" dirty="0">
              <a:solidFill>
                <a:srgbClr val="002060"/>
              </a:solidFill>
            </a:endParaRPr>
          </a:p>
        </p:txBody>
      </p:sp>
      <p:pic>
        <p:nvPicPr>
          <p:cNvPr id="5122" name="Picture 2" descr="Résultat de recherche d'images pour &quot;piccolophilo c'est a moi&quot;"/>
          <p:cNvPicPr>
            <a:picLocks noChangeAspect="1" noChangeArrowheads="1"/>
          </p:cNvPicPr>
          <p:nvPr/>
        </p:nvPicPr>
        <p:blipFill>
          <a:blip r:embed="rId3"/>
          <a:srcRect/>
          <a:stretch>
            <a:fillRect/>
          </a:stretch>
        </p:blipFill>
        <p:spPr bwMode="auto">
          <a:xfrm>
            <a:off x="4857752" y="4370608"/>
            <a:ext cx="1860569" cy="2487392"/>
          </a:xfrm>
          <a:prstGeom prst="rect">
            <a:avLst/>
          </a:prstGeom>
          <a:noFill/>
        </p:spPr>
      </p:pic>
      <p:pic>
        <p:nvPicPr>
          <p:cNvPr id="5124" name="Picture 4" descr="Résultat de recherche d'images pour &quot;piccolophilo c'est a moi&quot;"/>
          <p:cNvPicPr>
            <a:picLocks noChangeAspect="1" noChangeArrowheads="1"/>
          </p:cNvPicPr>
          <p:nvPr/>
        </p:nvPicPr>
        <p:blipFill>
          <a:blip r:embed="rId4"/>
          <a:srcRect/>
          <a:stretch>
            <a:fillRect/>
          </a:stretch>
        </p:blipFill>
        <p:spPr bwMode="auto">
          <a:xfrm>
            <a:off x="2571736" y="142852"/>
            <a:ext cx="1518049" cy="2024067"/>
          </a:xfrm>
          <a:prstGeom prst="rect">
            <a:avLst/>
          </a:prstGeom>
          <a:noFill/>
        </p:spPr>
      </p:pic>
      <p:pic>
        <p:nvPicPr>
          <p:cNvPr id="5126" name="Picture 6" descr="Résultat de recherche d'images"/>
          <p:cNvPicPr>
            <a:picLocks noChangeAspect="1" noChangeArrowheads="1"/>
          </p:cNvPicPr>
          <p:nvPr/>
        </p:nvPicPr>
        <p:blipFill>
          <a:blip r:embed="rId5"/>
          <a:srcRect/>
          <a:stretch>
            <a:fillRect/>
          </a:stretch>
        </p:blipFill>
        <p:spPr bwMode="auto">
          <a:xfrm>
            <a:off x="6715140" y="142852"/>
            <a:ext cx="1947416" cy="1924047"/>
          </a:xfrm>
          <a:prstGeom prst="rect">
            <a:avLst/>
          </a:prstGeom>
          <a:noFill/>
        </p:spPr>
      </p:pic>
      <p:pic>
        <p:nvPicPr>
          <p:cNvPr id="5128" name="Picture 8" descr="Résultat de recherche d'images pour &quot;je , lui, tu ; il m'embete&quot;"/>
          <p:cNvPicPr>
            <a:picLocks noChangeAspect="1" noChangeArrowheads="1"/>
          </p:cNvPicPr>
          <p:nvPr/>
        </p:nvPicPr>
        <p:blipFill>
          <a:blip r:embed="rId6" cstate="print"/>
          <a:srcRect/>
          <a:stretch>
            <a:fillRect/>
          </a:stretch>
        </p:blipFill>
        <p:spPr bwMode="auto">
          <a:xfrm>
            <a:off x="7143768" y="2857496"/>
            <a:ext cx="1527159" cy="2174080"/>
          </a:xfrm>
          <a:prstGeom prst="rect">
            <a:avLst/>
          </a:prstGeom>
          <a:noFill/>
        </p:spPr>
      </p:pic>
      <p:sp>
        <p:nvSpPr>
          <p:cNvPr id="5130" name="AutoShape 10" descr="Résultat de recherche d'images pour &quot;donne alnne garl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5132" name="AutoShape 12" descr="Résultat de recherche d'images pour &quot;donne alnne garland&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5134" name="Picture 14" descr="Résultat de recherche d'images pour &quot;donne alnne garland&quot;"/>
          <p:cNvPicPr>
            <a:picLocks noChangeAspect="1" noChangeArrowheads="1"/>
          </p:cNvPicPr>
          <p:nvPr/>
        </p:nvPicPr>
        <p:blipFill>
          <a:blip r:embed="rId7" cstate="print"/>
          <a:srcRect/>
          <a:stretch>
            <a:fillRect/>
          </a:stretch>
        </p:blipFill>
        <p:spPr bwMode="auto">
          <a:xfrm>
            <a:off x="4714876" y="142852"/>
            <a:ext cx="1571636" cy="1880351"/>
          </a:xfrm>
          <a:prstGeom prst="rect">
            <a:avLst/>
          </a:prstGeom>
          <a:noFill/>
        </p:spPr>
      </p:pic>
    </p:spTree>
  </p:cSld>
  <p:clrMapOvr>
    <a:masterClrMapping/>
  </p:clrMapOvr>
  <p:transition spd="med" advClick="0" advTm="2000">
    <p:wedg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wipe(down)">
                                      <p:cBhvr>
                                        <p:cTn id="23" dur="5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34"/>
                                        </p:tgtEl>
                                        <p:attrNameLst>
                                          <p:attrName>style.visibility</p:attrName>
                                        </p:attrNameLst>
                                      </p:cBhvr>
                                      <p:to>
                                        <p:strVal val="visible"/>
                                      </p:to>
                                    </p:set>
                                    <p:animEffect transition="in" filter="fade">
                                      <p:cBhvr>
                                        <p:cTn id="28" dur="2000"/>
                                        <p:tgtEl>
                                          <p:spTgt spid="51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6"/>
                                        </p:tgtEl>
                                        <p:attrNameLst>
                                          <p:attrName>style.visibility</p:attrName>
                                        </p:attrNameLst>
                                      </p:cBhvr>
                                      <p:to>
                                        <p:strVal val="visible"/>
                                      </p:to>
                                    </p:set>
                                    <p:animEffect transition="in" filter="fade">
                                      <p:cBhvr>
                                        <p:cTn id="33" dur="2000"/>
                                        <p:tgtEl>
                                          <p:spTgt spid="51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8"/>
                                        </p:tgtEl>
                                        <p:attrNameLst>
                                          <p:attrName>style.visibility</p:attrName>
                                        </p:attrNameLst>
                                      </p:cBhvr>
                                      <p:to>
                                        <p:strVal val="visible"/>
                                      </p:to>
                                    </p:set>
                                    <p:animEffect transition="in" filter="fade">
                                      <p:cBhvr>
                                        <p:cTn id="38" dur="2000"/>
                                        <p:tgtEl>
                                          <p:spTgt spid="51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2"/>
                                        </p:tgtEl>
                                        <p:attrNameLst>
                                          <p:attrName>style.visibility</p:attrName>
                                        </p:attrNameLst>
                                      </p:cBhvr>
                                      <p:to>
                                        <p:strVal val="visible"/>
                                      </p:to>
                                    </p:set>
                                    <p:animEffect transition="in" filter="wipe(down)">
                                      <p:cBhvr>
                                        <p:cTn id="4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DELL\Desktop\project pictures\20170601_121601.jpg"/>
          <p:cNvPicPr/>
          <p:nvPr/>
        </p:nvPicPr>
        <p:blipFill>
          <a:blip r:embed="rId2" cstate="print"/>
          <a:srcRect/>
          <a:stretch>
            <a:fillRect/>
          </a:stretch>
        </p:blipFill>
        <p:spPr bwMode="auto">
          <a:xfrm>
            <a:off x="0" y="0"/>
            <a:ext cx="3143240" cy="1857364"/>
          </a:xfrm>
          <a:prstGeom prst="rect">
            <a:avLst/>
          </a:prstGeom>
          <a:noFill/>
          <a:ln w="9525">
            <a:noFill/>
            <a:miter lim="800000"/>
            <a:headEnd/>
            <a:tailEnd/>
          </a:ln>
        </p:spPr>
      </p:pic>
      <p:pic>
        <p:nvPicPr>
          <p:cNvPr id="3" name="Image 2" descr="C:\Users\DELL\Desktop\project pictures\20170601_121845.jpg"/>
          <p:cNvPicPr/>
          <p:nvPr/>
        </p:nvPicPr>
        <p:blipFill>
          <a:blip r:embed="rId3" cstate="print"/>
          <a:srcRect/>
          <a:stretch>
            <a:fillRect/>
          </a:stretch>
        </p:blipFill>
        <p:spPr bwMode="auto">
          <a:xfrm rot="5400000">
            <a:off x="6123905" y="305483"/>
            <a:ext cx="2803873" cy="2192907"/>
          </a:xfrm>
          <a:prstGeom prst="rect">
            <a:avLst/>
          </a:prstGeom>
          <a:noFill/>
          <a:ln w="9525">
            <a:noFill/>
            <a:miter lim="800000"/>
            <a:headEnd/>
            <a:tailEnd/>
          </a:ln>
        </p:spPr>
      </p:pic>
      <p:pic>
        <p:nvPicPr>
          <p:cNvPr id="4" name="Image 3" descr="C:\Users\DELL\Desktop\project pictures\20170601_121823.jpg"/>
          <p:cNvPicPr/>
          <p:nvPr/>
        </p:nvPicPr>
        <p:blipFill>
          <a:blip r:embed="rId4" cstate="print"/>
          <a:srcRect/>
          <a:stretch>
            <a:fillRect/>
          </a:stretch>
        </p:blipFill>
        <p:spPr bwMode="auto">
          <a:xfrm>
            <a:off x="142844" y="2786058"/>
            <a:ext cx="3000396" cy="1735255"/>
          </a:xfrm>
          <a:prstGeom prst="rect">
            <a:avLst/>
          </a:prstGeom>
          <a:noFill/>
          <a:ln w="9525">
            <a:noFill/>
            <a:miter lim="800000"/>
            <a:headEnd/>
            <a:tailEnd/>
          </a:ln>
        </p:spPr>
      </p:pic>
      <p:pic>
        <p:nvPicPr>
          <p:cNvPr id="5" name="Image 4" descr="C:\Users\DELL\Desktop\project pictures\20170601_121859.jpg"/>
          <p:cNvPicPr/>
          <p:nvPr/>
        </p:nvPicPr>
        <p:blipFill>
          <a:blip r:embed="rId5" cstate="print"/>
          <a:srcRect/>
          <a:stretch>
            <a:fillRect/>
          </a:stretch>
        </p:blipFill>
        <p:spPr bwMode="auto">
          <a:xfrm>
            <a:off x="6143636" y="3071810"/>
            <a:ext cx="2594754" cy="1457864"/>
          </a:xfrm>
          <a:prstGeom prst="rect">
            <a:avLst/>
          </a:prstGeom>
          <a:noFill/>
          <a:ln w="9525">
            <a:noFill/>
            <a:miter lim="800000"/>
            <a:headEnd/>
            <a:tailEnd/>
          </a:ln>
        </p:spPr>
      </p:pic>
      <p:pic>
        <p:nvPicPr>
          <p:cNvPr id="6" name="Image 5" descr="C:\Users\DELL\Desktop\project pictures\20170601_120914.jpg"/>
          <p:cNvPicPr/>
          <p:nvPr/>
        </p:nvPicPr>
        <p:blipFill>
          <a:blip r:embed="rId6" cstate="print"/>
          <a:srcRect/>
          <a:stretch>
            <a:fillRect/>
          </a:stretch>
        </p:blipFill>
        <p:spPr bwMode="auto">
          <a:xfrm>
            <a:off x="3286116" y="357166"/>
            <a:ext cx="3012723" cy="1695365"/>
          </a:xfrm>
          <a:prstGeom prst="rect">
            <a:avLst/>
          </a:prstGeom>
          <a:noFill/>
          <a:ln w="9525">
            <a:noFill/>
            <a:miter lim="800000"/>
            <a:headEnd/>
            <a:tailEnd/>
          </a:ln>
        </p:spPr>
      </p:pic>
      <p:sp>
        <p:nvSpPr>
          <p:cNvPr id="7" name="Rectangle 6"/>
          <p:cNvSpPr/>
          <p:nvPr/>
        </p:nvSpPr>
        <p:spPr>
          <a:xfrm>
            <a:off x="1643042" y="2143116"/>
            <a:ext cx="4572016" cy="646331"/>
          </a:xfrm>
          <a:prstGeom prst="rect">
            <a:avLst/>
          </a:prstGeom>
        </p:spPr>
        <p:txBody>
          <a:bodyPr wrap="square">
            <a:spAutoFit/>
          </a:bodyPr>
          <a:lstStyle/>
          <a:p>
            <a:r>
              <a:rPr lang="fr-FR" dirty="0" smtClean="0"/>
              <a:t>Tous les enfants ont fait des illustrations de ce qu’ils aiment partager ou non. </a:t>
            </a:r>
            <a:endParaRPr lang="fr-FR" dirty="0"/>
          </a:p>
        </p:txBody>
      </p:sp>
      <p:sp>
        <p:nvSpPr>
          <p:cNvPr id="8" name="Rectangle 7"/>
          <p:cNvSpPr/>
          <p:nvPr/>
        </p:nvSpPr>
        <p:spPr>
          <a:xfrm>
            <a:off x="1428728" y="4643446"/>
            <a:ext cx="6572296" cy="2031325"/>
          </a:xfrm>
          <a:prstGeom prst="rect">
            <a:avLst/>
          </a:prstGeom>
        </p:spPr>
        <p:txBody>
          <a:bodyPr wrap="square">
            <a:spAutoFit/>
          </a:bodyPr>
          <a:lstStyle/>
          <a:p>
            <a:r>
              <a:rPr lang="fr-FR" dirty="0" smtClean="0"/>
              <a:t>Apres avoir lu Piccolo et Oscar; ils se sont rendu </a:t>
            </a:r>
            <a:r>
              <a:rPr lang="fr-FR" dirty="0" smtClean="0"/>
              <a:t>compte </a:t>
            </a:r>
            <a:r>
              <a:rPr lang="fr-FR" dirty="0" smtClean="0"/>
              <a:t>que c’est toujours mieux de partager pour plusieurs raisons:</a:t>
            </a:r>
          </a:p>
          <a:p>
            <a:pPr>
              <a:buFont typeface="Arial" pitchFamily="34" charset="0"/>
              <a:buChar char="•"/>
            </a:pPr>
            <a:r>
              <a:rPr lang="fr-FR" dirty="0" smtClean="0"/>
              <a:t>On s’ennuie pas si on partage ses jouets. Salma</a:t>
            </a:r>
          </a:p>
          <a:p>
            <a:pPr>
              <a:buFont typeface="Arial" pitchFamily="34" charset="0"/>
              <a:buChar char="•"/>
            </a:pPr>
            <a:r>
              <a:rPr lang="fr-FR" dirty="0" smtClean="0"/>
              <a:t>On a plus d’idées si on partage et joue avec des amis. Anita</a:t>
            </a:r>
          </a:p>
          <a:p>
            <a:pPr>
              <a:buFont typeface="Arial" pitchFamily="34" charset="0"/>
              <a:buChar char="•"/>
            </a:pPr>
            <a:r>
              <a:rPr lang="fr-FR" dirty="0" smtClean="0"/>
              <a:t>Si on ne partage pas on s’ennuie tout seul.Naya</a:t>
            </a:r>
          </a:p>
          <a:p>
            <a:pPr>
              <a:buFont typeface="Arial" pitchFamily="34" charset="0"/>
              <a:buChar char="•"/>
            </a:pPr>
            <a:r>
              <a:rPr lang="fr-FR" dirty="0" smtClean="0"/>
              <a:t>On s’amuse plus si on partage. Léonie</a:t>
            </a:r>
          </a:p>
          <a:p>
            <a:pPr>
              <a:buFont typeface="Arial" pitchFamily="34" charset="0"/>
              <a:buChar char="•"/>
            </a:pPr>
            <a:r>
              <a:rPr lang="fr-FR" dirty="0" smtClean="0"/>
              <a:t> </a:t>
            </a:r>
            <a:endParaRPr lang="fr-FR" dirty="0"/>
          </a:p>
        </p:txBody>
      </p:sp>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0"/>
                                        <p:tgtEl>
                                          <p:spTgt spid="8"/>
                                        </p:tgtEl>
                                      </p:cBhvr>
                                    </p:animEffect>
                                    <p:set>
                                      <p:cBhvr>
                                        <p:cTn id="39"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86700" cy="2082792"/>
          </a:xfrm>
        </p:spPr>
        <p:txBody>
          <a:bodyPr>
            <a:normAutofit/>
          </a:bodyPr>
          <a:lstStyle/>
          <a:p>
            <a:r>
              <a:rPr lang="fr-FR" dirty="0" smtClean="0"/>
              <a:t>Le mensonge</a:t>
            </a:r>
            <a:br>
              <a:rPr lang="fr-FR" dirty="0" smtClean="0"/>
            </a:br>
            <a:r>
              <a:rPr lang="fr-FR" dirty="0" smtClean="0"/>
              <a:t>Nous avons exploite ‘’non, c’est pas moi’’</a:t>
            </a:r>
            <a:endParaRPr lang="fr-FR" dirty="0"/>
          </a:p>
        </p:txBody>
      </p:sp>
      <p:sp>
        <p:nvSpPr>
          <p:cNvPr id="3" name="Espace réservé du contenu 2"/>
          <p:cNvSpPr>
            <a:spLocks noGrp="1"/>
          </p:cNvSpPr>
          <p:nvPr>
            <p:ph sz="quarter" idx="1"/>
          </p:nvPr>
        </p:nvSpPr>
        <p:spPr>
          <a:xfrm>
            <a:off x="500034" y="2285992"/>
            <a:ext cx="6572296" cy="1785950"/>
          </a:xfrm>
        </p:spPr>
        <p:txBody>
          <a:bodyPr>
            <a:normAutofit/>
          </a:bodyPr>
          <a:lstStyle/>
          <a:p>
            <a:pPr>
              <a:buNone/>
            </a:pPr>
            <a:r>
              <a:rPr lang="fr-FR" sz="2000" dirty="0" smtClean="0"/>
              <a:t>Piccolo a menti a sa maman, il accuse le chat ensuite la balle. Il dit c’est pas moi. A la fin , il a dit la vérité. Les enfants </a:t>
            </a:r>
            <a:r>
              <a:rPr lang="fr-FR" sz="2000" dirty="0" smtClean="0"/>
              <a:t>ont beaucoup </a:t>
            </a:r>
            <a:r>
              <a:rPr lang="fr-FR" sz="2000" dirty="0" smtClean="0"/>
              <a:t>débattu sur le mensonge. Ils ont dit s’ils ont une fois menti et pourquoi</a:t>
            </a:r>
            <a:endParaRPr lang="fr-FR" sz="2000" dirty="0"/>
          </a:p>
        </p:txBody>
      </p:sp>
      <p:pic>
        <p:nvPicPr>
          <p:cNvPr id="4" name="Picture 4" descr="Résultat de recherche d'images pour &quot;piccolophilo c'est a moi&quot;"/>
          <p:cNvPicPr>
            <a:picLocks noChangeAspect="1" noChangeArrowheads="1"/>
          </p:cNvPicPr>
          <p:nvPr/>
        </p:nvPicPr>
        <p:blipFill>
          <a:blip r:embed="rId2"/>
          <a:srcRect/>
          <a:stretch>
            <a:fillRect/>
          </a:stretch>
        </p:blipFill>
        <p:spPr bwMode="auto">
          <a:xfrm>
            <a:off x="285720" y="4357694"/>
            <a:ext cx="1788146" cy="1976454"/>
          </a:xfrm>
          <a:prstGeom prst="rect">
            <a:avLst/>
          </a:prstGeom>
          <a:noFill/>
        </p:spPr>
      </p:pic>
      <p:sp>
        <p:nvSpPr>
          <p:cNvPr id="5" name="Rectangle 4"/>
          <p:cNvSpPr/>
          <p:nvPr/>
        </p:nvSpPr>
        <p:spPr>
          <a:xfrm>
            <a:off x="4000496" y="4572008"/>
            <a:ext cx="4572000" cy="923330"/>
          </a:xfrm>
          <a:prstGeom prst="rect">
            <a:avLst/>
          </a:prstGeom>
          <a:solidFill>
            <a:schemeClr val="accent2">
              <a:lumMod val="60000"/>
              <a:lumOff val="40000"/>
            </a:schemeClr>
          </a:solidFill>
        </p:spPr>
        <p:txBody>
          <a:bodyPr>
            <a:spAutoFit/>
          </a:bodyPr>
          <a:lstStyle/>
          <a:p>
            <a:pPr>
              <a:buNone/>
            </a:pPr>
            <a:r>
              <a:rPr lang="fr-FR" dirty="0" smtClean="0"/>
              <a:t>J’ai fait une bêtise et j’ai accuse ma petite sœur ensuite maman, l’a gronde. Salma</a:t>
            </a:r>
          </a:p>
        </p:txBody>
      </p:sp>
      <p:sp>
        <p:nvSpPr>
          <p:cNvPr id="6" name="Rectangle 5"/>
          <p:cNvSpPr/>
          <p:nvPr/>
        </p:nvSpPr>
        <p:spPr>
          <a:xfrm>
            <a:off x="1928794" y="3857628"/>
            <a:ext cx="4572000" cy="646331"/>
          </a:xfrm>
          <a:prstGeom prst="rect">
            <a:avLst/>
          </a:prstGeom>
          <a:solidFill>
            <a:schemeClr val="bg2">
              <a:lumMod val="50000"/>
            </a:schemeClr>
          </a:solidFill>
        </p:spPr>
        <p:txBody>
          <a:bodyPr>
            <a:spAutoFit/>
          </a:bodyPr>
          <a:lstStyle/>
          <a:p>
            <a:pPr>
              <a:buNone/>
            </a:pPr>
            <a:r>
              <a:rPr lang="fr-FR" dirty="0" smtClean="0"/>
              <a:t>J’ai une fois menti a maman pour ne pas qu’elle gronde mon petit frère. Naya</a:t>
            </a:r>
          </a:p>
        </p:txBody>
      </p:sp>
      <p:sp>
        <p:nvSpPr>
          <p:cNvPr id="7" name="Rectangle 6"/>
          <p:cNvSpPr/>
          <p:nvPr/>
        </p:nvSpPr>
        <p:spPr>
          <a:xfrm>
            <a:off x="1928794" y="5657671"/>
            <a:ext cx="4572000" cy="1200329"/>
          </a:xfrm>
          <a:prstGeom prst="rect">
            <a:avLst/>
          </a:prstGeom>
          <a:solidFill>
            <a:schemeClr val="accent4">
              <a:lumMod val="60000"/>
              <a:lumOff val="40000"/>
            </a:schemeClr>
          </a:solidFill>
        </p:spPr>
        <p:txBody>
          <a:bodyPr>
            <a:spAutoFit/>
          </a:bodyPr>
          <a:lstStyle/>
          <a:p>
            <a:r>
              <a:rPr lang="fr-FR" dirty="0" smtClean="0"/>
              <a:t>Apres </a:t>
            </a:r>
            <a:r>
              <a:rPr lang="fr-FR" dirty="0" smtClean="0"/>
              <a:t>lecture de l’histoire, les enfants ont compris que c’est toujours mieux de dire la vérité et que c’est pas bien </a:t>
            </a:r>
            <a:r>
              <a:rPr lang="fr-FR" dirty="0" smtClean="0"/>
              <a:t>d’accuser </a:t>
            </a:r>
            <a:r>
              <a:rPr lang="fr-FR" dirty="0" smtClean="0"/>
              <a:t>les autres.</a:t>
            </a:r>
            <a:endParaRPr lang="fr-FR" dirty="0"/>
          </a:p>
        </p:txBody>
      </p:sp>
    </p:spTree>
  </p:cSld>
  <p:clrMapOvr>
    <a:masterClrMapping/>
  </p:clrMapOvr>
  <p:transition spd="slow" advClick="0"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6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9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down)">
                                      <p:cBhvr>
                                        <p:cTn id="22" dur="68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additive="base">
                                        <p:cTn id="32" dur="3700" fill="hold"/>
                                        <p:tgtEl>
                                          <p:spTgt spid="7">
                                            <p:bg/>
                                          </p:spTgt>
                                        </p:tgtEl>
                                        <p:attrNameLst>
                                          <p:attrName>ppt_x</p:attrName>
                                        </p:attrNameLst>
                                      </p:cBhvr>
                                      <p:tavLst>
                                        <p:tav tm="0">
                                          <p:val>
                                            <p:strVal val="#ppt_x"/>
                                          </p:val>
                                        </p:tav>
                                        <p:tav tm="100000">
                                          <p:val>
                                            <p:strVal val="#ppt_x"/>
                                          </p:val>
                                        </p:tav>
                                      </p:tavLst>
                                    </p:anim>
                                    <p:anim calcmode="lin" valueType="num">
                                      <p:cBhvr additive="base">
                                        <p:cTn id="33" dur="3700" fill="hold"/>
                                        <p:tgtEl>
                                          <p:spTgt spid="7">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additive="base">
                                        <p:cTn id="36" dur="24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7" dur="24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Effect transition="in" filter="wipe(down)">
                                      <p:cBhvr>
                                        <p:cTn id="42" dur="3900"/>
                                        <p:tgtEl>
                                          <p:spTgt spid="5">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down)">
                                      <p:cBhvr>
                                        <p:cTn id="47" dur="48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5" grpId="0" uiExpand="1" build="p" animBg="1"/>
      <p:bldP spid="6" grpId="0" build="p" animBg="1"/>
      <p:bldP spid="7"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7424766" cy="2489232"/>
          </a:xfrm>
          <a:solidFill>
            <a:schemeClr val="bg2">
              <a:lumMod val="50000"/>
            </a:schemeClr>
          </a:solidFill>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Dans le cadre du projet vivre ensemble vivre en scène, Nous avons travaille sur 3 themes:</a:t>
            </a:r>
            <a:br>
              <a:rPr lang="fr-FR" dirty="0" smtClean="0"/>
            </a:br>
            <a:r>
              <a:rPr lang="fr-FR" dirty="0" smtClean="0"/>
              <a:t/>
            </a:r>
            <a:br>
              <a:rPr lang="fr-FR" dirty="0" smtClean="0"/>
            </a:br>
            <a:endParaRPr lang="fr-FR" dirty="0"/>
          </a:p>
        </p:txBody>
      </p:sp>
      <p:sp>
        <p:nvSpPr>
          <p:cNvPr id="3" name="Espace réservé du contenu 2"/>
          <p:cNvSpPr>
            <a:spLocks noGrp="1"/>
          </p:cNvSpPr>
          <p:nvPr>
            <p:ph sz="quarter" idx="1"/>
          </p:nvPr>
        </p:nvSpPr>
        <p:spPr>
          <a:solidFill>
            <a:schemeClr val="accent1">
              <a:lumMod val="75000"/>
            </a:schemeClr>
          </a:solidFill>
        </p:spPr>
        <p:txBody>
          <a:bodyPr>
            <a:normAutofit fontScale="92500" lnSpcReduction="10000"/>
          </a:bodyPr>
          <a:lstStyle/>
          <a:p>
            <a:pPr>
              <a:buNone/>
            </a:pPr>
            <a:endParaRPr lang="fr-FR" dirty="0" smtClean="0"/>
          </a:p>
          <a:p>
            <a:pPr>
              <a:buNone/>
            </a:pPr>
            <a:r>
              <a:rPr lang="fr-FR" sz="4400" dirty="0" smtClean="0">
                <a:latin typeface="Algerian" pitchFamily="82" charset="0"/>
              </a:rPr>
              <a:t> </a:t>
            </a:r>
            <a:r>
              <a:rPr lang="fr-FR" sz="7200" dirty="0" smtClean="0">
                <a:latin typeface="Algerian" pitchFamily="82" charset="0"/>
              </a:rPr>
              <a:t>partage</a:t>
            </a:r>
            <a:r>
              <a:rPr lang="fr-FR" sz="7200" dirty="0" smtClean="0"/>
              <a:t>, </a:t>
            </a:r>
            <a:r>
              <a:rPr lang="fr-FR" dirty="0" smtClean="0"/>
              <a:t>les </a:t>
            </a:r>
            <a:r>
              <a:rPr lang="fr-FR" sz="7200" dirty="0" smtClean="0">
                <a:latin typeface="Algerian" pitchFamily="82" charset="0"/>
              </a:rPr>
              <a:t>émotions</a:t>
            </a:r>
            <a:r>
              <a:rPr lang="fr-FR" dirty="0" smtClean="0"/>
              <a:t> et le </a:t>
            </a:r>
            <a:r>
              <a:rPr lang="fr-FR" sz="7200" dirty="0" smtClean="0">
                <a:latin typeface="Algerian" pitchFamily="82" charset="0"/>
              </a:rPr>
              <a:t>mensonge</a:t>
            </a:r>
            <a:r>
              <a:rPr lang="fr-FR" sz="7200" dirty="0" smtClean="0"/>
              <a:t>.</a:t>
            </a:r>
          </a:p>
          <a:p>
            <a:pPr>
              <a:buNone/>
            </a:pPr>
            <a:endParaRPr lang="fr-FR" dirty="0" smtClean="0"/>
          </a:p>
          <a:p>
            <a:pPr>
              <a:buNone/>
            </a:pPr>
            <a:endParaRPr lang="fr-FR" dirty="0" smtClean="0"/>
          </a:p>
          <a:p>
            <a:pPr>
              <a:buNone/>
            </a:pPr>
            <a:r>
              <a:rPr lang="fr-FR" dirty="0" smtClean="0"/>
              <a:t>Nous avons fait beaucoup d’activites sur ces trois thèmes.</a:t>
            </a:r>
            <a:endParaRPr lang="fr-FR"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2000" fill="hold"/>
                                        <p:tgtEl>
                                          <p:spTgt spid="2"/>
                                        </p:tgtEl>
                                        <p:attrNameLst>
                                          <p:attrName>style.color</p:attrName>
                                        </p:attrNameLst>
                                      </p:cBhvr>
                                      <p:by>
                                        <p:hsl h="0" s="-12549" l="-25098"/>
                                      </p:by>
                                    </p:animClr>
                                    <p:animClr clrSpc="hsl" dir="cw">
                                      <p:cBhvr>
                                        <p:cTn id="7" dur="2000" fill="hold"/>
                                        <p:tgtEl>
                                          <p:spTgt spid="2"/>
                                        </p:tgtEl>
                                        <p:attrNameLst>
                                          <p:attrName>fillcolor</p:attrName>
                                        </p:attrNameLst>
                                      </p:cBhvr>
                                      <p:by>
                                        <p:hsl h="0" s="-12549" l="-25098"/>
                                      </p:by>
                                    </p:animClr>
                                    <p:animClr clrSpc="hsl" dir="cw">
                                      <p:cBhvr>
                                        <p:cTn id="8" dur="2000" fill="hold"/>
                                        <p:tgtEl>
                                          <p:spTgt spid="2"/>
                                        </p:tgtEl>
                                        <p:attrNameLst>
                                          <p:attrName>stroke.color</p:attrName>
                                        </p:attrNameLst>
                                      </p:cBhvr>
                                      <p:by>
                                        <p:hsl h="0" s="-12549" l="-25098"/>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0" nodeType="clickEffect">
                                  <p:stCondLst>
                                    <p:cond delay="0"/>
                                  </p:stCondLst>
                                  <p:childTnLst>
                                    <p:animEffect transition="out" filter="box(in)">
                                      <p:cBhvr>
                                        <p:cTn id="13" dur="4000"/>
                                        <p:tgtEl>
                                          <p:spTgt spid="3">
                                            <p:txEl>
                                              <p:pRg st="1" end="1"/>
                                            </p:txEl>
                                          </p:spTgt>
                                        </p:tgtEl>
                                      </p:cBhvr>
                                    </p:animEffect>
                                    <p:set>
                                      <p:cBhvr>
                                        <p:cTn id="14" dur="1" fill="hold">
                                          <p:stCondLst>
                                            <p:cond delay="39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4000"/>
                                        <p:tgtEl>
                                          <p:spTgt spid="3">
                                            <p:txEl>
                                              <p:pRg st="4" end="4"/>
                                            </p:txEl>
                                          </p:spTgt>
                                        </p:tgtEl>
                                      </p:cBhvr>
                                    </p:animEffect>
                                    <p:set>
                                      <p:cBhvr>
                                        <p:cTn id="19" dur="1" fill="hold">
                                          <p:stCondLst>
                                            <p:cond delay="3999"/>
                                          </p:stCondLst>
                                        </p:cTn>
                                        <p:tgtEl>
                                          <p:spTgt spid="3">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0" nodeType="clickEffect">
                                  <p:stCondLst>
                                    <p:cond delay="0"/>
                                  </p:stCondLst>
                                  <p:childTnLst>
                                    <p:animEffect transition="out" filter="box(in)">
                                      <p:cBhvr>
                                        <p:cTn id="23" dur="4000"/>
                                        <p:tgtEl>
                                          <p:spTgt spid="3">
                                            <p:bg/>
                                          </p:spTgt>
                                        </p:tgtEl>
                                      </p:cBhvr>
                                    </p:animEffect>
                                    <p:set>
                                      <p:cBhvr>
                                        <p:cTn id="24" dur="1" fill="hold">
                                          <p:stCondLst>
                                            <p:cond delay="3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Les émotions:  nous avons lu le livre Quelle émotion?! </a:t>
            </a:r>
            <a:br>
              <a:rPr lang="fr-FR" dirty="0" smtClean="0"/>
            </a:br>
            <a:endParaRPr lang="fr-FR" dirty="0"/>
          </a:p>
        </p:txBody>
      </p:sp>
      <p:sp>
        <p:nvSpPr>
          <p:cNvPr id="3" name="Rectangle 2"/>
          <p:cNvSpPr/>
          <p:nvPr/>
        </p:nvSpPr>
        <p:spPr>
          <a:xfrm>
            <a:off x="3571868" y="857233"/>
            <a:ext cx="4929222" cy="5078313"/>
          </a:xfrm>
          <a:prstGeom prst="rect">
            <a:avLst/>
          </a:prstGeom>
          <a:solidFill>
            <a:schemeClr val="bg2">
              <a:lumMod val="75000"/>
            </a:schemeClr>
          </a:solidFill>
        </p:spPr>
        <p:txBody>
          <a:bodyPr wrap="square">
            <a:spAutoFit/>
          </a:bodyPr>
          <a:lstStyle/>
          <a:p>
            <a:pPr>
              <a:buNone/>
            </a:pPr>
            <a:r>
              <a:rPr lang="fr-FR" dirty="0" smtClean="0"/>
              <a:t>On découvre que nous pouvons éprouver beaucoup d’émotions différentes. On apprend </a:t>
            </a:r>
            <a:r>
              <a:rPr lang="fr-FR" dirty="0" smtClean="0"/>
              <a:t>à </a:t>
            </a:r>
            <a:r>
              <a:rPr lang="fr-FR" dirty="0" smtClean="0"/>
              <a:t>mieux </a:t>
            </a:r>
            <a:r>
              <a:rPr lang="fr-FR" dirty="0" smtClean="0"/>
              <a:t>regarder l’autre, </a:t>
            </a:r>
            <a:r>
              <a:rPr lang="fr-FR" dirty="0" smtClean="0"/>
              <a:t>à </a:t>
            </a:r>
            <a:r>
              <a:rPr lang="fr-FR" dirty="0" smtClean="0"/>
              <a:t>nommer les sentiments de l’autre mais aussi a surmonter nos émotions. </a:t>
            </a:r>
          </a:p>
          <a:p>
            <a:r>
              <a:rPr lang="fr-FR" dirty="0" smtClean="0"/>
              <a:t>Apres lecture de cet album, on a découvert des sentiments tel que la peur, la joie, la tristesse, d’égoïsme, la surprise, la honte etc.…</a:t>
            </a:r>
          </a:p>
          <a:p>
            <a:r>
              <a:rPr lang="fr-FR" dirty="0" smtClean="0"/>
              <a:t>Nous avons donc fait beaucoup </a:t>
            </a:r>
            <a:r>
              <a:rPr lang="fr-FR" dirty="0" smtClean="0"/>
              <a:t>d’activités </a:t>
            </a:r>
            <a:r>
              <a:rPr lang="fr-FR" dirty="0" smtClean="0"/>
              <a:t>sur les émotions.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4" name="Picture 6" descr="Résultat de recherche d'images"/>
          <p:cNvPicPr>
            <a:picLocks noChangeAspect="1" noChangeArrowheads="1"/>
          </p:cNvPicPr>
          <p:nvPr/>
        </p:nvPicPr>
        <p:blipFill>
          <a:blip r:embed="rId2"/>
          <a:srcRect/>
          <a:stretch>
            <a:fillRect/>
          </a:stretch>
        </p:blipFill>
        <p:spPr bwMode="auto">
          <a:xfrm>
            <a:off x="928663" y="1000108"/>
            <a:ext cx="2500329" cy="2470326"/>
          </a:xfrm>
          <a:prstGeom prst="rect">
            <a:avLst/>
          </a:prstGeom>
          <a:noFill/>
        </p:spPr>
      </p:pic>
      <p:sp>
        <p:nvSpPr>
          <p:cNvPr id="5" name="Rectangle 4"/>
          <p:cNvSpPr/>
          <p:nvPr/>
        </p:nvSpPr>
        <p:spPr>
          <a:xfrm>
            <a:off x="714348" y="5357826"/>
            <a:ext cx="4572000" cy="646331"/>
          </a:xfrm>
          <a:prstGeom prst="rect">
            <a:avLst/>
          </a:prstGeom>
        </p:spPr>
        <p:txBody>
          <a:bodyPr>
            <a:spAutoFit/>
          </a:bodyPr>
          <a:lstStyle/>
          <a:p>
            <a:r>
              <a:rPr lang="fr-FR" dirty="0" smtClean="0"/>
              <a:t>Nous avons </a:t>
            </a:r>
            <a:r>
              <a:rPr lang="fr-FR" dirty="0" smtClean="0"/>
              <a:t>pensé </a:t>
            </a:r>
            <a:r>
              <a:rPr lang="fr-FR" dirty="0" smtClean="0"/>
              <a:t>a quelque chose ou </a:t>
            </a:r>
            <a:r>
              <a:rPr lang="fr-FR" dirty="0" smtClean="0"/>
              <a:t>à </a:t>
            </a:r>
            <a:r>
              <a:rPr lang="fr-FR" dirty="0" smtClean="0"/>
              <a:t>un moment qui nous a rendu …</a:t>
            </a:r>
            <a:endParaRPr lang="fr-FR" dirty="0"/>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700" fill="hold"/>
                                        <p:tgtEl>
                                          <p:spTgt spid="3"/>
                                        </p:tgtEl>
                                        <p:attrNameLst>
                                          <p:attrName>ppt_x</p:attrName>
                                        </p:attrNameLst>
                                      </p:cBhvr>
                                      <p:tavLst>
                                        <p:tav tm="0">
                                          <p:val>
                                            <p:strVal val="#ppt_x"/>
                                          </p:val>
                                        </p:tav>
                                        <p:tav tm="100000">
                                          <p:val>
                                            <p:strVal val="#ppt_x"/>
                                          </p:val>
                                        </p:tav>
                                      </p:tavLst>
                                    </p:anim>
                                    <p:anim calcmode="lin" valueType="num">
                                      <p:cBhvr additive="base">
                                        <p:cTn id="17" dur="57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42852"/>
            <a:ext cx="7643866" cy="1643074"/>
          </a:xfrm>
          <a:solidFill>
            <a:schemeClr val="bg2">
              <a:lumMod val="75000"/>
            </a:schemeClr>
          </a:solidFill>
        </p:spPr>
        <p:txBody>
          <a:bodyPr>
            <a:normAutofit fontScale="90000"/>
          </a:bodyPr>
          <a:lstStyle/>
          <a:p>
            <a:pPr algn="ct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a:t>
            </a:r>
            <a:br>
              <a:rPr lang="fr-FR" dirty="0" smtClean="0"/>
            </a:br>
            <a:r>
              <a:rPr lang="fr-FR" dirty="0" smtClean="0"/>
              <a:t> </a:t>
            </a:r>
            <a:br>
              <a:rPr lang="fr-FR" dirty="0" smtClean="0"/>
            </a:br>
            <a:r>
              <a:rPr lang="fr-FR" dirty="0" smtClean="0"/>
              <a:t>Triste, joyeux, peur, en colère etc.…</a:t>
            </a:r>
            <a:br>
              <a:rPr lang="fr-FR" dirty="0" smtClean="0"/>
            </a:br>
            <a:r>
              <a:rPr lang="fr-FR" dirty="0" smtClean="0"/>
              <a:t>nous avons peint, ensuite dit ce que l’on ressentait au moment de peindre, enfin dire pourquoi</a:t>
            </a:r>
            <a:endParaRPr lang="fr-FR" dirty="0"/>
          </a:p>
        </p:txBody>
      </p:sp>
      <p:pic>
        <p:nvPicPr>
          <p:cNvPr id="3" name="Image 2" descr="C:\Users\DELL\Desktop\project pictures\20170601_121357.jpg"/>
          <p:cNvPicPr/>
          <p:nvPr/>
        </p:nvPicPr>
        <p:blipFill>
          <a:blip r:embed="rId2" cstate="print"/>
          <a:srcRect/>
          <a:stretch>
            <a:fillRect/>
          </a:stretch>
        </p:blipFill>
        <p:spPr bwMode="auto">
          <a:xfrm>
            <a:off x="4857752" y="1857364"/>
            <a:ext cx="3861336" cy="2214578"/>
          </a:xfrm>
          <a:prstGeom prst="rect">
            <a:avLst/>
          </a:prstGeom>
          <a:noFill/>
          <a:ln w="9525">
            <a:noFill/>
            <a:miter lim="800000"/>
            <a:headEnd/>
            <a:tailEnd/>
          </a:ln>
        </p:spPr>
      </p:pic>
      <p:pic>
        <p:nvPicPr>
          <p:cNvPr id="5" name="Image 4" descr="C:\Users\DELL\Desktop\project pictures\20170601_121459.jpg"/>
          <p:cNvPicPr/>
          <p:nvPr/>
        </p:nvPicPr>
        <p:blipFill>
          <a:blip r:embed="rId3" cstate="print"/>
          <a:srcRect/>
          <a:stretch>
            <a:fillRect/>
          </a:stretch>
        </p:blipFill>
        <p:spPr bwMode="auto">
          <a:xfrm>
            <a:off x="285720" y="4214818"/>
            <a:ext cx="3929090" cy="2504901"/>
          </a:xfrm>
          <a:prstGeom prst="rect">
            <a:avLst/>
          </a:prstGeom>
          <a:noFill/>
          <a:ln w="9525">
            <a:noFill/>
            <a:miter lim="800000"/>
            <a:headEnd/>
            <a:tailEnd/>
          </a:ln>
        </p:spPr>
      </p:pic>
      <p:pic>
        <p:nvPicPr>
          <p:cNvPr id="6" name="Image 5" descr="C:\Users\DELL\Desktop\project pictures\20170601_121436.jpg"/>
          <p:cNvPicPr/>
          <p:nvPr/>
        </p:nvPicPr>
        <p:blipFill>
          <a:blip r:embed="rId4" cstate="print"/>
          <a:srcRect/>
          <a:stretch>
            <a:fillRect/>
          </a:stretch>
        </p:blipFill>
        <p:spPr bwMode="auto">
          <a:xfrm>
            <a:off x="4857752" y="4357694"/>
            <a:ext cx="3929090" cy="2357454"/>
          </a:xfrm>
          <a:prstGeom prst="rect">
            <a:avLst/>
          </a:prstGeom>
          <a:noFill/>
          <a:ln w="9525">
            <a:noFill/>
            <a:miter lim="800000"/>
            <a:headEnd/>
            <a:tailEnd/>
          </a:ln>
        </p:spPr>
      </p:pic>
      <p:pic>
        <p:nvPicPr>
          <p:cNvPr id="7" name="Image 6" descr="C:\Users\DELL\Desktop\project pictures\20170601_121407.jpg"/>
          <p:cNvPicPr/>
          <p:nvPr/>
        </p:nvPicPr>
        <p:blipFill>
          <a:blip r:embed="rId5" cstate="print"/>
          <a:srcRect/>
          <a:stretch>
            <a:fillRect/>
          </a:stretch>
        </p:blipFill>
        <p:spPr bwMode="auto">
          <a:xfrm>
            <a:off x="285720" y="1857364"/>
            <a:ext cx="4000528" cy="214314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1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7567642" cy="2917860"/>
          </a:xfrm>
        </p:spPr>
        <p:txBody>
          <a:bodyPr>
            <a:normAutofit fontScale="90000"/>
          </a:bodyPr>
          <a:lstStyle/>
          <a:p>
            <a:pPr>
              <a:buFont typeface="Wingdings" pitchFamily="2" charset="2"/>
              <a:buChar char="v"/>
            </a:pPr>
            <a:r>
              <a:rPr lang="fr-FR" sz="1400" dirty="0" smtClean="0"/>
              <a:t>J’étais joyeux parce que qu’il faisait beau. Gwenaël</a:t>
            </a:r>
            <a:br>
              <a:rPr lang="fr-FR" sz="1400" dirty="0" smtClean="0"/>
            </a:br>
            <a:r>
              <a:rPr lang="fr-FR" sz="1400" dirty="0" smtClean="0"/>
              <a:t> </a:t>
            </a:r>
            <a:br>
              <a:rPr lang="fr-FR" sz="1400" dirty="0" smtClean="0"/>
            </a:br>
            <a:r>
              <a:rPr lang="fr-FR" sz="1400" dirty="0" smtClean="0"/>
              <a:t> j’ai pleure car maman est en voyage, je suis triste. Naya</a:t>
            </a:r>
            <a:br>
              <a:rPr lang="fr-FR" sz="1400" dirty="0" smtClean="0"/>
            </a:br>
            <a:r>
              <a:rPr lang="fr-FR" sz="1400" dirty="0" smtClean="0"/>
              <a:t/>
            </a:r>
            <a:br>
              <a:rPr lang="fr-FR" sz="1400" dirty="0" smtClean="0"/>
            </a:br>
            <a:r>
              <a:rPr lang="fr-FR" sz="1400" dirty="0" smtClean="0"/>
              <a:t> Jai eu peur de nager. Ashem</a:t>
            </a:r>
            <a:br>
              <a:rPr lang="fr-FR" sz="1400" dirty="0" smtClean="0"/>
            </a:br>
            <a:r>
              <a:rPr lang="fr-FR" sz="1400" dirty="0" smtClean="0"/>
              <a:t/>
            </a:r>
            <a:br>
              <a:rPr lang="fr-FR" sz="1400" dirty="0" smtClean="0"/>
            </a:br>
            <a:r>
              <a:rPr lang="fr-FR" sz="1400" dirty="0" smtClean="0"/>
              <a:t> j’étais content car je suis allé en vacance a Paris et j'ai vu la Tout Eiffel Yanis</a:t>
            </a:r>
            <a:br>
              <a:rPr lang="fr-FR" sz="1400" dirty="0" smtClean="0"/>
            </a:br>
            <a:r>
              <a:rPr lang="fr-FR" sz="1400" dirty="0" smtClean="0"/>
              <a:t/>
            </a:r>
            <a:br>
              <a:rPr lang="fr-FR" sz="1400" dirty="0" smtClean="0"/>
            </a:br>
            <a:r>
              <a:rPr lang="fr-FR" sz="1400" dirty="0" smtClean="0"/>
              <a:t>J’ai peint des choses qui m’ont fait peur: les loups et les chiens Abdallah Hama</a:t>
            </a:r>
            <a:br>
              <a:rPr lang="fr-FR" sz="1400" dirty="0" smtClean="0"/>
            </a:br>
            <a:r>
              <a:rPr lang="fr-FR" sz="1400" dirty="0" smtClean="0"/>
              <a:t/>
            </a:r>
            <a:br>
              <a:rPr lang="fr-FR" sz="1400" dirty="0" smtClean="0"/>
            </a:br>
            <a:r>
              <a:rPr lang="fr-FR" sz="1400" dirty="0" smtClean="0"/>
              <a:t>J’étais fâché parce que la casserole plein de chocolat s’est renverse par la faute de ma sœur. Evan</a:t>
            </a:r>
            <a:br>
              <a:rPr lang="fr-FR" sz="1400" dirty="0" smtClean="0"/>
            </a:br>
            <a:r>
              <a:rPr lang="fr-FR" sz="1400" dirty="0" smtClean="0"/>
              <a:t/>
            </a:r>
            <a:br>
              <a:rPr lang="fr-FR" sz="1400" dirty="0" smtClean="0"/>
            </a:br>
            <a:r>
              <a:rPr lang="fr-FR" sz="1400" dirty="0" smtClean="0"/>
              <a:t>J’avais la tête dans les nuages, je rêvais. Camille</a:t>
            </a:r>
            <a:endParaRPr lang="fr-FR" sz="1400" dirty="0"/>
          </a:p>
        </p:txBody>
      </p:sp>
      <p:pic>
        <p:nvPicPr>
          <p:cNvPr id="3" name="Image 2" descr="C:\Users\DELL\Desktop\project pictures\20170601_121444.jpg"/>
          <p:cNvPicPr/>
          <p:nvPr/>
        </p:nvPicPr>
        <p:blipFill>
          <a:blip r:embed="rId2" cstate="print"/>
          <a:srcRect/>
          <a:stretch>
            <a:fillRect/>
          </a:stretch>
        </p:blipFill>
        <p:spPr bwMode="auto">
          <a:xfrm>
            <a:off x="2786050" y="3000372"/>
            <a:ext cx="3071834" cy="1785951"/>
          </a:xfrm>
          <a:prstGeom prst="rect">
            <a:avLst/>
          </a:prstGeom>
          <a:noFill/>
          <a:ln w="9525">
            <a:noFill/>
            <a:miter lim="800000"/>
            <a:headEnd/>
            <a:tailEnd/>
          </a:ln>
        </p:spPr>
      </p:pic>
      <p:pic>
        <p:nvPicPr>
          <p:cNvPr id="4" name="Image 3" descr="C:\Users\DELL\Desktop\project pictures\20170601_121503.jpg"/>
          <p:cNvPicPr/>
          <p:nvPr/>
        </p:nvPicPr>
        <p:blipFill>
          <a:blip r:embed="rId3" cstate="print"/>
          <a:srcRect/>
          <a:stretch>
            <a:fillRect/>
          </a:stretch>
        </p:blipFill>
        <p:spPr bwMode="auto">
          <a:xfrm>
            <a:off x="5786446" y="4429132"/>
            <a:ext cx="3000396" cy="2428868"/>
          </a:xfrm>
          <a:prstGeom prst="rect">
            <a:avLst/>
          </a:prstGeom>
          <a:noFill/>
          <a:ln w="9525">
            <a:noFill/>
            <a:miter lim="800000"/>
            <a:headEnd/>
            <a:tailEnd/>
          </a:ln>
        </p:spPr>
      </p:pic>
      <p:pic>
        <p:nvPicPr>
          <p:cNvPr id="5" name="Image 4" descr="C:\Users\DELL\Desktop\project pictures\20170601_121450.jpg"/>
          <p:cNvPicPr/>
          <p:nvPr/>
        </p:nvPicPr>
        <p:blipFill>
          <a:blip r:embed="rId4" cstate="print"/>
          <a:srcRect/>
          <a:stretch>
            <a:fillRect/>
          </a:stretch>
        </p:blipFill>
        <p:spPr bwMode="auto">
          <a:xfrm>
            <a:off x="0" y="2928934"/>
            <a:ext cx="2571800" cy="1928826"/>
          </a:xfrm>
          <a:prstGeom prst="rect">
            <a:avLst/>
          </a:prstGeom>
          <a:noFill/>
          <a:ln w="9525">
            <a:noFill/>
            <a:miter lim="800000"/>
            <a:headEnd/>
            <a:tailEnd/>
          </a:ln>
        </p:spPr>
      </p:pic>
      <p:pic>
        <p:nvPicPr>
          <p:cNvPr id="6" name="Image 5" descr="C:\Users\DELL\Desktop\project pictures\20170601_121427.jpg"/>
          <p:cNvPicPr/>
          <p:nvPr/>
        </p:nvPicPr>
        <p:blipFill>
          <a:blip r:embed="rId5" cstate="print"/>
          <a:srcRect/>
          <a:stretch>
            <a:fillRect/>
          </a:stretch>
        </p:blipFill>
        <p:spPr bwMode="auto">
          <a:xfrm>
            <a:off x="142844" y="4929198"/>
            <a:ext cx="2786082" cy="1928802"/>
          </a:xfrm>
          <a:prstGeom prst="rect">
            <a:avLst/>
          </a:prstGeom>
          <a:noFill/>
          <a:ln w="9525">
            <a:noFill/>
            <a:miter lim="800000"/>
            <a:headEnd/>
            <a:tailEnd/>
          </a:ln>
        </p:spPr>
      </p:pic>
      <p:pic>
        <p:nvPicPr>
          <p:cNvPr id="7" name="Image 6" descr="C:\Users\DELL\Desktop\project pictures\20170601_121455.jpg"/>
          <p:cNvPicPr/>
          <p:nvPr/>
        </p:nvPicPr>
        <p:blipFill>
          <a:blip r:embed="rId6" cstate="print"/>
          <a:srcRect/>
          <a:stretch>
            <a:fillRect/>
          </a:stretch>
        </p:blipFill>
        <p:spPr bwMode="auto">
          <a:xfrm>
            <a:off x="2857488" y="4857760"/>
            <a:ext cx="2928958" cy="2000240"/>
          </a:xfrm>
          <a:prstGeom prst="rect">
            <a:avLst/>
          </a:prstGeom>
          <a:noFill/>
          <a:ln w="9525">
            <a:noFill/>
            <a:miter lim="800000"/>
            <a:headEnd/>
            <a:tailEnd/>
          </a:ln>
        </p:spPr>
      </p:pic>
      <p:pic>
        <p:nvPicPr>
          <p:cNvPr id="8" name="Image 7" descr="C:\Users\DELL\Desktop\project pictures\20170601_121421.jpg"/>
          <p:cNvPicPr/>
          <p:nvPr/>
        </p:nvPicPr>
        <p:blipFill>
          <a:blip r:embed="rId7" cstate="print"/>
          <a:srcRect/>
          <a:stretch>
            <a:fillRect/>
          </a:stretch>
        </p:blipFill>
        <p:spPr bwMode="auto">
          <a:xfrm>
            <a:off x="5929322" y="2857496"/>
            <a:ext cx="2928958" cy="1571612"/>
          </a:xfrm>
          <a:prstGeom prst="rect">
            <a:avLst/>
          </a:prstGeom>
          <a:noFill/>
          <a:ln w="9525">
            <a:noFill/>
            <a:miter lim="800000"/>
            <a:headEnd/>
            <a:tailEnd/>
          </a:ln>
        </p:spPr>
      </p:pic>
    </p:spTree>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7"/>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8"/>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5"/>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3"/>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6"/>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2000" fill="hold"/>
                                        <p:tgtEl>
                                          <p:spTgt spid="4"/>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ox(in)">
                                      <p:cBhvr>
                                        <p:cTn id="63" dur="50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5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a:bodyPr>
          <a:lstStyle/>
          <a:p>
            <a:r>
              <a:rPr lang="fr-FR" sz="1800" dirty="0" smtClean="0"/>
              <a:t>Nous avons débattu sur comment gérer sa colère et les enfants ont trouve des moyens de surmonter leur colère.</a:t>
            </a:r>
            <a:br>
              <a:rPr lang="fr-FR" sz="1800" dirty="0" smtClean="0"/>
            </a:br>
            <a:r>
              <a:rPr lang="fr-FR" sz="1800" dirty="0" smtClean="0"/>
              <a:t>Pour eux, au lieu de bouder, de taper, de crier, on peut:</a:t>
            </a:r>
            <a:endParaRPr lang="fr-FR" dirty="0"/>
          </a:p>
        </p:txBody>
      </p:sp>
      <p:pic>
        <p:nvPicPr>
          <p:cNvPr id="3" name="Image 2" descr="C:\Users\DELL\Desktop\project pictures\20170601_141822.jpg"/>
          <p:cNvPicPr/>
          <p:nvPr/>
        </p:nvPicPr>
        <p:blipFill>
          <a:blip r:embed="rId2" cstate="print"/>
          <a:srcRect/>
          <a:stretch>
            <a:fillRect/>
          </a:stretch>
        </p:blipFill>
        <p:spPr bwMode="auto">
          <a:xfrm>
            <a:off x="3744421" y="2963173"/>
            <a:ext cx="1655158" cy="931653"/>
          </a:xfrm>
          <a:prstGeom prst="rect">
            <a:avLst/>
          </a:prstGeom>
          <a:noFill/>
          <a:ln w="9525">
            <a:noFill/>
            <a:miter lim="800000"/>
            <a:headEnd/>
            <a:tailEnd/>
          </a:ln>
        </p:spPr>
      </p:pic>
      <p:pic>
        <p:nvPicPr>
          <p:cNvPr id="4" name="Image 3" descr="C:\Users\DELL\Desktop\project pictures\20170601_141844.jpg"/>
          <p:cNvPicPr/>
          <p:nvPr/>
        </p:nvPicPr>
        <p:blipFill>
          <a:blip r:embed="rId3" cstate="print"/>
          <a:srcRect/>
          <a:stretch>
            <a:fillRect/>
          </a:stretch>
        </p:blipFill>
        <p:spPr bwMode="auto">
          <a:xfrm>
            <a:off x="6215074" y="1357298"/>
            <a:ext cx="1961669" cy="1104181"/>
          </a:xfrm>
          <a:prstGeom prst="rect">
            <a:avLst/>
          </a:prstGeom>
          <a:noFill/>
          <a:ln w="9525">
            <a:noFill/>
            <a:miter lim="800000"/>
            <a:headEnd/>
            <a:tailEnd/>
          </a:ln>
        </p:spPr>
      </p:pic>
      <p:pic>
        <p:nvPicPr>
          <p:cNvPr id="5" name="Image 4" descr="C:\Users\DELL\Desktop\project pictures\20170601_141928.jpg"/>
          <p:cNvPicPr/>
          <p:nvPr/>
        </p:nvPicPr>
        <p:blipFill>
          <a:blip r:embed="rId4" cstate="print"/>
          <a:srcRect/>
          <a:stretch>
            <a:fillRect/>
          </a:stretch>
        </p:blipFill>
        <p:spPr bwMode="auto">
          <a:xfrm>
            <a:off x="357158" y="1714488"/>
            <a:ext cx="2154807" cy="1216324"/>
          </a:xfrm>
          <a:prstGeom prst="rect">
            <a:avLst/>
          </a:prstGeom>
          <a:noFill/>
          <a:ln w="9525">
            <a:noFill/>
            <a:miter lim="800000"/>
            <a:headEnd/>
            <a:tailEnd/>
          </a:ln>
        </p:spPr>
      </p:pic>
      <p:sp>
        <p:nvSpPr>
          <p:cNvPr id="6" name="Rectangle 5"/>
          <p:cNvSpPr/>
          <p:nvPr/>
        </p:nvSpPr>
        <p:spPr>
          <a:xfrm>
            <a:off x="214282" y="3214686"/>
            <a:ext cx="3214710" cy="923330"/>
          </a:xfrm>
          <a:prstGeom prst="rect">
            <a:avLst/>
          </a:prstGeom>
        </p:spPr>
        <p:txBody>
          <a:bodyPr wrap="square">
            <a:spAutoFit/>
          </a:bodyPr>
          <a:lstStyle/>
          <a:p>
            <a:r>
              <a:rPr lang="fr-FR" dirty="0" smtClean="0"/>
              <a:t>Aller dans sa chambre, se  reposer et prendre son doudou</a:t>
            </a:r>
            <a:endParaRPr lang="fr-FR" dirty="0"/>
          </a:p>
        </p:txBody>
      </p:sp>
      <p:sp>
        <p:nvSpPr>
          <p:cNvPr id="7" name="Rectangle 6"/>
          <p:cNvSpPr/>
          <p:nvPr/>
        </p:nvSpPr>
        <p:spPr>
          <a:xfrm>
            <a:off x="3214678" y="5357826"/>
            <a:ext cx="3071802" cy="923330"/>
          </a:xfrm>
          <a:prstGeom prst="rect">
            <a:avLst/>
          </a:prstGeom>
        </p:spPr>
        <p:txBody>
          <a:bodyPr wrap="square">
            <a:spAutoFit/>
          </a:bodyPr>
          <a:lstStyle/>
          <a:p>
            <a:r>
              <a:rPr lang="fr-FR" dirty="0" smtClean="0"/>
              <a:t>prendre des bonbons pour se calmer.</a:t>
            </a:r>
            <a:br>
              <a:rPr lang="fr-FR" dirty="0" smtClean="0"/>
            </a:br>
            <a:endParaRPr lang="fr-FR" dirty="0"/>
          </a:p>
        </p:txBody>
      </p:sp>
      <p:sp>
        <p:nvSpPr>
          <p:cNvPr id="8" name="Rectangle 7"/>
          <p:cNvSpPr/>
          <p:nvPr/>
        </p:nvSpPr>
        <p:spPr>
          <a:xfrm>
            <a:off x="5786446" y="2643182"/>
            <a:ext cx="2357422" cy="1200329"/>
          </a:xfrm>
          <a:prstGeom prst="rect">
            <a:avLst/>
          </a:prstGeom>
        </p:spPr>
        <p:txBody>
          <a:bodyPr wrap="square">
            <a:spAutoFit/>
          </a:bodyPr>
          <a:lstStyle/>
          <a:p>
            <a:r>
              <a:rPr lang="fr-FR" dirty="0" smtClean="0"/>
              <a:t>Aller dans sa chambre, prendre son doudou, ensuite dormir.</a:t>
            </a:r>
            <a:endParaRPr lang="fr-FR" dirty="0"/>
          </a:p>
        </p:txBody>
      </p:sp>
      <p:pic>
        <p:nvPicPr>
          <p:cNvPr id="9" name="Image 8" descr="C:\Users\DELL\Desktop\project pictures\20170601_141931.jpg"/>
          <p:cNvPicPr/>
          <p:nvPr/>
        </p:nvPicPr>
        <p:blipFill>
          <a:blip r:embed="rId5" cstate="print"/>
          <a:srcRect/>
          <a:stretch>
            <a:fillRect/>
          </a:stretch>
        </p:blipFill>
        <p:spPr bwMode="auto">
          <a:xfrm>
            <a:off x="2357422" y="1643050"/>
            <a:ext cx="2286016" cy="1071570"/>
          </a:xfrm>
          <a:prstGeom prst="rect">
            <a:avLst/>
          </a:prstGeom>
          <a:noFill/>
          <a:ln w="9525">
            <a:noFill/>
            <a:miter lim="800000"/>
            <a:headEnd/>
            <a:tailEnd/>
          </a:ln>
        </p:spPr>
      </p:pic>
      <p:pic>
        <p:nvPicPr>
          <p:cNvPr id="10" name="Image 9" descr="C:\Users\DELL\Desktop\project pictures\20170601_141600.jpg"/>
          <p:cNvPicPr/>
          <p:nvPr/>
        </p:nvPicPr>
        <p:blipFill>
          <a:blip r:embed="rId6" cstate="print"/>
          <a:srcRect/>
          <a:stretch>
            <a:fillRect/>
          </a:stretch>
        </p:blipFill>
        <p:spPr bwMode="auto">
          <a:xfrm>
            <a:off x="357158" y="5286388"/>
            <a:ext cx="2249697" cy="1268083"/>
          </a:xfrm>
          <a:prstGeom prst="rect">
            <a:avLst/>
          </a:prstGeom>
          <a:noFill/>
          <a:ln w="9525">
            <a:noFill/>
            <a:miter lim="800000"/>
            <a:headEnd/>
            <a:tailEnd/>
          </a:ln>
        </p:spPr>
      </p:pic>
      <p:pic>
        <p:nvPicPr>
          <p:cNvPr id="11" name="Image 10" descr="C:\Users\DELL\Desktop\project pictures\20170601_141636.jpg"/>
          <p:cNvPicPr/>
          <p:nvPr/>
        </p:nvPicPr>
        <p:blipFill>
          <a:blip r:embed="rId7" cstate="print"/>
          <a:srcRect/>
          <a:stretch>
            <a:fillRect/>
          </a:stretch>
        </p:blipFill>
        <p:spPr bwMode="auto">
          <a:xfrm>
            <a:off x="6143636" y="5143512"/>
            <a:ext cx="2449747" cy="1380226"/>
          </a:xfrm>
          <a:prstGeom prst="rect">
            <a:avLst/>
          </a:prstGeom>
          <a:noFill/>
          <a:ln w="9525">
            <a:noFill/>
            <a:miter lim="800000"/>
            <a:headEnd/>
            <a:tailEnd/>
          </a:ln>
        </p:spPr>
      </p:pic>
      <p:pic>
        <p:nvPicPr>
          <p:cNvPr id="12" name="Image 11" descr="C:\Users\DELL\Desktop\project pictures\20170601_141829.jpg"/>
          <p:cNvPicPr/>
          <p:nvPr/>
        </p:nvPicPr>
        <p:blipFill>
          <a:blip r:embed="rId8" cstate="print"/>
          <a:srcRect/>
          <a:stretch>
            <a:fillRect/>
          </a:stretch>
        </p:blipFill>
        <p:spPr bwMode="auto">
          <a:xfrm>
            <a:off x="3643306" y="4071942"/>
            <a:ext cx="2242868" cy="1262462"/>
          </a:xfrm>
          <a:prstGeom prst="rect">
            <a:avLst/>
          </a:prstGeom>
          <a:noFill/>
          <a:ln w="9525">
            <a:noFill/>
            <a:miter lim="800000"/>
            <a:headEnd/>
            <a:tailEnd/>
          </a:ln>
        </p:spPr>
      </p:pic>
      <p:pic>
        <p:nvPicPr>
          <p:cNvPr id="13" name="Image 12" descr="C:\Users\DELL\Desktop\project pictures\20170601_141547.jpg"/>
          <p:cNvPicPr/>
          <p:nvPr/>
        </p:nvPicPr>
        <p:blipFill>
          <a:blip r:embed="rId9" cstate="print"/>
          <a:srcRect/>
          <a:stretch>
            <a:fillRect/>
          </a:stretch>
        </p:blipFill>
        <p:spPr bwMode="auto">
          <a:xfrm>
            <a:off x="1357290" y="4143380"/>
            <a:ext cx="2214709" cy="1135180"/>
          </a:xfrm>
          <a:prstGeom prst="rect">
            <a:avLst/>
          </a:prstGeom>
          <a:noFill/>
          <a:ln w="9525">
            <a:noFill/>
            <a:miter lim="800000"/>
            <a:headEnd/>
            <a:tailEnd/>
          </a:ln>
        </p:spPr>
      </p:pic>
      <p:pic>
        <p:nvPicPr>
          <p:cNvPr id="14" name="Image 13" descr="C:\Users\DELL\Desktop\project pictures\20170601_141818.jpg"/>
          <p:cNvPicPr/>
          <p:nvPr/>
        </p:nvPicPr>
        <p:blipFill>
          <a:blip r:embed="rId10" cstate="print"/>
          <a:srcRect/>
          <a:stretch>
            <a:fillRect/>
          </a:stretch>
        </p:blipFill>
        <p:spPr bwMode="auto">
          <a:xfrm>
            <a:off x="4214810" y="1428736"/>
            <a:ext cx="2143140" cy="1200418"/>
          </a:xfrm>
          <a:prstGeom prst="rect">
            <a:avLst/>
          </a:prstGeom>
          <a:noFill/>
          <a:ln w="9525">
            <a:noFill/>
            <a:miter lim="800000"/>
            <a:headEnd/>
            <a:tailEnd/>
          </a:ln>
        </p:spPr>
      </p:pic>
      <p:pic>
        <p:nvPicPr>
          <p:cNvPr id="15" name="Image 14" descr="C:\Users\DELL\Desktop\project pictures\20170601_141629.jpg"/>
          <p:cNvPicPr/>
          <p:nvPr/>
        </p:nvPicPr>
        <p:blipFill>
          <a:blip r:embed="rId11" cstate="print"/>
          <a:srcRect/>
          <a:stretch>
            <a:fillRect/>
          </a:stretch>
        </p:blipFill>
        <p:spPr bwMode="auto">
          <a:xfrm>
            <a:off x="6357950" y="3929066"/>
            <a:ext cx="1785950" cy="1000132"/>
          </a:xfrm>
          <a:prstGeom prst="rect">
            <a:avLst/>
          </a:prstGeom>
          <a:noFill/>
          <a:ln w="9525">
            <a:noFill/>
            <a:miter lim="800000"/>
            <a:headEnd/>
            <a:tailEnd/>
          </a:ln>
        </p:spPr>
      </p:pic>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mph" presetSubtype="0" fill="hold" nodeType="clickEffect">
                                  <p:stCondLst>
                                    <p:cond delay="0"/>
                                  </p:stCondLst>
                                  <p:childTnLst>
                                    <p:animClr clrSpc="hsl" dir="cw">
                                      <p:cBhvr override="childStyle">
                                        <p:cTn id="32" dur="500" fill="hold"/>
                                        <p:tgtEl>
                                          <p:spTgt spid="3"/>
                                        </p:tgtEl>
                                        <p:attrNameLst>
                                          <p:attrName>style.color</p:attrName>
                                        </p:attrNameLst>
                                      </p:cBhvr>
                                      <p:by>
                                        <p:hsl h="0" s="-12549" l="-25098"/>
                                      </p:by>
                                    </p:animClr>
                                    <p:animClr clrSpc="hsl" dir="cw">
                                      <p:cBhvr>
                                        <p:cTn id="33" dur="500" fill="hold"/>
                                        <p:tgtEl>
                                          <p:spTgt spid="3"/>
                                        </p:tgtEl>
                                        <p:attrNameLst>
                                          <p:attrName>fillcolor</p:attrName>
                                        </p:attrNameLst>
                                      </p:cBhvr>
                                      <p:by>
                                        <p:hsl h="0" s="-12549" l="-25098"/>
                                      </p:by>
                                    </p:animClr>
                                    <p:animClr clrSpc="hsl" dir="cw">
                                      <p:cBhvr>
                                        <p:cTn id="34" dur="500" fill="hold"/>
                                        <p:tgtEl>
                                          <p:spTgt spid="3"/>
                                        </p:tgtEl>
                                        <p:attrNameLst>
                                          <p:attrName>stroke.color</p:attrName>
                                        </p:attrNameLst>
                                      </p:cBhvr>
                                      <p:by>
                                        <p:hsl h="0" s="-12549" l="-25098"/>
                                      </p:by>
                                    </p:animClr>
                                    <p:set>
                                      <p:cBhvr>
                                        <p:cTn id="35" dur="500" fill="hold"/>
                                        <p:tgtEl>
                                          <p:spTgt spid="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15"/>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12"/>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21600000">
                                      <p:cBhvr>
                                        <p:cTn id="47" dur="2000" fill="hold"/>
                                        <p:tgtEl>
                                          <p:spTgt spid="1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grpId="0" nodeType="clickEffect">
                                  <p:stCondLst>
                                    <p:cond delay="0"/>
                                  </p:stCondLst>
                                  <p:childTnLst>
                                    <p:animScale>
                                      <p:cBhvr>
                                        <p:cTn id="51" dur="2000" fill="hold"/>
                                        <p:tgtEl>
                                          <p:spTgt spid="8"/>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0" nodeType="clickEffect">
                                  <p:stCondLst>
                                    <p:cond delay="0"/>
                                  </p:stCondLst>
                                  <p:childTnLst>
                                    <p:animScale>
                                      <p:cBhvr>
                                        <p:cTn id="55" dur="2000" fill="hold"/>
                                        <p:tgtEl>
                                          <p:spTgt spid="6"/>
                                        </p:tgtEl>
                                      </p:cBhvr>
                                      <p:by x="150000" y="150000"/>
                                    </p:animScale>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grpId="0" nodeType="clickEffect">
                                  <p:stCondLst>
                                    <p:cond delay="0"/>
                                  </p:stCondLst>
                                  <p:childTnLst>
                                    <p:animScale>
                                      <p:cBhvr>
                                        <p:cTn id="59" dur="2000" fill="hold"/>
                                        <p:tgtEl>
                                          <p:spTgt spid="7"/>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8" presetClass="emph" presetSubtype="0" fill="hold" nodeType="clickEffect">
                                  <p:stCondLst>
                                    <p:cond delay="0"/>
                                  </p:stCondLst>
                                  <p:childTnLst>
                                    <p:animRot by="21600000">
                                      <p:cBhvr>
                                        <p:cTn id="63" dur="2000" fill="hold"/>
                                        <p:tgtEl>
                                          <p:spTgt spid="13"/>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diamond(in)">
                                      <p:cBhvr>
                                        <p:cTn id="68" dur="20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partage</a:t>
            </a:r>
            <a:endParaRPr lang="fr-FR" dirty="0"/>
          </a:p>
        </p:txBody>
      </p:sp>
      <p:sp>
        <p:nvSpPr>
          <p:cNvPr id="3" name="Espace réservé du contenu 2"/>
          <p:cNvSpPr>
            <a:spLocks noGrp="1"/>
          </p:cNvSpPr>
          <p:nvPr>
            <p:ph sz="quarter" idx="1"/>
          </p:nvPr>
        </p:nvSpPr>
        <p:spPr/>
        <p:txBody>
          <a:bodyPr>
            <a:normAutofit/>
          </a:bodyPr>
          <a:lstStyle/>
          <a:p>
            <a:r>
              <a:rPr lang="fr-FR" dirty="0" smtClean="0"/>
              <a:t>Nous avons lu C’EST A MOI et nous avons retenu que:</a:t>
            </a:r>
          </a:p>
          <a:p>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Oscar est égoïste, </a:t>
            </a:r>
            <a:r>
              <a:rPr lang="fr-FR" dirty="0" smtClean="0"/>
              <a:t>ça </a:t>
            </a:r>
            <a:r>
              <a:rPr lang="fr-FR" dirty="0" smtClean="0"/>
              <a:t>veut dire pas gentil.</a:t>
            </a:r>
          </a:p>
          <a:p>
            <a:r>
              <a:rPr lang="fr-FR" dirty="0" smtClean="0"/>
              <a:t>Il ne veut pas prêter, il veut pas que tu joues avec ses jouets.</a:t>
            </a:r>
          </a:p>
          <a:p>
            <a:r>
              <a:rPr lang="fr-FR" dirty="0" smtClean="0"/>
              <a:t>Il veut pas que tu touches ses jouets</a:t>
            </a:r>
          </a:p>
          <a:p>
            <a:r>
              <a:rPr lang="fr-FR" dirty="0" smtClean="0"/>
              <a:t> il </a:t>
            </a:r>
            <a:r>
              <a:rPr lang="fr-FR" dirty="0" smtClean="0"/>
              <a:t>dit</a:t>
            </a:r>
            <a:r>
              <a:rPr lang="fr-FR" dirty="0"/>
              <a:t> </a:t>
            </a:r>
            <a:r>
              <a:rPr lang="fr-FR" dirty="0" smtClean="0"/>
              <a:t>« C</a:t>
            </a:r>
            <a:r>
              <a:rPr lang="fr-FR" dirty="0" smtClean="0"/>
              <a:t>’est </a:t>
            </a:r>
            <a:r>
              <a:rPr lang="fr-FR" dirty="0" smtClean="0"/>
              <a:t>la mienne -Tu vas l’abimer! »</a:t>
            </a:r>
          </a:p>
          <a:p>
            <a:endParaRPr lang="fr-FR" dirty="0"/>
          </a:p>
        </p:txBody>
      </p:sp>
      <p:pic>
        <p:nvPicPr>
          <p:cNvPr id="4" name="Picture 2" descr="Résultat de recherche d'images pour &quot;piccolophilo c'est a moi&quot;"/>
          <p:cNvPicPr>
            <a:picLocks noChangeAspect="1" noChangeArrowheads="1"/>
          </p:cNvPicPr>
          <p:nvPr/>
        </p:nvPicPr>
        <p:blipFill>
          <a:blip r:embed="rId2"/>
          <a:srcRect/>
          <a:stretch>
            <a:fillRect/>
          </a:stretch>
        </p:blipFill>
        <p:spPr bwMode="auto">
          <a:xfrm>
            <a:off x="5929322" y="2071678"/>
            <a:ext cx="2357454" cy="228601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1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1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41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41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41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77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2">
              <a:lumMod val="75000"/>
            </a:schemeClr>
          </a:solidFill>
        </p:spPr>
        <p:txBody>
          <a:bodyPr/>
          <a:lstStyle/>
          <a:p>
            <a:r>
              <a:rPr lang="fr-FR" dirty="0" smtClean="0"/>
              <a:t>Apres avoir lu, nous nous </a:t>
            </a:r>
            <a:r>
              <a:rPr lang="fr-FR" dirty="0" smtClean="0"/>
              <a:t>sommes rendu </a:t>
            </a:r>
            <a:r>
              <a:rPr lang="fr-FR" dirty="0" smtClean="0"/>
              <a:t>compte que </a:t>
            </a:r>
            <a:endParaRPr lang="fr-FR" dirty="0"/>
          </a:p>
        </p:txBody>
      </p:sp>
      <p:sp>
        <p:nvSpPr>
          <p:cNvPr id="3" name="Espace réservé du contenu 2"/>
          <p:cNvSpPr>
            <a:spLocks noGrp="1"/>
          </p:cNvSpPr>
          <p:nvPr>
            <p:ph sz="quarter" idx="1"/>
          </p:nvPr>
        </p:nvSpPr>
        <p:spPr>
          <a:solidFill>
            <a:schemeClr val="accent1"/>
          </a:solidFill>
          <a:ln>
            <a:solidFill>
              <a:schemeClr val="accent1"/>
            </a:solidFill>
          </a:ln>
        </p:spPr>
        <p:txBody>
          <a:bodyPr/>
          <a:lstStyle/>
          <a:p>
            <a:r>
              <a:rPr lang="fr-FR" dirty="0" smtClean="0"/>
              <a:t>C’est pas bien d’être égoïste</a:t>
            </a:r>
          </a:p>
          <a:p>
            <a:r>
              <a:rPr lang="fr-FR" dirty="0" smtClean="0"/>
              <a:t>Apres on se fait punir car on ne prête pas</a:t>
            </a:r>
          </a:p>
          <a:p>
            <a:r>
              <a:rPr lang="fr-FR" dirty="0" smtClean="0"/>
              <a:t>On s’est demande pourquoi est il difficile de partager?</a:t>
            </a:r>
          </a:p>
          <a:p>
            <a:pPr>
              <a:buFont typeface="Wingdings" pitchFamily="2" charset="2"/>
              <a:buChar char="v"/>
            </a:pPr>
            <a:r>
              <a:rPr lang="fr-FR" dirty="0" smtClean="0"/>
              <a:t>Parce qu’on connait pas quelqu’un</a:t>
            </a:r>
          </a:p>
          <a:p>
            <a:pPr>
              <a:buFont typeface="Wingdings" pitchFamily="2" charset="2"/>
              <a:buChar char="v"/>
            </a:pPr>
            <a:r>
              <a:rPr lang="fr-FR" dirty="0" smtClean="0"/>
              <a:t>On veut pas prêter.</a:t>
            </a:r>
          </a:p>
          <a:p>
            <a:pPr>
              <a:buFont typeface="Wingdings" pitchFamily="2" charset="2"/>
              <a:buChar char="v"/>
            </a:pPr>
            <a:r>
              <a:rPr lang="fr-FR" dirty="0" smtClean="0"/>
              <a:t>Parce que des fois, il y a des jeux et y en a qu’un seul.</a:t>
            </a:r>
            <a:endParaRPr lang="fr-FR" dirty="0"/>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 0  L 0 0.33333  E" pathEditMode="relative" ptsTypes="">
                                      <p:cBhvr>
                                        <p:cTn id="11" dur="2000" fill="hold"/>
                                        <p:tgtEl>
                                          <p:spTgt spid="3">
                                            <p:bg/>
                                          </p:spTgt>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 0  L 0 0.33333  E" pathEditMode="relative" ptsTypes="">
                                      <p:cBhvr>
                                        <p:cTn id="15" dur="2000" fill="hold"/>
                                        <p:tgtEl>
                                          <p:spTgt spid="3">
                                            <p:txEl>
                                              <p:pRg st="0" end="0"/>
                                            </p:tx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0 0  L 0 0.33333  E" pathEditMode="relative" ptsTypes="">
                                      <p:cBhvr>
                                        <p:cTn id="19" dur="2000" fill="hold"/>
                                        <p:tgtEl>
                                          <p:spTgt spid="3">
                                            <p:txEl>
                                              <p:pRg st="1" end="1"/>
                                            </p:txEl>
                                          </p:spTgt>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 0  L 0 0.33333  E" pathEditMode="relative" ptsTypes="">
                                      <p:cBhvr>
                                        <p:cTn id="23" dur="2000" fill="hold"/>
                                        <p:tgtEl>
                                          <p:spTgt spid="3">
                                            <p:txEl>
                                              <p:pRg st="2" end="2"/>
                                            </p:txEl>
                                          </p:spTgt>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 0  L 0 0.33333  E" pathEditMode="relative" ptsTypes="">
                                      <p:cBhvr>
                                        <p:cTn id="27" dur="2000" fill="hold"/>
                                        <p:tgtEl>
                                          <p:spTgt spid="3">
                                            <p:txEl>
                                              <p:pRg st="3" end="3"/>
                                            </p:txEl>
                                          </p:spTgt>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 0  L 0 0.33333  E" pathEditMode="relative" ptsTypes="">
                                      <p:cBhvr>
                                        <p:cTn id="31" dur="2000" fill="hold"/>
                                        <p:tgtEl>
                                          <p:spTgt spid="3">
                                            <p:txEl>
                                              <p:pRg st="4" end="4"/>
                                            </p:txEl>
                                          </p:spTgt>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 0  L 0 0.33333  E" pathEditMode="relative" ptsTypes="">
                                      <p:cBhvr>
                                        <p:cTn id="35" dur="2000" fill="hold"/>
                                        <p:tgtEl>
                                          <p:spTgt spid="3">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787208" cy="1143000"/>
          </a:xfrm>
        </p:spPr>
        <p:txBody>
          <a:bodyPr>
            <a:noAutofit/>
          </a:bodyPr>
          <a:lstStyle/>
          <a:p>
            <a:r>
              <a:rPr lang="fr-FR" sz="1800" dirty="0" smtClean="0"/>
              <a:t>Les enfants on parle de choses qu’ils aiment partager et de choses qu’ils aiment pas partager, ensuite ils les ont </a:t>
            </a:r>
            <a:r>
              <a:rPr lang="fr-FR" sz="1800" dirty="0" err="1" smtClean="0"/>
              <a:t>illustrees</a:t>
            </a:r>
            <a:r>
              <a:rPr lang="fr-FR" sz="1800" dirty="0" smtClean="0"/>
              <a:t> </a:t>
            </a:r>
            <a:r>
              <a:rPr lang="fr-FR" sz="1800" dirty="0" smtClean="0"/>
              <a:t>par des dessins en utilisant différents matériaux:</a:t>
            </a:r>
            <a:endParaRPr lang="fr-FR" sz="1800" dirty="0"/>
          </a:p>
        </p:txBody>
      </p:sp>
      <p:pic>
        <p:nvPicPr>
          <p:cNvPr id="1026" name="Picture 2" descr="C:\Users\DELL\Desktop\project pictures\20170601_121719.jpg"/>
          <p:cNvPicPr>
            <a:picLocks noGrp="1" noChangeAspect="1" noChangeArrowheads="1"/>
          </p:cNvPicPr>
          <p:nvPr>
            <p:ph sz="quarter" idx="1"/>
          </p:nvPr>
        </p:nvPicPr>
        <p:blipFill>
          <a:blip r:embed="rId2" cstate="print"/>
          <a:srcRect/>
          <a:stretch>
            <a:fillRect/>
          </a:stretch>
        </p:blipFill>
        <p:spPr bwMode="auto">
          <a:xfrm>
            <a:off x="0" y="1428736"/>
            <a:ext cx="2857520" cy="1607355"/>
          </a:xfrm>
          <a:prstGeom prst="rect">
            <a:avLst/>
          </a:prstGeom>
          <a:noFill/>
        </p:spPr>
      </p:pic>
      <p:pic>
        <p:nvPicPr>
          <p:cNvPr id="6" name="Image 5" descr="C:\Users\DELL\Desktop\project pictures\20170601_121810.jpg"/>
          <p:cNvPicPr/>
          <p:nvPr/>
        </p:nvPicPr>
        <p:blipFill>
          <a:blip r:embed="rId3" cstate="print"/>
          <a:srcRect/>
          <a:stretch>
            <a:fillRect/>
          </a:stretch>
        </p:blipFill>
        <p:spPr bwMode="auto">
          <a:xfrm>
            <a:off x="2500298" y="2928934"/>
            <a:ext cx="3214710" cy="1785950"/>
          </a:xfrm>
          <a:prstGeom prst="rect">
            <a:avLst/>
          </a:prstGeom>
          <a:noFill/>
          <a:ln w="9525">
            <a:noFill/>
            <a:miter lim="800000"/>
            <a:headEnd/>
            <a:tailEnd/>
          </a:ln>
        </p:spPr>
      </p:pic>
      <p:pic>
        <p:nvPicPr>
          <p:cNvPr id="7" name="Image 6" descr="C:\Users\DELL\Desktop\project pictures\20170601_121639.jpg"/>
          <p:cNvPicPr/>
          <p:nvPr/>
        </p:nvPicPr>
        <p:blipFill>
          <a:blip r:embed="rId4" cstate="print"/>
          <a:srcRect/>
          <a:stretch>
            <a:fillRect/>
          </a:stretch>
        </p:blipFill>
        <p:spPr bwMode="auto">
          <a:xfrm>
            <a:off x="214282" y="4714884"/>
            <a:ext cx="3026075" cy="1854679"/>
          </a:xfrm>
          <a:prstGeom prst="rect">
            <a:avLst/>
          </a:prstGeom>
          <a:noFill/>
        </p:spPr>
      </p:pic>
      <p:pic>
        <p:nvPicPr>
          <p:cNvPr id="8" name="Image 7" descr="C:\Users\DELL\Desktop\project pictures\20170601_120821.jpg"/>
          <p:cNvPicPr/>
          <p:nvPr/>
        </p:nvPicPr>
        <p:blipFill>
          <a:blip r:embed="rId5" cstate="print"/>
          <a:srcRect/>
          <a:stretch>
            <a:fillRect/>
          </a:stretch>
        </p:blipFill>
        <p:spPr bwMode="auto">
          <a:xfrm>
            <a:off x="5214942" y="4786322"/>
            <a:ext cx="3207229" cy="1805281"/>
          </a:xfrm>
          <a:prstGeom prst="rect">
            <a:avLst/>
          </a:prstGeom>
          <a:noFill/>
          <a:ln w="9525">
            <a:noFill/>
            <a:miter lim="800000"/>
            <a:headEnd/>
            <a:tailEnd/>
          </a:ln>
        </p:spPr>
      </p:pic>
      <p:pic>
        <p:nvPicPr>
          <p:cNvPr id="9" name="Image 8" descr="C:\Users\DELL\Desktop\project pictures\20170601_121743.jpg"/>
          <p:cNvPicPr/>
          <p:nvPr/>
        </p:nvPicPr>
        <p:blipFill>
          <a:blip r:embed="rId6" cstate="print"/>
          <a:srcRect/>
          <a:stretch>
            <a:fillRect/>
          </a:stretch>
        </p:blipFill>
        <p:spPr bwMode="auto">
          <a:xfrm>
            <a:off x="5357818" y="1428736"/>
            <a:ext cx="3073981" cy="1714512"/>
          </a:xfrm>
          <a:prstGeom prst="rect">
            <a:avLst/>
          </a:prstGeom>
          <a:noFill/>
          <a:ln w="9525">
            <a:noFill/>
            <a:miter lim="800000"/>
            <a:headEnd/>
            <a:tailEnd/>
          </a:ln>
        </p:spPr>
      </p:pic>
      <p:sp>
        <p:nvSpPr>
          <p:cNvPr id="10" name="Rectangle 9"/>
          <p:cNvSpPr/>
          <p:nvPr/>
        </p:nvSpPr>
        <p:spPr>
          <a:xfrm>
            <a:off x="0" y="3071810"/>
            <a:ext cx="2643174" cy="1754326"/>
          </a:xfrm>
          <a:prstGeom prst="rect">
            <a:avLst/>
          </a:prstGeom>
        </p:spPr>
        <p:txBody>
          <a:bodyPr wrap="square">
            <a:spAutoFit/>
          </a:bodyPr>
          <a:lstStyle/>
          <a:p>
            <a:r>
              <a:rPr lang="fr-FR" dirty="0" smtClean="0"/>
              <a:t>Salma ne veut en aucun cas partager sa petite sœur mais veut bien partager son chapeau et sa banane …</a:t>
            </a:r>
            <a:endParaRPr lang="fr-FR" dirty="0"/>
          </a:p>
        </p:txBody>
      </p:sp>
      <p:sp>
        <p:nvSpPr>
          <p:cNvPr id="11" name="Rectangle 10"/>
          <p:cNvSpPr/>
          <p:nvPr/>
        </p:nvSpPr>
        <p:spPr>
          <a:xfrm>
            <a:off x="5715008" y="3214687"/>
            <a:ext cx="2786082" cy="1477328"/>
          </a:xfrm>
          <a:prstGeom prst="rect">
            <a:avLst/>
          </a:prstGeom>
        </p:spPr>
        <p:txBody>
          <a:bodyPr wrap="square">
            <a:spAutoFit/>
          </a:bodyPr>
          <a:lstStyle/>
          <a:p>
            <a:r>
              <a:rPr lang="fr-FR" dirty="0" smtClean="0"/>
              <a:t>Hourya aime partager ses jouets avec son frère mais elle aussi ne veut pas partager sa petite sœur. </a:t>
            </a:r>
            <a:endParaRPr lang="fr-FR" dirty="0"/>
          </a:p>
        </p:txBody>
      </p:sp>
    </p:spTree>
  </p:cSld>
  <p:clrMapOvr>
    <a:masterClrMapping/>
  </p:clrMapOvr>
  <p:transition spd="slow" advClick="0" advTm="2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2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allAtOnce"/>
      <p:bldP spid="11"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512</TotalTime>
  <Words>556</Words>
  <Application>Microsoft Office PowerPoint</Application>
  <PresentationFormat>Affichage à l'écran (4:3)</PresentationFormat>
  <Paragraphs>58</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Algerian</vt:lpstr>
      <vt:lpstr>Arial</vt:lpstr>
      <vt:lpstr>Century Schoolbook</vt:lpstr>
      <vt:lpstr>Times New Roman</vt:lpstr>
      <vt:lpstr>Wingdings</vt:lpstr>
      <vt:lpstr>Wingdings 2</vt:lpstr>
      <vt:lpstr>Oriel</vt:lpstr>
      <vt:lpstr>VIVRE ENSEMBLE VIVRE EN SCENE</vt:lpstr>
      <vt:lpstr>   Dans le cadre du projet vivre ensemble vivre en scène, Nous avons travaille sur 3 themes:  </vt:lpstr>
      <vt:lpstr> Les émotions:  nous avons lu le livre Quelle émotion?!  </vt:lpstr>
      <vt:lpstr>                  .   Triste, joyeux, peur, en colère etc.… nous avons peint, ensuite dit ce que l’on ressentait au moment de peindre, enfin dire pourquoi</vt:lpstr>
      <vt:lpstr>J’étais joyeux parce que qu’il faisait beau. Gwenaël    j’ai pleure car maman est en voyage, je suis triste. Naya   Jai eu peur de nager. Ashem   j’étais content car je suis allé en vacance a Paris et j'ai vu la Tout Eiffel Yanis  J’ai peint des choses qui m’ont fait peur: les loups et les chiens Abdallah Hama  J’étais fâché parce que la casserole plein de chocolat s’est renverse par la faute de ma sœur. Evan  J’avais la tête dans les nuages, je rêvais. Camille</vt:lpstr>
      <vt:lpstr>Nous avons débattu sur comment gérer sa colère et les enfants ont trouve des moyens de surmonter leur colère. Pour eux, au lieu de bouder, de taper, de crier, on peut:</vt:lpstr>
      <vt:lpstr>Le partage</vt:lpstr>
      <vt:lpstr>Apres avoir lu, nous nous sommes rendu compte que </vt:lpstr>
      <vt:lpstr>Les enfants on parle de choses qu’ils aiment partager et de choses qu’ils aiment pas partager, ensuite ils les ont illustrees par des dessins en utilisant différents matériaux:</vt:lpstr>
      <vt:lpstr>Présentation PowerPoint</vt:lpstr>
      <vt:lpstr>Le mensonge Nous avons exploite ‘’non, c’est pas moi’’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VIVRE ENSEMBLE VIVRE EN SCENE</dc:title>
  <dc:creator>DELL</dc:creator>
  <cp:lastModifiedBy>IPEF</cp:lastModifiedBy>
  <cp:revision>71</cp:revision>
  <dcterms:created xsi:type="dcterms:W3CDTF">2017-05-25T22:23:29Z</dcterms:created>
  <dcterms:modified xsi:type="dcterms:W3CDTF">2017-06-03T12:21:03Z</dcterms:modified>
</cp:coreProperties>
</file>