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74" r:id="rId3"/>
    <p:sldId id="265" r:id="rId4"/>
    <p:sldId id="262" r:id="rId5"/>
    <p:sldId id="267" r:id="rId6"/>
    <p:sldId id="257" r:id="rId7"/>
    <p:sldId id="263" r:id="rId8"/>
    <p:sldId id="269" r:id="rId9"/>
    <p:sldId id="272" r:id="rId10"/>
    <p:sldId id="275" r:id="rId11"/>
    <p:sldId id="273" r:id="rId12"/>
    <p:sldId id="270" r:id="rId13"/>
    <p:sldId id="261" r:id="rId14"/>
    <p:sldId id="278" r:id="rId15"/>
    <p:sldId id="279" r:id="rId16"/>
    <p:sldId id="280" r:id="rId17"/>
    <p:sldId id="281" r:id="rId18"/>
    <p:sldId id="282" r:id="rId19"/>
    <p:sldId id="271" r:id="rId20"/>
    <p:sldId id="283" r:id="rId2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0B8FF-50A6-441A-B034-A3D7B20AA6F8}" type="datetimeFigureOut">
              <a:rPr lang="fr-FR" smtClean="0"/>
              <a:pPr/>
              <a:t>30/05/2017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45340-D05E-4FC6-9658-51AC42ED50CB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787143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0B8FF-50A6-441A-B034-A3D7B20AA6F8}" type="datetimeFigureOut">
              <a:rPr lang="fr-FR" smtClean="0"/>
              <a:pPr/>
              <a:t>30/05/2017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45340-D05E-4FC6-9658-51AC42ED50CB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92398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0B8FF-50A6-441A-B034-A3D7B20AA6F8}" type="datetimeFigureOut">
              <a:rPr lang="fr-FR" smtClean="0"/>
              <a:pPr/>
              <a:t>30/05/2017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45340-D05E-4FC6-9658-51AC42ED50CB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099529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0B8FF-50A6-441A-B034-A3D7B20AA6F8}" type="datetimeFigureOut">
              <a:rPr lang="fr-FR" smtClean="0"/>
              <a:pPr/>
              <a:t>30/05/2017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45340-D05E-4FC6-9658-51AC42ED50CB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0607440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0B8FF-50A6-441A-B034-A3D7B20AA6F8}" type="datetimeFigureOut">
              <a:rPr lang="fr-FR" smtClean="0"/>
              <a:pPr/>
              <a:t>30/05/2017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45340-D05E-4FC6-9658-51AC42ED50CB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5287201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0B8FF-50A6-441A-B034-A3D7B20AA6F8}" type="datetimeFigureOut">
              <a:rPr lang="fr-FR" smtClean="0"/>
              <a:pPr/>
              <a:t>30/05/2017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45340-D05E-4FC6-9658-51AC42ED50CB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6034457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0B8FF-50A6-441A-B034-A3D7B20AA6F8}" type="datetimeFigureOut">
              <a:rPr lang="fr-FR" smtClean="0"/>
              <a:pPr/>
              <a:t>30/05/2017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45340-D05E-4FC6-9658-51AC42ED50CB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3256764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0B8FF-50A6-441A-B034-A3D7B20AA6F8}" type="datetimeFigureOut">
              <a:rPr lang="fr-FR" smtClean="0"/>
              <a:pPr/>
              <a:t>30/05/2017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45340-D05E-4FC6-9658-51AC42ED50CB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354261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0B8FF-50A6-441A-B034-A3D7B20AA6F8}" type="datetimeFigureOut">
              <a:rPr lang="fr-FR" smtClean="0"/>
              <a:pPr/>
              <a:t>30/05/2017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45340-D05E-4FC6-9658-51AC42ED50CB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219790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0B8FF-50A6-441A-B034-A3D7B20AA6F8}" type="datetimeFigureOut">
              <a:rPr lang="fr-FR" smtClean="0"/>
              <a:pPr/>
              <a:t>30/05/2017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45340-D05E-4FC6-9658-51AC42ED50CB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688288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0B8FF-50A6-441A-B034-A3D7B20AA6F8}" type="datetimeFigureOut">
              <a:rPr lang="fr-FR" smtClean="0"/>
              <a:pPr/>
              <a:t>30/05/2017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45340-D05E-4FC6-9658-51AC42ED50CB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535060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0B8FF-50A6-441A-B034-A3D7B20AA6F8}" type="datetimeFigureOut">
              <a:rPr lang="fr-FR" smtClean="0"/>
              <a:pPr/>
              <a:t>30/05/2017</a:t>
            </a:fld>
            <a:endParaRPr lang="fr-F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45340-D05E-4FC6-9658-51AC42ED50CB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469778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0B8FF-50A6-441A-B034-A3D7B20AA6F8}" type="datetimeFigureOut">
              <a:rPr lang="fr-FR" smtClean="0"/>
              <a:pPr/>
              <a:t>30/05/2017</a:t>
            </a:fld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45340-D05E-4FC6-9658-51AC42ED50CB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561874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0B8FF-50A6-441A-B034-A3D7B20AA6F8}" type="datetimeFigureOut">
              <a:rPr lang="fr-FR" smtClean="0"/>
              <a:pPr/>
              <a:t>30/05/2017</a:t>
            </a:fld>
            <a:endParaRPr lang="fr-F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45340-D05E-4FC6-9658-51AC42ED50CB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346936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0B8FF-50A6-441A-B034-A3D7B20AA6F8}" type="datetimeFigureOut">
              <a:rPr lang="fr-FR" smtClean="0"/>
              <a:pPr/>
              <a:t>30/05/2017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45340-D05E-4FC6-9658-51AC42ED50CB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017589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dirty="0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0B8FF-50A6-441A-B034-A3D7B20AA6F8}" type="datetimeFigureOut">
              <a:rPr lang="fr-FR" smtClean="0"/>
              <a:pPr/>
              <a:t>30/05/2017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45340-D05E-4FC6-9658-51AC42ED50CB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582027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A0B8FF-50A6-441A-B034-A3D7B20AA6F8}" type="datetimeFigureOut">
              <a:rPr lang="fr-FR" smtClean="0"/>
              <a:pPr/>
              <a:t>30/05/2017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DA45340-D05E-4FC6-9658-51AC42ED50CB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550046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04383" y="2276872"/>
            <a:ext cx="7772400" cy="1512168"/>
          </a:xfrm>
        </p:spPr>
        <p:txBody>
          <a:bodyPr>
            <a:noAutofit/>
          </a:bodyPr>
          <a:lstStyle/>
          <a:p>
            <a:pPr algn="ctr"/>
            <a:r>
              <a:rPr lang="fr-FR" sz="40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Mobiles et Automates</a:t>
            </a:r>
            <a:r>
              <a:rPr lang="fr-FR" sz="40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fr-FR" sz="40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fr-FR" sz="40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Classe de MS(B)</a:t>
            </a:r>
          </a:p>
        </p:txBody>
      </p:sp>
      <p:sp>
        <p:nvSpPr>
          <p:cNvPr id="4" name="AutoShape 2" descr="Résultat de recherche d'images pour &quot;mobile selon de calder&quot;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715644766"/>
      </p:ext>
    </p:extLst>
  </p:cSld>
  <p:clrMapOvr>
    <a:masterClrMapping/>
  </p:clrMapOvr>
  <p:transition spd="slow" advTm="2000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43608" y="2060848"/>
            <a:ext cx="5472608" cy="4375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chemeClr val="tx1"/>
                </a:solidFill>
              </a:rPr>
              <a:t>Notre automate: une chenille qui sort d’un œuf</a:t>
            </a:r>
          </a:p>
        </p:txBody>
      </p:sp>
      <p:sp>
        <p:nvSpPr>
          <p:cNvPr id="4" name="AutoShape 2" descr="Résultat de recherche d'images pour &quot;mobile selon de calder&quot;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8722" y="2996952"/>
            <a:ext cx="3200400" cy="212407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960" y="2996952"/>
            <a:ext cx="3198519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31084538"/>
      </p:ext>
    </p:extLst>
  </p:cSld>
  <p:clrMapOvr>
    <a:masterClrMapping/>
  </p:clrMapOvr>
  <p:transition spd="slow" advTm="2000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491880" y="3861048"/>
            <a:ext cx="3904984" cy="242113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36274" y="1052736"/>
            <a:ext cx="4032448" cy="257801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0000" y="108000"/>
            <a:ext cx="54067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>
                <a:ea typeface="Calibri" panose="020F0502020204030204" pitchFamily="34" charset="0"/>
              </a:rPr>
              <a:t>A la découverte d’un automate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xmlns="" val="1956115192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124744"/>
            <a:ext cx="3744415" cy="259448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80000" y="108000"/>
            <a:ext cx="2677336" cy="5205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07000"/>
              </a:lnSpc>
              <a:spcAft>
                <a:spcPts val="0"/>
              </a:spcAft>
            </a:pPr>
            <a:r>
              <a:rPr lang="fr-FR" sz="28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1- Le </a:t>
            </a:r>
            <a:r>
              <a:rPr lang="fr-FR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matériel </a:t>
            </a:r>
            <a:endParaRPr lang="fr-FR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76603" y="733640"/>
            <a:ext cx="1967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i="1" dirty="0">
                <a:latin typeface="Arial" panose="020B0604020202020204" pitchFamily="34" charset="0"/>
                <a:ea typeface="Calibri" panose="020F0502020204030204" pitchFamily="34" charset="0"/>
              </a:rPr>
              <a:t>Pour la coquille 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3635896" y="3790341"/>
            <a:ext cx="23519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i="1" dirty="0">
                <a:latin typeface="Arial" panose="020B0604020202020204" pitchFamily="34" charset="0"/>
                <a:ea typeface="Calibri" panose="020F0502020204030204" pitchFamily="34" charset="0"/>
              </a:rPr>
              <a:t>Pour le mécanisme </a:t>
            </a:r>
            <a:endParaRPr lang="fr-FR" dirty="0"/>
          </a:p>
        </p:txBody>
      </p:sp>
      <p:pic>
        <p:nvPicPr>
          <p:cNvPr id="7" name="Imag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129804"/>
            <a:ext cx="3456384" cy="25395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772785278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39548" y="2547384"/>
            <a:ext cx="3368041" cy="1980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211960" y="2547384"/>
            <a:ext cx="3252211" cy="1980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71600" y="1988840"/>
            <a:ext cx="54002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i="1" dirty="0" smtClean="0">
                <a:latin typeface="Arial" panose="020B0604020202020204" pitchFamily="34" charset="0"/>
                <a:ea typeface="Calibri" panose="020F0502020204030204" pitchFamily="34" charset="0"/>
              </a:rPr>
              <a:t>1ère </a:t>
            </a:r>
            <a:r>
              <a:rPr lang="fr-FR" b="1" i="1" dirty="0">
                <a:latin typeface="Arial" panose="020B0604020202020204" pitchFamily="34" charset="0"/>
                <a:ea typeface="Calibri" panose="020F0502020204030204" pitchFamily="34" charset="0"/>
              </a:rPr>
              <a:t>étape : On prend son souffle et on gonfle </a:t>
            </a:r>
            <a:endParaRPr lang="fr-FR" dirty="0"/>
          </a:p>
        </p:txBody>
      </p:sp>
      <p:sp>
        <p:nvSpPr>
          <p:cNvPr id="14" name="Rectangle 13"/>
          <p:cNvSpPr/>
          <p:nvPr/>
        </p:nvSpPr>
        <p:spPr>
          <a:xfrm>
            <a:off x="180000" y="108000"/>
            <a:ext cx="5666936" cy="5205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lvl="0" indent="-514350">
              <a:lnSpc>
                <a:spcPct val="107000"/>
              </a:lnSpc>
              <a:spcAft>
                <a:spcPts val="0"/>
              </a:spcAft>
              <a:buFont typeface="+mj-lt"/>
              <a:buAutoNum type="arabicPeriod" startAt="2"/>
            </a:pPr>
            <a:r>
              <a:rPr lang="fr-FR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La réalisation de la coquille   </a:t>
            </a:r>
            <a:endParaRPr lang="fr-FR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1002412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211957" y="2549039"/>
            <a:ext cx="3219995" cy="1980000"/>
          </a:xfrm>
          <a:prstGeom prst="rect">
            <a:avLst/>
          </a:prstGeom>
        </p:spPr>
      </p:pic>
      <p:pic>
        <p:nvPicPr>
          <p:cNvPr id="11" name="Image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47" y="2547384"/>
            <a:ext cx="3384000" cy="19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971600" y="1988840"/>
            <a:ext cx="54002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i="1" dirty="0" smtClean="0">
                <a:latin typeface="Arial" panose="020B0604020202020204" pitchFamily="34" charset="0"/>
                <a:ea typeface="Calibri" panose="020F0502020204030204" pitchFamily="34" charset="0"/>
              </a:rPr>
              <a:t>2ème </a:t>
            </a:r>
            <a:r>
              <a:rPr lang="fr-FR" b="1" i="1" dirty="0">
                <a:latin typeface="Arial" panose="020B0604020202020204" pitchFamily="34" charset="0"/>
                <a:ea typeface="Calibri" panose="020F0502020204030204" pitchFamily="34" charset="0"/>
              </a:rPr>
              <a:t>étape : On colle </a:t>
            </a:r>
            <a:r>
              <a:rPr lang="fr-FR" b="1" i="1" dirty="0" smtClean="0">
                <a:latin typeface="Arial" panose="020B0604020202020204" pitchFamily="34" charset="0"/>
                <a:ea typeface="Calibri" panose="020F0502020204030204" pitchFamily="34" charset="0"/>
              </a:rPr>
              <a:t>des bandes </a:t>
            </a:r>
            <a:r>
              <a:rPr lang="fr-FR" b="1" i="1" dirty="0">
                <a:latin typeface="Arial" panose="020B0604020202020204" pitchFamily="34" charset="0"/>
                <a:ea typeface="Calibri" panose="020F0502020204030204" pitchFamily="34" charset="0"/>
              </a:rPr>
              <a:t>de papier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80000" y="108000"/>
            <a:ext cx="6859570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lvl="0" indent="-514350">
              <a:lnSpc>
                <a:spcPct val="107000"/>
              </a:lnSpc>
              <a:spcAft>
                <a:spcPts val="0"/>
              </a:spcAft>
              <a:buFont typeface="+mj-lt"/>
              <a:buAutoNum type="arabicPeriod" startAt="2"/>
            </a:pPr>
            <a:r>
              <a:rPr lang="fr-FR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La réalisation de la </a:t>
            </a:r>
            <a:r>
              <a:rPr lang="fr-FR" sz="28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coquille (suite) </a:t>
            </a:r>
            <a:r>
              <a:rPr lang="fr-FR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  </a:t>
            </a:r>
            <a:endParaRPr lang="fr-FR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7237598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271238" y="2564904"/>
            <a:ext cx="3168000" cy="19800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39549" y="2564903"/>
            <a:ext cx="3383997" cy="1980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71600" y="1988840"/>
            <a:ext cx="54002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i="1" dirty="0" smtClean="0">
                <a:latin typeface="Arial" panose="020B0604020202020204" pitchFamily="34" charset="0"/>
                <a:ea typeface="Calibri" panose="020F0502020204030204" pitchFamily="34" charset="0"/>
              </a:rPr>
              <a:t>3ème </a:t>
            </a:r>
            <a:r>
              <a:rPr lang="fr-FR" b="1" i="1" dirty="0">
                <a:latin typeface="Arial" panose="020B0604020202020204" pitchFamily="34" charset="0"/>
                <a:ea typeface="Calibri" panose="020F0502020204030204" pitchFamily="34" charset="0"/>
              </a:rPr>
              <a:t>étape : on peint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80000" y="108000"/>
            <a:ext cx="6859570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lvl="0" indent="-514350">
              <a:lnSpc>
                <a:spcPct val="107000"/>
              </a:lnSpc>
              <a:spcAft>
                <a:spcPts val="0"/>
              </a:spcAft>
              <a:buFont typeface="+mj-lt"/>
              <a:buAutoNum type="arabicPeriod" startAt="2"/>
            </a:pPr>
            <a:r>
              <a:rPr lang="fr-FR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La réalisation de la </a:t>
            </a:r>
            <a:r>
              <a:rPr lang="fr-FR" sz="28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coquille (suite) </a:t>
            </a:r>
            <a:r>
              <a:rPr lang="fr-FR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  </a:t>
            </a:r>
            <a:endParaRPr lang="fr-FR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6896582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63688" y="2924944"/>
            <a:ext cx="4139952" cy="226599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80000" y="108000"/>
            <a:ext cx="5490606" cy="5205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lvl="0" indent="-514350">
              <a:lnSpc>
                <a:spcPct val="107000"/>
              </a:lnSpc>
              <a:spcAft>
                <a:spcPts val="0"/>
              </a:spcAft>
              <a:buFont typeface="+mj-lt"/>
              <a:buAutoNum type="arabicPeriod" startAt="3"/>
            </a:pPr>
            <a:r>
              <a:rPr lang="fr-FR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La réalisation </a:t>
            </a:r>
            <a:r>
              <a:rPr lang="fr-FR" sz="28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du mécanisme</a:t>
            </a:r>
            <a:endParaRPr lang="fr-FR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1520" y="1988840"/>
            <a:ext cx="698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i="1" dirty="0" smtClean="0">
                <a:latin typeface="Arial" panose="020B0604020202020204" pitchFamily="34" charset="0"/>
                <a:ea typeface="Calibri" panose="020F0502020204030204" pitchFamily="34" charset="0"/>
              </a:rPr>
              <a:t>1ère </a:t>
            </a:r>
            <a:r>
              <a:rPr lang="fr-FR" b="1" i="1" dirty="0">
                <a:latin typeface="Arial" panose="020B0604020202020204" pitchFamily="34" charset="0"/>
                <a:ea typeface="Calibri" panose="020F0502020204030204" pitchFamily="34" charset="0"/>
              </a:rPr>
              <a:t>étape : On place une baguette en bois qui traverse l’œuf et comporte en son centre deux bouchons collés entre eux.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58657302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80000" y="108000"/>
            <a:ext cx="6683240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lvl="0" indent="-514350">
              <a:lnSpc>
                <a:spcPct val="107000"/>
              </a:lnSpc>
              <a:spcAft>
                <a:spcPts val="0"/>
              </a:spcAft>
              <a:buFont typeface="+mj-lt"/>
              <a:buAutoNum type="arabicPeriod" startAt="3"/>
            </a:pPr>
            <a:r>
              <a:rPr lang="fr-FR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La réalisation </a:t>
            </a:r>
            <a:r>
              <a:rPr lang="fr-FR" sz="28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du mécanisme (suite)</a:t>
            </a:r>
            <a:endParaRPr lang="fr-FR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7544" y="1988840"/>
            <a:ext cx="64807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i="1" dirty="0" smtClean="0">
                <a:latin typeface="Arial" panose="020B0604020202020204" pitchFamily="34" charset="0"/>
                <a:ea typeface="Calibri" panose="020F0502020204030204" pitchFamily="34" charset="0"/>
              </a:rPr>
              <a:t>2ème </a:t>
            </a:r>
            <a:r>
              <a:rPr lang="fr-FR" b="1" i="1" dirty="0">
                <a:latin typeface="Arial" panose="020B0604020202020204" pitchFamily="34" charset="0"/>
                <a:ea typeface="Calibri" panose="020F0502020204030204" pitchFamily="34" charset="0"/>
              </a:rPr>
              <a:t>étape : On ajoute un peu de </a:t>
            </a:r>
            <a:r>
              <a:rPr lang="fr-FR" b="1" i="1" dirty="0" smtClean="0">
                <a:latin typeface="Arial" panose="020B0604020202020204" pitchFamily="34" charset="0"/>
                <a:ea typeface="Calibri" panose="020F0502020204030204" pitchFamily="34" charset="0"/>
              </a:rPr>
              <a:t>carton </a:t>
            </a:r>
            <a:r>
              <a:rPr lang="fr-FR" b="1" i="1" dirty="0">
                <a:latin typeface="Arial" panose="020B0604020202020204" pitchFamily="34" charset="0"/>
                <a:ea typeface="Calibri" panose="020F0502020204030204" pitchFamily="34" charset="0"/>
              </a:rPr>
              <a:t>aux extrémités de la barre horizontale afin qu'elle reste bien en place. </a:t>
            </a:r>
            <a:endParaRPr lang="fr-FR" b="1" i="1" dirty="0" smtClean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/>
            <a:r>
              <a:rPr lang="fr-FR" b="1" i="1" dirty="0" smtClean="0">
                <a:latin typeface="Arial" panose="020B0604020202020204" pitchFamily="34" charset="0"/>
                <a:ea typeface="Calibri" panose="020F0502020204030204" pitchFamily="34" charset="0"/>
              </a:rPr>
              <a:t>On </a:t>
            </a:r>
            <a:r>
              <a:rPr lang="fr-FR" b="1" i="1" dirty="0">
                <a:latin typeface="Arial" panose="020B0604020202020204" pitchFamily="34" charset="0"/>
                <a:ea typeface="Calibri" panose="020F0502020204030204" pitchFamily="34" charset="0"/>
              </a:rPr>
              <a:t>fixe une </a:t>
            </a:r>
            <a:r>
              <a:rPr lang="fr-FR" b="1" i="1" dirty="0" smtClean="0">
                <a:latin typeface="Arial" panose="020B0604020202020204" pitchFamily="34" charset="0"/>
                <a:ea typeface="Calibri" panose="020F0502020204030204" pitchFamily="34" charset="0"/>
              </a:rPr>
              <a:t>manivelle</a:t>
            </a:r>
          </a:p>
          <a:p>
            <a:pPr algn="ctr"/>
            <a:endParaRPr lang="fr-FR" b="1" i="1" dirty="0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6515" y="3068961"/>
            <a:ext cx="4422777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84782053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80000" y="108000"/>
            <a:ext cx="6683240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lvl="0" indent="-514350">
              <a:lnSpc>
                <a:spcPct val="107000"/>
              </a:lnSpc>
              <a:spcAft>
                <a:spcPts val="0"/>
              </a:spcAft>
              <a:buFont typeface="+mj-lt"/>
              <a:buAutoNum type="arabicPeriod" startAt="3"/>
            </a:pPr>
            <a:r>
              <a:rPr lang="fr-FR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La réalisation </a:t>
            </a:r>
            <a:r>
              <a:rPr lang="fr-FR" sz="28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du mécanisme (suite)</a:t>
            </a:r>
            <a:endParaRPr lang="fr-FR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7544" y="1988840"/>
            <a:ext cx="6480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i="1" dirty="0" smtClean="0">
                <a:latin typeface="Arial" panose="020B0604020202020204" pitchFamily="34" charset="0"/>
                <a:ea typeface="Calibri" panose="020F0502020204030204" pitchFamily="34" charset="0"/>
              </a:rPr>
              <a:t>3ème </a:t>
            </a:r>
            <a:r>
              <a:rPr lang="fr-FR" b="1" i="1" dirty="0">
                <a:latin typeface="Arial" panose="020B0604020202020204" pitchFamily="34" charset="0"/>
                <a:ea typeface="Calibri" panose="020F0502020204030204" pitchFamily="34" charset="0"/>
              </a:rPr>
              <a:t>étape : On ajoute la tête d’une chenille et on y colle le haut de la coquille coupé en zigzag.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2996952"/>
            <a:ext cx="5037479" cy="2824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48448765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450752"/>
            <a:ext cx="7772400" cy="784472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4" name="AutoShape 2" descr="Résultat de recherche d'images pour &quot;mobile selon de calder&quot;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1605173" y="1052736"/>
            <a:ext cx="4911043" cy="114621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lvl="0" algn="ctr">
              <a:lnSpc>
                <a:spcPct val="107000"/>
              </a:lnSpc>
              <a:spcAft>
                <a:spcPts val="800"/>
              </a:spcAft>
              <a:defRPr sz="2800" b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fr-FR" sz="3200" dirty="0">
                <a:latin typeface="+mn-lt"/>
              </a:rPr>
              <a:t>Puis quand nous tournons la manivelle…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475656" y="5600965"/>
            <a:ext cx="5415099" cy="61927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lvl="0" algn="ctr">
              <a:lnSpc>
                <a:spcPct val="107000"/>
              </a:lnSpc>
              <a:spcAft>
                <a:spcPts val="800"/>
              </a:spcAft>
              <a:defRPr sz="2800" b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fr-FR" sz="3200" dirty="0" smtClean="0">
                <a:latin typeface="+mn-lt"/>
              </a:rPr>
              <a:t>La chenille sort de l’œuf</a:t>
            </a:r>
            <a:endParaRPr lang="fr-FR" sz="3200" dirty="0">
              <a:latin typeface="+mn-lt"/>
            </a:endParaRPr>
          </a:p>
        </p:txBody>
      </p:sp>
      <p:pic>
        <p:nvPicPr>
          <p:cNvPr id="8" name="Imag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4899" y="2511211"/>
            <a:ext cx="2760345" cy="27774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695216618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43608" y="2060848"/>
            <a:ext cx="5472608" cy="4375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chemeClr val="tx1"/>
                </a:solidFill>
              </a:rPr>
              <a:t>Notre mobile </a:t>
            </a:r>
            <a:r>
              <a:rPr lang="fr-FR" sz="3200" b="1" dirty="0" smtClean="0">
                <a:solidFill>
                  <a:schemeClr val="tx1"/>
                </a:solidFill>
              </a:rPr>
              <a:t>inspiré d’Alexandre </a:t>
            </a:r>
            <a:r>
              <a:rPr lang="fr-FR" sz="3200" b="1" dirty="0">
                <a:solidFill>
                  <a:schemeClr val="tx1"/>
                </a:solidFill>
              </a:rPr>
              <a:t>Calder</a:t>
            </a:r>
            <a:r>
              <a:rPr lang="fr-FR" sz="3200" b="1" dirty="0"/>
              <a:t> </a:t>
            </a:r>
            <a:endParaRPr lang="fr-FR" sz="3200" dirty="0"/>
          </a:p>
        </p:txBody>
      </p:sp>
      <p:sp>
        <p:nvSpPr>
          <p:cNvPr id="4" name="AutoShape 2" descr="Résultat de recherche d'images pour &quot;mobile selon de calder&quot;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268" y="3213176"/>
            <a:ext cx="2704920" cy="18000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3213176"/>
            <a:ext cx="2218813" cy="1800000"/>
          </a:xfrm>
          <a:prstGeom prst="rect">
            <a:avLst/>
          </a:prstGeom>
        </p:spPr>
      </p:pic>
      <p:pic>
        <p:nvPicPr>
          <p:cNvPr id="8" name="Picture 2" descr="http://www.masterworksfineart.com/images/artists_bio/calder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7655" y="3213175"/>
            <a:ext cx="144385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57900981"/>
      </p:ext>
    </p:extLst>
  </p:cSld>
  <p:clrMapOvr>
    <a:masterClrMapping/>
  </p:clrMapOvr>
  <p:transition spd="slow" advTm="2000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08912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fr-FR" sz="2800" b="1" dirty="0" smtClean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Bravo </a:t>
            </a:r>
            <a:r>
              <a:rPr lang="fr-FR" sz="2800" b="1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à tous les </a:t>
            </a:r>
            <a:r>
              <a:rPr lang="fr-FR" sz="2800" b="1" dirty="0" smtClean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élèves de la MS B de Mme Martin.</a:t>
            </a:r>
            <a:br>
              <a:rPr lang="fr-FR" sz="2800" b="1" dirty="0" smtClean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1200" b="1" dirty="0" smtClean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La pépinière des deux Plateaux  2016/2017</a:t>
            </a:r>
            <a:endParaRPr lang="fr-FR" sz="1200" b="1" dirty="0">
              <a:solidFill>
                <a:schemeClr val="tx1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268760"/>
            <a:ext cx="8208911" cy="477260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2800" i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r-FR" sz="2400" i="1" dirty="0" err="1" smtClean="0">
                <a:solidFill>
                  <a:schemeClr val="tx1"/>
                </a:solidFill>
              </a:rPr>
              <a:t>Adriel</a:t>
            </a:r>
            <a:r>
              <a:rPr lang="fr-FR" sz="2400" i="1" dirty="0">
                <a:solidFill>
                  <a:schemeClr val="tx1"/>
                </a:solidFill>
              </a:rPr>
              <a:t>,</a:t>
            </a:r>
            <a:r>
              <a:rPr lang="fr-FR" sz="2400" i="1" dirty="0" smtClean="0">
                <a:solidFill>
                  <a:schemeClr val="tx1"/>
                </a:solidFill>
              </a:rPr>
              <a:t> </a:t>
            </a:r>
            <a:r>
              <a:rPr lang="fr-FR" sz="2400" i="1" dirty="0" err="1">
                <a:solidFill>
                  <a:schemeClr val="tx1"/>
                </a:solidFill>
              </a:rPr>
              <a:t>Aelia</a:t>
            </a:r>
            <a:r>
              <a:rPr lang="fr-FR" sz="2400" i="1" dirty="0">
                <a:solidFill>
                  <a:schemeClr val="tx1"/>
                </a:solidFill>
              </a:rPr>
              <a:t>, Cheick</a:t>
            </a:r>
            <a:r>
              <a:rPr lang="fr-FR" sz="2400" i="1" dirty="0" smtClean="0">
                <a:solidFill>
                  <a:schemeClr val="tx1"/>
                </a:solidFill>
              </a:rPr>
              <a:t>,  </a:t>
            </a:r>
            <a:r>
              <a:rPr lang="fr-FR" sz="2400" i="1" dirty="0">
                <a:solidFill>
                  <a:schemeClr val="tx1"/>
                </a:solidFill>
              </a:rPr>
              <a:t>Errol, </a:t>
            </a:r>
            <a:r>
              <a:rPr lang="fr-FR" sz="2400" i="1" dirty="0" err="1">
                <a:solidFill>
                  <a:schemeClr val="tx1"/>
                </a:solidFill>
              </a:rPr>
              <a:t>Faïza</a:t>
            </a:r>
            <a:r>
              <a:rPr lang="fr-FR" sz="2400" i="1" dirty="0">
                <a:solidFill>
                  <a:schemeClr val="tx1"/>
                </a:solidFill>
              </a:rPr>
              <a:t>,</a:t>
            </a:r>
            <a:r>
              <a:rPr lang="fr-FR" sz="2400" i="1" dirty="0" smtClean="0">
                <a:solidFill>
                  <a:schemeClr val="tx1"/>
                </a:solidFill>
              </a:rPr>
              <a:t> </a:t>
            </a:r>
            <a:r>
              <a:rPr lang="fr-FR" sz="2400" i="1" dirty="0">
                <a:solidFill>
                  <a:schemeClr val="tx1"/>
                </a:solidFill>
              </a:rPr>
              <a:t>Haroun</a:t>
            </a:r>
            <a:r>
              <a:rPr lang="fr-FR" sz="2400" i="1" dirty="0" smtClean="0">
                <a:solidFill>
                  <a:schemeClr val="tx1"/>
                </a:solidFill>
              </a:rPr>
              <a:t>, </a:t>
            </a:r>
            <a:r>
              <a:rPr lang="fr-FR" sz="2400" i="1" dirty="0" err="1">
                <a:solidFill>
                  <a:schemeClr val="tx1"/>
                </a:solidFill>
              </a:rPr>
              <a:t>Houcina</a:t>
            </a:r>
            <a:r>
              <a:rPr lang="fr-FR" sz="2400" i="1" dirty="0">
                <a:solidFill>
                  <a:schemeClr val="tx1"/>
                </a:solidFill>
              </a:rPr>
              <a:t>,</a:t>
            </a:r>
            <a:r>
              <a:rPr lang="fr-FR" sz="2400" i="1" dirty="0" smtClean="0">
                <a:solidFill>
                  <a:schemeClr val="tx1"/>
                </a:solidFill>
              </a:rPr>
              <a:t> </a:t>
            </a:r>
            <a:r>
              <a:rPr lang="fr-FR" sz="2400" i="1" dirty="0" err="1">
                <a:solidFill>
                  <a:schemeClr val="tx1"/>
                </a:solidFill>
              </a:rPr>
              <a:t>Jayden</a:t>
            </a:r>
            <a:r>
              <a:rPr lang="fr-FR" sz="2400" i="1" dirty="0" smtClean="0">
                <a:solidFill>
                  <a:schemeClr val="tx1"/>
                </a:solidFill>
              </a:rPr>
              <a:t>, </a:t>
            </a:r>
            <a:r>
              <a:rPr lang="fr-FR" sz="2400" i="1" dirty="0" err="1" smtClean="0">
                <a:solidFill>
                  <a:schemeClr val="tx1"/>
                </a:solidFill>
              </a:rPr>
              <a:t>Kaitlyn</a:t>
            </a:r>
            <a:r>
              <a:rPr lang="fr-FR" sz="2400" i="1" dirty="0" smtClean="0">
                <a:solidFill>
                  <a:schemeClr val="tx1"/>
                </a:solidFill>
              </a:rPr>
              <a:t>, </a:t>
            </a:r>
            <a:r>
              <a:rPr lang="fr-FR" sz="2400" i="1" dirty="0" err="1">
                <a:solidFill>
                  <a:schemeClr val="tx1"/>
                </a:solidFill>
              </a:rPr>
              <a:t>Kimora</a:t>
            </a:r>
            <a:r>
              <a:rPr lang="fr-FR" sz="2400" i="1" dirty="0">
                <a:solidFill>
                  <a:schemeClr val="tx1"/>
                </a:solidFill>
              </a:rPr>
              <a:t>, </a:t>
            </a:r>
            <a:r>
              <a:rPr lang="fr-FR" sz="2400" i="1" dirty="0" err="1">
                <a:solidFill>
                  <a:schemeClr val="tx1"/>
                </a:solidFill>
              </a:rPr>
              <a:t>Kyliann</a:t>
            </a:r>
            <a:r>
              <a:rPr lang="fr-FR" sz="2400" i="1" dirty="0">
                <a:solidFill>
                  <a:schemeClr val="tx1"/>
                </a:solidFill>
              </a:rPr>
              <a:t>,</a:t>
            </a:r>
            <a:r>
              <a:rPr lang="fr-FR" sz="2400" i="1" dirty="0" smtClean="0">
                <a:solidFill>
                  <a:schemeClr val="tx1"/>
                </a:solidFill>
              </a:rPr>
              <a:t> </a:t>
            </a:r>
            <a:r>
              <a:rPr lang="fr-FR" sz="2400" i="1" dirty="0" err="1">
                <a:solidFill>
                  <a:schemeClr val="tx1"/>
                </a:solidFill>
              </a:rPr>
              <a:t>Landho</a:t>
            </a:r>
            <a:r>
              <a:rPr lang="fr-FR" sz="2400" i="1" dirty="0">
                <a:solidFill>
                  <a:schemeClr val="tx1"/>
                </a:solidFill>
              </a:rPr>
              <a:t>,</a:t>
            </a:r>
            <a:r>
              <a:rPr lang="fr-FR" sz="2400" i="1" dirty="0" smtClean="0">
                <a:solidFill>
                  <a:schemeClr val="tx1"/>
                </a:solidFill>
              </a:rPr>
              <a:t> </a:t>
            </a:r>
            <a:r>
              <a:rPr lang="fr-FR" sz="2400" i="1" dirty="0">
                <a:solidFill>
                  <a:schemeClr val="tx1"/>
                </a:solidFill>
              </a:rPr>
              <a:t>Liam, Maria</a:t>
            </a:r>
            <a:r>
              <a:rPr lang="fr-FR" sz="2400" i="1" dirty="0" smtClean="0">
                <a:solidFill>
                  <a:schemeClr val="tx1"/>
                </a:solidFill>
              </a:rPr>
              <a:t>, </a:t>
            </a:r>
            <a:r>
              <a:rPr lang="fr-FR" sz="2400" i="1" dirty="0">
                <a:solidFill>
                  <a:schemeClr val="tx1"/>
                </a:solidFill>
              </a:rPr>
              <a:t>Mira, </a:t>
            </a:r>
            <a:r>
              <a:rPr lang="fr-FR" sz="2400" i="1" dirty="0" err="1">
                <a:solidFill>
                  <a:schemeClr val="tx1"/>
                </a:solidFill>
              </a:rPr>
              <a:t>Meddinne</a:t>
            </a:r>
            <a:r>
              <a:rPr lang="fr-FR" sz="2400" i="1" dirty="0">
                <a:solidFill>
                  <a:schemeClr val="tx1"/>
                </a:solidFill>
              </a:rPr>
              <a:t>,</a:t>
            </a:r>
            <a:r>
              <a:rPr lang="fr-FR" sz="2400" i="1" dirty="0" smtClean="0">
                <a:solidFill>
                  <a:schemeClr val="tx1"/>
                </a:solidFill>
              </a:rPr>
              <a:t> </a:t>
            </a:r>
            <a:r>
              <a:rPr lang="fr-FR" sz="2400" i="1" dirty="0">
                <a:solidFill>
                  <a:schemeClr val="tx1"/>
                </a:solidFill>
              </a:rPr>
              <a:t>Mohamed</a:t>
            </a:r>
            <a:r>
              <a:rPr lang="fr-FR" sz="2400" i="1" dirty="0" smtClean="0">
                <a:solidFill>
                  <a:schemeClr val="tx1"/>
                </a:solidFill>
              </a:rPr>
              <a:t>, </a:t>
            </a:r>
            <a:r>
              <a:rPr lang="fr-FR" sz="2400" i="1" dirty="0">
                <a:solidFill>
                  <a:schemeClr val="tx1"/>
                </a:solidFill>
              </a:rPr>
              <a:t>Rafael,</a:t>
            </a:r>
            <a:r>
              <a:rPr lang="fr-FR" sz="2400" i="1" dirty="0" smtClean="0">
                <a:solidFill>
                  <a:schemeClr val="tx1"/>
                </a:solidFill>
              </a:rPr>
              <a:t> </a:t>
            </a:r>
            <a:r>
              <a:rPr lang="fr-FR" sz="2400" i="1" dirty="0" err="1">
                <a:solidFill>
                  <a:schemeClr val="tx1"/>
                </a:solidFill>
              </a:rPr>
              <a:t>Reda</a:t>
            </a:r>
            <a:r>
              <a:rPr lang="fr-FR" sz="2400" i="1" dirty="0">
                <a:solidFill>
                  <a:schemeClr val="tx1"/>
                </a:solidFill>
              </a:rPr>
              <a:t>, Sandra,</a:t>
            </a:r>
            <a:r>
              <a:rPr lang="fr-FR" sz="2400" i="1" dirty="0" smtClean="0">
                <a:solidFill>
                  <a:schemeClr val="tx1"/>
                </a:solidFill>
              </a:rPr>
              <a:t> </a:t>
            </a:r>
            <a:r>
              <a:rPr lang="fr-FR" sz="2400" i="1" dirty="0">
                <a:solidFill>
                  <a:schemeClr val="tx1"/>
                </a:solidFill>
              </a:rPr>
              <a:t>Sarah</a:t>
            </a:r>
            <a:r>
              <a:rPr lang="fr-FR" sz="2400" i="1" dirty="0" smtClean="0">
                <a:solidFill>
                  <a:schemeClr val="tx1"/>
                </a:solidFill>
              </a:rPr>
              <a:t>, </a:t>
            </a:r>
            <a:r>
              <a:rPr lang="fr-FR" sz="2400" i="1" dirty="0" err="1" smtClean="0">
                <a:solidFill>
                  <a:schemeClr val="tx1"/>
                </a:solidFill>
              </a:rPr>
              <a:t>Seddick</a:t>
            </a:r>
            <a:r>
              <a:rPr lang="fr-FR" sz="2400" i="1" dirty="0" smtClean="0">
                <a:solidFill>
                  <a:schemeClr val="tx1"/>
                </a:solidFill>
              </a:rPr>
              <a:t>, </a:t>
            </a:r>
            <a:r>
              <a:rPr lang="fr-FR" sz="2400" i="1" dirty="0" err="1">
                <a:solidFill>
                  <a:schemeClr val="tx1"/>
                </a:solidFill>
              </a:rPr>
              <a:t>Yellen</a:t>
            </a:r>
            <a:r>
              <a:rPr lang="fr-FR" sz="2400" i="1" dirty="0">
                <a:solidFill>
                  <a:schemeClr val="tx1"/>
                </a:solidFill>
              </a:rPr>
              <a:t>, </a:t>
            </a:r>
            <a:r>
              <a:rPr lang="fr-FR" sz="2400" i="1" dirty="0" err="1" smtClean="0">
                <a:solidFill>
                  <a:schemeClr val="tx1"/>
                </a:solidFill>
              </a:rPr>
              <a:t>Ylona</a:t>
            </a:r>
            <a:r>
              <a:rPr lang="fr-FR" sz="2400" dirty="0" smtClean="0">
                <a:solidFill>
                  <a:schemeClr val="tx1"/>
                </a:solidFill>
              </a:rPr>
              <a:t>. </a:t>
            </a:r>
          </a:p>
          <a:p>
            <a:endParaRPr lang="fr-FR" sz="28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fr-FR" sz="2800" dirty="0" smtClean="0">
                <a:solidFill>
                  <a:schemeClr val="tx1"/>
                </a:solidFill>
              </a:rPr>
              <a:t> Félicitations  pour votre excellente bonne      </a:t>
            </a:r>
          </a:p>
          <a:p>
            <a:pPr marL="0" indent="0" algn="ctr">
              <a:buNone/>
            </a:pPr>
            <a:r>
              <a:rPr lang="fr-FR" sz="2800" dirty="0">
                <a:solidFill>
                  <a:schemeClr val="tx1"/>
                </a:solidFill>
              </a:rPr>
              <a:t> </a:t>
            </a:r>
            <a:r>
              <a:rPr lang="fr-FR" sz="2800" dirty="0" smtClean="0">
                <a:solidFill>
                  <a:schemeClr val="tx1"/>
                </a:solidFill>
              </a:rPr>
              <a:t>participation. </a:t>
            </a:r>
            <a:endParaRPr lang="fr-FR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301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51520" y="891152"/>
            <a:ext cx="4011519" cy="239383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355976" y="926861"/>
            <a:ext cx="4062983" cy="235812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59566" y="3422649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i="1" dirty="0">
                <a:latin typeface="Arial" panose="020B0604020202020204" pitchFamily="34" charset="0"/>
                <a:ea typeface="Calibri" panose="020F0502020204030204" pitchFamily="34" charset="0"/>
              </a:rPr>
              <a:t>Nous avons regardé des photos de mobiles de Calder </a:t>
            </a:r>
            <a:r>
              <a:rPr lang="fr-FR" b="1" i="1" dirty="0" smtClean="0">
                <a:latin typeface="Arial" panose="020B0604020202020204" pitchFamily="34" charset="0"/>
                <a:ea typeface="Calibri" panose="020F0502020204030204" pitchFamily="34" charset="0"/>
              </a:rPr>
              <a:t>, étudier le fonctionnement des mobiles et </a:t>
            </a:r>
            <a:r>
              <a:rPr lang="fr-FR" b="1" i="1" dirty="0">
                <a:latin typeface="Arial" panose="020B0604020202020204" pitchFamily="34" charset="0"/>
                <a:ea typeface="Calibri" panose="020F0502020204030204" pitchFamily="34" charset="0"/>
              </a:rPr>
              <a:t>fait notre choix.</a:t>
            </a:r>
            <a:endParaRPr lang="fr-FR" b="1" i="1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536599" y="4102116"/>
            <a:ext cx="4850868" cy="244827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80000" y="108000"/>
            <a:ext cx="51630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>
                <a:ea typeface="Calibri" panose="020F0502020204030204" pitchFamily="34" charset="0"/>
              </a:rPr>
              <a:t>A  la découverte d’un mobile </a:t>
            </a:r>
          </a:p>
        </p:txBody>
      </p:sp>
    </p:spTree>
    <p:extLst>
      <p:ext uri="{BB962C8B-B14F-4D97-AF65-F5344CB8AC3E}">
        <p14:creationId xmlns:p14="http://schemas.microsoft.com/office/powerpoint/2010/main" xmlns="" val="1554342083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8055" y="1023254"/>
            <a:ext cx="3872809" cy="239591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95536" y="4077071"/>
            <a:ext cx="3618225" cy="235680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4437" y="4077070"/>
            <a:ext cx="3592854" cy="23568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0000" y="108000"/>
            <a:ext cx="2682145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fr-FR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Le matériel  </a:t>
            </a:r>
            <a:endParaRPr lang="fr-FR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62149" y="653893"/>
            <a:ext cx="2146742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b="1" i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Pour </a:t>
            </a:r>
            <a:r>
              <a:rPr lang="fr-FR" b="1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chenilles</a:t>
            </a:r>
            <a:endParaRPr lang="fr-F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03648" y="3509905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i="1" dirty="0">
                <a:latin typeface="Arial" panose="020B0604020202020204" pitchFamily="34" charset="0"/>
                <a:ea typeface="Calibri" panose="020F0502020204030204" pitchFamily="34" charset="0"/>
              </a:rPr>
              <a:t>Pour les cocons 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4902609" y="3515355"/>
            <a:ext cx="2236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i="1" dirty="0">
                <a:latin typeface="Arial" panose="020B0604020202020204" pitchFamily="34" charset="0"/>
                <a:ea typeface="Calibri" panose="020F0502020204030204" pitchFamily="34" charset="0"/>
              </a:rPr>
              <a:t>Pour les papillons</a:t>
            </a:r>
            <a:r>
              <a:rPr lang="fr-FR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746333682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108867" y="3844239"/>
            <a:ext cx="4006386" cy="225786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51520" y="1170651"/>
            <a:ext cx="4092173" cy="230425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14465" y="108000"/>
            <a:ext cx="5232522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fr-FR" sz="28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2- La </a:t>
            </a:r>
            <a:r>
              <a:rPr lang="fr-FR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réalisation des éléments</a:t>
            </a:r>
            <a:endParaRPr lang="fr-FR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115616" y="620688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Les chenilles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219460" y="3474907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On dessine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2915816" y="6041256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On donne quelques coups de pinceaux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647782957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6297" y="943387"/>
            <a:ext cx="4824536" cy="219630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39553" y="3724110"/>
            <a:ext cx="3565709" cy="2196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716016" y="3747147"/>
            <a:ext cx="3471864" cy="219600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1187624" y="539857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Les cocons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296778" y="3256328"/>
            <a:ext cx="7443574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b="1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introduit une chenille dans une bouteille découpée et on ferme</a:t>
            </a:r>
            <a:endParaRPr lang="fr-F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9552" y="6048000"/>
            <a:ext cx="3699158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b="1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fr-FR" b="1" i="1" dirty="0" smtClean="0">
                <a:latin typeface="Arial" panose="020B0604020202020204" pitchFamily="34" charset="0"/>
                <a:ea typeface="Calibri" panose="020F0502020204030204" pitchFamily="34" charset="0"/>
              </a:rPr>
              <a:t>On </a:t>
            </a:r>
            <a:r>
              <a:rPr lang="fr-FR" b="1" i="1" dirty="0">
                <a:latin typeface="Arial" panose="020B0604020202020204" pitchFamily="34" charset="0"/>
                <a:ea typeface="Calibri" panose="020F0502020204030204" pitchFamily="34" charset="0"/>
              </a:rPr>
              <a:t>colle du papier journal sur les bouteilles 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4463988" y="6084000"/>
            <a:ext cx="45704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i="1" dirty="0">
                <a:latin typeface="Arial" panose="020B0604020202020204" pitchFamily="34" charset="0"/>
                <a:ea typeface="Calibri" panose="020F0502020204030204" pitchFamily="34" charset="0"/>
              </a:rPr>
              <a:t>Après avoir peint, on enroule une </a:t>
            </a:r>
            <a:r>
              <a:rPr lang="fr-FR" b="1" i="1" dirty="0" smtClean="0">
                <a:latin typeface="Arial" panose="020B0604020202020204" pitchFamily="34" charset="0"/>
                <a:ea typeface="Calibri" panose="020F0502020204030204" pitchFamily="34" charset="0"/>
              </a:rPr>
              <a:t>ficelle</a:t>
            </a:r>
          </a:p>
          <a:p>
            <a:r>
              <a:rPr lang="fr-FR" b="1" i="1" dirty="0"/>
              <a:t>comme une chenille qui fait son cocon</a:t>
            </a:r>
            <a:endParaRPr lang="fr-FR" dirty="0"/>
          </a:p>
        </p:txBody>
      </p:sp>
      <p:sp>
        <p:nvSpPr>
          <p:cNvPr id="14" name="Rectangle 13"/>
          <p:cNvSpPr/>
          <p:nvPr/>
        </p:nvSpPr>
        <p:spPr>
          <a:xfrm>
            <a:off x="180000" y="108000"/>
            <a:ext cx="6381875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fr-FR" sz="28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2- La </a:t>
            </a:r>
            <a:r>
              <a:rPr lang="fr-FR" sz="28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réalisation des </a:t>
            </a:r>
            <a:r>
              <a:rPr lang="fr-FR" sz="28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éléments(suite)</a:t>
            </a:r>
            <a:endParaRPr lang="fr-F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0850551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63688" y="1269189"/>
            <a:ext cx="4164246" cy="223181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92401" y="4081820"/>
            <a:ext cx="3630605" cy="220312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826123" y="4077072"/>
            <a:ext cx="1794887" cy="220787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1115616" y="765133"/>
            <a:ext cx="4991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Les papillons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92401" y="3616368"/>
            <a:ext cx="7863975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b="1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 une bouteille en plastique, on s’applique à dessiner un papillon</a:t>
            </a:r>
            <a:endParaRPr lang="fr-F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Image 12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6198" y="4077072"/>
            <a:ext cx="3275856" cy="22078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923046" y="6336390"/>
            <a:ext cx="61335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i="1" dirty="0">
                <a:latin typeface="Arial" panose="020B0604020202020204" pitchFamily="34" charset="0"/>
                <a:ea typeface="Calibri" panose="020F0502020204030204" pitchFamily="34" charset="0"/>
              </a:rPr>
              <a:t>On décore les papillons à l’aide des vernis à ongles</a:t>
            </a:r>
            <a:endParaRPr lang="fr-FR" dirty="0"/>
          </a:p>
        </p:txBody>
      </p:sp>
      <p:sp>
        <p:nvSpPr>
          <p:cNvPr id="15" name="Rectangle 14"/>
          <p:cNvSpPr/>
          <p:nvPr/>
        </p:nvSpPr>
        <p:spPr>
          <a:xfrm>
            <a:off x="180000" y="108000"/>
            <a:ext cx="6381875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fr-FR" sz="28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2- La </a:t>
            </a:r>
            <a:r>
              <a:rPr lang="fr-FR" sz="28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réalisation des </a:t>
            </a:r>
            <a:r>
              <a:rPr lang="fr-FR" sz="28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éléments(suite)</a:t>
            </a:r>
            <a:endParaRPr lang="fr-F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9180086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23528" y="680718"/>
            <a:ext cx="3853191" cy="2286853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469851" y="680718"/>
            <a:ext cx="4065844" cy="2276872"/>
          </a:xfrm>
          <a:prstGeom prst="rect">
            <a:avLst/>
          </a:prstGeom>
        </p:spPr>
      </p:pic>
      <p:pic>
        <p:nvPicPr>
          <p:cNvPr id="7" name="Image 6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3645024"/>
            <a:ext cx="2139315" cy="261429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180000" y="108000"/>
            <a:ext cx="2722220" cy="5301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fr-FR" sz="28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3- Le </a:t>
            </a:r>
            <a:r>
              <a:rPr lang="fr-FR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montage </a:t>
            </a:r>
            <a:endParaRPr lang="fr-FR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34162" y="3044633"/>
            <a:ext cx="7272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i="1" dirty="0">
                <a:latin typeface="Arial" panose="020B0604020202020204" pitchFamily="34" charset="0"/>
                <a:ea typeface="Calibri" panose="020F0502020204030204" pitchFamily="34" charset="0"/>
              </a:rPr>
              <a:t>On fixe </a:t>
            </a:r>
            <a:r>
              <a:rPr lang="fr-FR" b="1" i="1" dirty="0" smtClean="0">
                <a:latin typeface="Arial" panose="020B0604020202020204" pitchFamily="34" charset="0"/>
                <a:ea typeface="Calibri" panose="020F0502020204030204" pitchFamily="34" charset="0"/>
              </a:rPr>
              <a:t>les branches  </a:t>
            </a:r>
            <a:r>
              <a:rPr lang="fr-FR" b="1" i="1" dirty="0">
                <a:latin typeface="Arial" panose="020B0604020202020204" pitchFamily="34" charset="0"/>
                <a:ea typeface="Calibri" panose="020F0502020204030204" pitchFamily="34" charset="0"/>
              </a:rPr>
              <a:t>d’arbre à l’aide </a:t>
            </a:r>
            <a:r>
              <a:rPr lang="fr-FR" b="1" i="1" dirty="0" smtClean="0">
                <a:latin typeface="Arial" panose="020B0604020202020204" pitchFamily="34" charset="0"/>
                <a:ea typeface="Calibri" panose="020F0502020204030204" pitchFamily="34" charset="0"/>
              </a:rPr>
              <a:t>de ficelles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705256" y="6305712"/>
            <a:ext cx="64043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i="1" dirty="0" smtClean="0">
                <a:latin typeface="Arial" panose="020B0604020202020204" pitchFamily="34" charset="0"/>
                <a:ea typeface="Calibri" panose="020F0502020204030204" pitchFamily="34" charset="0"/>
              </a:rPr>
              <a:t>On accroche </a:t>
            </a:r>
            <a:r>
              <a:rPr lang="fr-FR" b="1" i="1" dirty="0">
                <a:latin typeface="Arial" panose="020B0604020202020204" pitchFamily="34" charset="0"/>
                <a:ea typeface="Calibri" panose="020F0502020204030204" pitchFamily="34" charset="0"/>
              </a:rPr>
              <a:t>nos </a:t>
            </a:r>
            <a:r>
              <a:rPr lang="fr-FR" b="1" i="1" dirty="0" smtClean="0">
                <a:latin typeface="Arial" panose="020B0604020202020204" pitchFamily="34" charset="0"/>
                <a:ea typeface="Calibri" panose="020F0502020204030204" pitchFamily="34" charset="0"/>
              </a:rPr>
              <a:t>papillons, nos cocons et nos chenilles</a:t>
            </a:r>
            <a:r>
              <a:rPr lang="fr-FR" b="1" i="1" dirty="0"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fr-FR" dirty="0"/>
          </a:p>
        </p:txBody>
      </p:sp>
      <p:pic>
        <p:nvPicPr>
          <p:cNvPr id="11" name="Image 10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3" y="3656771"/>
            <a:ext cx="4464496" cy="2590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784826065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859359" y="1052736"/>
            <a:ext cx="4065537" cy="581826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lvl="0" algn="ctr">
              <a:lnSpc>
                <a:spcPct val="107000"/>
              </a:lnSpc>
              <a:spcAft>
                <a:spcPts val="800"/>
              </a:spcAft>
              <a:defRPr sz="2800" b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fr-FR" sz="3200" dirty="0" smtClean="0">
                <a:latin typeface="+mn-lt"/>
              </a:rPr>
              <a:t>Notre Chef d’Œuvre</a:t>
            </a:r>
            <a:endParaRPr lang="fr-FR" sz="3200" dirty="0">
              <a:latin typeface="+mn-lt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772816"/>
            <a:ext cx="5511111" cy="364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78268330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te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TM04033927[[fn=Grand événement]]</Template>
  <TotalTime>629</TotalTime>
  <Words>301</Words>
  <Application>Microsoft Office PowerPoint</Application>
  <PresentationFormat>Affichage à l'écran (4:3)</PresentationFormat>
  <Paragraphs>53</Paragraphs>
  <Slides>20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1" baseType="lpstr">
      <vt:lpstr>Facette</vt:lpstr>
      <vt:lpstr>Mobiles et Automates Classe de MS(B)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                </vt:lpstr>
      <vt:lpstr>Bravo à tous les élèves de la MS B de Mme Martin. La pépinière des deux Plateaux  2016/2017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Alexander Calder</dc:title>
  <dc:creator>Catherine</dc:creator>
  <cp:lastModifiedBy>club</cp:lastModifiedBy>
  <cp:revision>99</cp:revision>
  <dcterms:created xsi:type="dcterms:W3CDTF">2015-01-03T15:53:51Z</dcterms:created>
  <dcterms:modified xsi:type="dcterms:W3CDTF">2017-05-30T21:26:52Z</dcterms:modified>
</cp:coreProperties>
</file>