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BFFA-26BF-4EA1-91F9-0CBAC2995CF0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F364-609A-440A-B974-030A4735B2A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BFFA-26BF-4EA1-91F9-0CBAC2995CF0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F364-609A-440A-B974-030A4735B2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BFFA-26BF-4EA1-91F9-0CBAC2995CF0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F364-609A-440A-B974-030A4735B2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BFFA-26BF-4EA1-91F9-0CBAC2995CF0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F364-609A-440A-B974-030A4735B2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BFFA-26BF-4EA1-91F9-0CBAC2995CF0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F364-609A-440A-B974-030A4735B2A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BFFA-26BF-4EA1-91F9-0CBAC2995CF0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F364-609A-440A-B974-030A4735B2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BFFA-26BF-4EA1-91F9-0CBAC2995CF0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F364-609A-440A-B974-030A4735B2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BFFA-26BF-4EA1-91F9-0CBAC2995CF0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F364-609A-440A-B974-030A4735B2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BFFA-26BF-4EA1-91F9-0CBAC2995CF0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F364-609A-440A-B974-030A4735B2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BFFA-26BF-4EA1-91F9-0CBAC2995CF0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F364-609A-440A-B974-030A4735B2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BFFA-26BF-4EA1-91F9-0CBAC2995CF0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0AF364-609A-440A-B974-030A4735B2A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60BFFA-26BF-4EA1-91F9-0CBAC2995CF0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0AF364-609A-440A-B974-030A4735B2AC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2914672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chemeClr val="tx1"/>
                </a:solidFill>
                <a:latin typeface="Arial Rounded MT Bold" pitchFamily="34" charset="0"/>
              </a:rPr>
              <a:t>EPS et transversalité des apprentissages Cycles 2 et 3</a:t>
            </a:r>
            <a:endParaRPr lang="fr-FR" sz="5400" dirty="0">
              <a:solidFill>
                <a:schemeClr val="tx1"/>
              </a:solidFill>
            </a:endParaRPr>
          </a:p>
        </p:txBody>
      </p:sp>
      <p:pic>
        <p:nvPicPr>
          <p:cNvPr id="4" name="Image 3" descr="Image associé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14686"/>
            <a:ext cx="2928958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Résultat de recherche d'images pour &quot;pédagogie de projet&quot;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571876"/>
            <a:ext cx="383381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200" b="1" u="sng" dirty="0" smtClean="0">
                <a:latin typeface="Franklin Gothic Book" pitchFamily="34" charset="0"/>
              </a:rPr>
              <a:t>La pédagogie active</a:t>
            </a:r>
          </a:p>
          <a:p>
            <a:pPr algn="ctr">
              <a:buNone/>
            </a:pPr>
            <a:endParaRPr lang="fr-FR" sz="3200" b="1" dirty="0" smtClean="0">
              <a:latin typeface="Franklin Gothic Book" pitchFamily="34" charset="0"/>
            </a:endParaRPr>
          </a:p>
          <a:p>
            <a:pPr algn="ctr">
              <a:buNone/>
            </a:pPr>
            <a:r>
              <a:rPr lang="fr-FR" sz="3200" b="1" dirty="0" smtClean="0">
                <a:latin typeface="Franklin Gothic Book" pitchFamily="34" charset="0"/>
              </a:rPr>
              <a:t>Apprendre par et dans l’action</a:t>
            </a:r>
          </a:p>
          <a:p>
            <a:pPr>
              <a:buFont typeface="Wingdings"/>
              <a:buChar char="Ø"/>
            </a:pPr>
            <a:r>
              <a:rPr lang="fr-FR" sz="3200" b="1" dirty="0" smtClean="0">
                <a:latin typeface="Franklin Gothic Book" pitchFamily="34" charset="0"/>
                <a:sym typeface="Wingdings"/>
              </a:rPr>
              <a:t> </a:t>
            </a:r>
            <a:r>
              <a:rPr lang="fr-FR" sz="3200" b="1" dirty="0" smtClean="0">
                <a:latin typeface="Franklin Gothic Book" pitchFamily="34" charset="0"/>
                <a:sym typeface="Wingdings"/>
              </a:rPr>
              <a:t>L’action de l’élève doit lui permettre de résoudre un problème ou de réaliser un « objet ».</a:t>
            </a:r>
          </a:p>
          <a:p>
            <a:pPr>
              <a:buFont typeface="Wingdings"/>
              <a:buChar char="Ø"/>
            </a:pPr>
            <a:endParaRPr lang="fr-FR" sz="3200" b="1" dirty="0" smtClean="0">
              <a:latin typeface="Franklin Gothic Book" pitchFamily="34" charset="0"/>
              <a:sym typeface="Wingdings"/>
            </a:endParaRPr>
          </a:p>
          <a:p>
            <a:pPr>
              <a:buFont typeface="Wingdings"/>
              <a:buChar char="n"/>
            </a:pPr>
            <a:r>
              <a:rPr lang="fr-FR" sz="3200" b="1" dirty="0" smtClean="0">
                <a:latin typeface="Franklin Gothic Book" pitchFamily="34" charset="0"/>
                <a:sym typeface="Wingdings"/>
              </a:rPr>
              <a:t>Ressources internes</a:t>
            </a:r>
          </a:p>
          <a:p>
            <a:pPr>
              <a:buFont typeface="Wingdings"/>
              <a:buChar char="n"/>
            </a:pPr>
            <a:r>
              <a:rPr lang="fr-FR" sz="3200" b="1" dirty="0" smtClean="0">
                <a:latin typeface="Franklin Gothic Book" pitchFamily="34" charset="0"/>
                <a:sym typeface="Wingdings"/>
              </a:rPr>
              <a:t>Ressources externes</a:t>
            </a:r>
            <a:endParaRPr lang="fr-FR" sz="3200" b="1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00124"/>
          </a:xfrm>
        </p:spPr>
        <p:txBody>
          <a:bodyPr>
            <a:normAutofit/>
          </a:bodyPr>
          <a:lstStyle/>
          <a:p>
            <a:r>
              <a:rPr lang="fr-FR" sz="4800" b="1" dirty="0" smtClean="0"/>
              <a:t>Bref historique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latin typeface="Franklin Gothic Book" pitchFamily="34" charset="0"/>
              </a:rPr>
              <a:t>A l’origine, John Dewey et William Kilpatrick</a:t>
            </a:r>
          </a:p>
          <a:p>
            <a:pPr>
              <a:buNone/>
            </a:pPr>
            <a:r>
              <a:rPr lang="fr-FR" b="1" i="1" dirty="0" smtClean="0">
                <a:latin typeface="Franklin Gothic Book" pitchFamily="34" charset="0"/>
              </a:rPr>
              <a:t>L’élève, acteur de sa formation</a:t>
            </a:r>
          </a:p>
          <a:p>
            <a:pPr>
              <a:buNone/>
            </a:pPr>
            <a:endParaRPr lang="fr-FR" b="1" i="1" dirty="0" smtClean="0">
              <a:latin typeface="Franklin Gothic Book" pitchFamily="34" charset="0"/>
            </a:endParaRPr>
          </a:p>
          <a:p>
            <a:r>
              <a:rPr lang="fr-FR" b="1" dirty="0" smtClean="0">
                <a:latin typeface="Franklin Gothic Book" pitchFamily="34" charset="0"/>
              </a:rPr>
              <a:t>Le temps des pédagogues européens</a:t>
            </a:r>
          </a:p>
          <a:p>
            <a:pPr>
              <a:buNone/>
            </a:pPr>
            <a:r>
              <a:rPr lang="fr-FR" b="1" i="1" dirty="0" smtClean="0">
                <a:latin typeface="Franklin Gothic Book" pitchFamily="34" charset="0"/>
              </a:rPr>
              <a:t>« Aide moi à faire tout seul » (Montessori</a:t>
            </a:r>
            <a:r>
              <a:rPr lang="fr-FR" b="1" i="1" dirty="0" smtClean="0">
                <a:latin typeface="Franklin Gothic Book" pitchFamily="34" charset="0"/>
              </a:rPr>
              <a:t>)</a:t>
            </a:r>
          </a:p>
          <a:p>
            <a:pPr>
              <a:buNone/>
            </a:pPr>
            <a:endParaRPr lang="fr-FR" b="1" dirty="0" smtClean="0">
              <a:latin typeface="Franklin Gothic Book" pitchFamily="34" charset="0"/>
            </a:endParaRPr>
          </a:p>
          <a:p>
            <a:r>
              <a:rPr lang="fr-FR" b="1" dirty="0" err="1" smtClean="0">
                <a:latin typeface="Franklin Gothic Book" pitchFamily="34" charset="0"/>
              </a:rPr>
              <a:t>Meirieu</a:t>
            </a:r>
            <a:r>
              <a:rPr lang="fr-FR" b="1" dirty="0" smtClean="0">
                <a:latin typeface="Franklin Gothic Book" pitchFamily="34" charset="0"/>
              </a:rPr>
              <a:t> et </a:t>
            </a:r>
            <a:r>
              <a:rPr lang="fr-FR" b="1" dirty="0" err="1" smtClean="0">
                <a:latin typeface="Franklin Gothic Book" pitchFamily="34" charset="0"/>
              </a:rPr>
              <a:t>Perrenoud</a:t>
            </a:r>
            <a:endParaRPr lang="fr-FR" b="1" dirty="0" smtClean="0">
              <a:latin typeface="Franklin Gothic Book" pitchFamily="34" charset="0"/>
            </a:endParaRPr>
          </a:p>
          <a:p>
            <a:pPr>
              <a:buNone/>
            </a:pPr>
            <a:r>
              <a:rPr lang="fr-FR" b="1" i="1" dirty="0" smtClean="0">
                <a:latin typeface="Franklin Gothic Book" pitchFamily="34" charset="0"/>
              </a:rPr>
              <a:t>Un projet personnel, une entreprise collective</a:t>
            </a:r>
          </a:p>
          <a:p>
            <a:pPr>
              <a:buNone/>
            </a:pPr>
            <a:endParaRPr lang="fr-FR" b="1" dirty="0" smtClean="0">
              <a:latin typeface="Franklin Gothic Book" pitchFamily="34" charset="0"/>
            </a:endParaRPr>
          </a:p>
          <a:p>
            <a:pPr>
              <a:buNone/>
            </a:pPr>
            <a:endParaRPr lang="fr-FR" b="1" i="1" dirty="0" smtClean="0">
              <a:latin typeface="Franklin Gothic Book" pitchFamily="34" charset="0"/>
            </a:endParaRPr>
          </a:p>
          <a:p>
            <a:endParaRPr lang="fr-FR" b="1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28686"/>
          </a:xfrm>
        </p:spPr>
        <p:txBody>
          <a:bodyPr>
            <a:normAutofit/>
          </a:bodyPr>
          <a:lstStyle/>
          <a:p>
            <a:r>
              <a:rPr lang="fr-FR" sz="4800" b="1" dirty="0" smtClean="0"/>
              <a:t>Et le projet ?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3200" b="1" dirty="0" smtClean="0">
                <a:latin typeface="Franklin Gothic Book" pitchFamily="34" charset="0"/>
              </a:rPr>
              <a:t>Caractéristiques du projet pédagogique:</a:t>
            </a:r>
          </a:p>
          <a:p>
            <a:pPr>
              <a:buNone/>
            </a:pPr>
            <a:endParaRPr lang="fr-FR" sz="3200" b="1" dirty="0" smtClean="0">
              <a:latin typeface="Franklin Gothic Book" pitchFamily="34" charset="0"/>
            </a:endParaRPr>
          </a:p>
          <a:p>
            <a:pPr marL="514350" indent="-514350">
              <a:buAutoNum type="arabicPeriod"/>
            </a:pPr>
            <a:r>
              <a:rPr lang="fr-FR" sz="3200" b="1" dirty="0" smtClean="0">
                <a:latin typeface="Franklin Gothic Book" pitchFamily="34" charset="0"/>
              </a:rPr>
              <a:t>Une production finale.</a:t>
            </a:r>
          </a:p>
          <a:p>
            <a:pPr marL="514350" indent="-514350">
              <a:buAutoNum type="arabicPeriod"/>
            </a:pPr>
            <a:r>
              <a:rPr lang="fr-FR" sz="3200" b="1" dirty="0" smtClean="0">
                <a:latin typeface="Franklin Gothic Book" pitchFamily="34" charset="0"/>
              </a:rPr>
              <a:t>Non imposé par l’enseignant.</a:t>
            </a:r>
          </a:p>
          <a:p>
            <a:pPr marL="514350" indent="-514350">
              <a:buAutoNum type="arabicPeriod"/>
            </a:pPr>
            <a:r>
              <a:rPr lang="fr-FR" sz="3200" b="1" dirty="0" smtClean="0">
                <a:latin typeface="Franklin Gothic Book" pitchFamily="34" charset="0"/>
              </a:rPr>
              <a:t>Soumis à l’évaluation.</a:t>
            </a:r>
          </a:p>
          <a:p>
            <a:pPr marL="514350" indent="-514350">
              <a:buAutoNum type="arabicPeriod"/>
            </a:pPr>
            <a:r>
              <a:rPr lang="fr-FR" sz="3200" b="1" dirty="0" smtClean="0">
                <a:latin typeface="Franklin Gothic Book" pitchFamily="34" charset="0"/>
              </a:rPr>
              <a:t>Acquisition de connaissances et compétences</a:t>
            </a:r>
            <a:endParaRPr lang="fr-FR" sz="3200" b="1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3600" b="1" u="sng" dirty="0" smtClean="0">
                <a:latin typeface="Franklin Gothic Book" pitchFamily="34" charset="0"/>
              </a:rPr>
              <a:t>Points clés de la démarche</a:t>
            </a:r>
          </a:p>
          <a:p>
            <a:pPr marL="742950" indent="-742950" algn="just">
              <a:buAutoNum type="arabicPeriod"/>
            </a:pPr>
            <a:r>
              <a:rPr lang="fr-FR" sz="3600" b="1" dirty="0" smtClean="0">
                <a:latin typeface="Franklin Gothic Book" pitchFamily="34" charset="0"/>
              </a:rPr>
              <a:t>Autonomie</a:t>
            </a:r>
          </a:p>
          <a:p>
            <a:pPr marL="742950" indent="-742950" algn="just">
              <a:buAutoNum type="arabicPeriod"/>
            </a:pPr>
            <a:r>
              <a:rPr lang="fr-FR" sz="3600" b="1" dirty="0" smtClean="0">
                <a:latin typeface="Franklin Gothic Book" pitchFamily="34" charset="0"/>
              </a:rPr>
              <a:t>Acquisition de connaissances et progression des compétences</a:t>
            </a:r>
          </a:p>
          <a:p>
            <a:pPr marL="742950" indent="-742950" algn="just">
              <a:buAutoNum type="arabicPeriod"/>
            </a:pPr>
            <a:r>
              <a:rPr lang="fr-FR" sz="3600" b="1" dirty="0" smtClean="0">
                <a:latin typeface="Franklin Gothic Book" pitchFamily="34" charset="0"/>
              </a:rPr>
              <a:t>Fixer des objectifs intermédiaires (par l’élève)</a:t>
            </a:r>
          </a:p>
          <a:p>
            <a:pPr marL="742950" indent="-742950" algn="just">
              <a:buAutoNum type="arabicPeriod"/>
            </a:pPr>
            <a:r>
              <a:rPr lang="fr-FR" sz="3600" b="1" dirty="0" smtClean="0">
                <a:latin typeface="Franklin Gothic Book" pitchFamily="34" charset="0"/>
              </a:rPr>
              <a:t>Apprentissages par essais, erreurs, corrections</a:t>
            </a:r>
          </a:p>
          <a:p>
            <a:pPr marL="742950" indent="-742950" algn="just">
              <a:buAutoNum type="arabicPeriod"/>
            </a:pPr>
            <a:r>
              <a:rPr lang="fr-FR" sz="3600" b="1" dirty="0" smtClean="0">
                <a:latin typeface="Franklin Gothic Book" pitchFamily="34" charset="0"/>
              </a:rPr>
              <a:t>Collaboration</a:t>
            </a:r>
          </a:p>
          <a:p>
            <a:pPr marL="742950" indent="-742950" algn="just">
              <a:buAutoNum type="arabicPeriod"/>
            </a:pPr>
            <a:r>
              <a:rPr lang="fr-FR" sz="3600" b="1" dirty="0" smtClean="0">
                <a:latin typeface="Franklin Gothic Book" pitchFamily="34" charset="0"/>
              </a:rPr>
              <a:t>Evaluation</a:t>
            </a:r>
            <a:endParaRPr lang="fr-FR" sz="3600" b="1" dirty="0" smtClean="0">
              <a:latin typeface="Franklin Gothic Book" pitchFamily="34" charset="0"/>
            </a:endParaRPr>
          </a:p>
          <a:p>
            <a:endParaRPr lang="fr-FR" dirty="0"/>
          </a:p>
        </p:txBody>
      </p:sp>
      <p:pic>
        <p:nvPicPr>
          <p:cNvPr id="4" name="Image 3" descr="Image associé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0"/>
            <a:ext cx="10001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u="sng" dirty="0" smtClean="0">
                <a:solidFill>
                  <a:schemeClr val="tx1"/>
                </a:solidFill>
                <a:latin typeface="Franklin Gothic Book" pitchFamily="34" charset="0"/>
              </a:rPr>
              <a:t>Pour</a:t>
            </a:r>
            <a:r>
              <a:rPr lang="fr-FR" b="1" u="sng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fr-FR" sz="3600" b="1" u="sng" dirty="0" smtClean="0">
                <a:solidFill>
                  <a:schemeClr val="tx1"/>
                </a:solidFill>
                <a:latin typeface="Franklin Gothic Book" pitchFamily="34" charset="0"/>
              </a:rPr>
              <a:t>les élèves</a:t>
            </a:r>
            <a:endParaRPr lang="fr-FR" sz="40600" b="1" u="sng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lnSpcReduction="10000"/>
          </a:bodyPr>
          <a:lstStyle/>
          <a:p>
            <a:r>
              <a:rPr lang="fr-FR" sz="3600" b="1" dirty="0" smtClean="0">
                <a:latin typeface="Franklin Gothic Book" pitchFamily="34" charset="0"/>
              </a:rPr>
              <a:t>Prise d’initiative</a:t>
            </a:r>
          </a:p>
          <a:p>
            <a:r>
              <a:rPr lang="fr-FR" sz="3600" b="1" dirty="0" smtClean="0">
                <a:latin typeface="Franklin Gothic Book" pitchFamily="34" charset="0"/>
              </a:rPr>
              <a:t>Compétences psycho-sociales</a:t>
            </a:r>
          </a:p>
          <a:p>
            <a:r>
              <a:rPr lang="fr-FR" sz="3600" b="1" dirty="0" smtClean="0">
                <a:latin typeface="Franklin Gothic Book" pitchFamily="34" charset="0"/>
              </a:rPr>
              <a:t>Une autre relation « enseignant-élève »</a:t>
            </a:r>
          </a:p>
          <a:p>
            <a:r>
              <a:rPr lang="fr-FR" sz="3600" b="1" dirty="0" smtClean="0">
                <a:latin typeface="Franklin Gothic Book" pitchFamily="34" charset="0"/>
              </a:rPr>
              <a:t>Engagement</a:t>
            </a:r>
          </a:p>
          <a:p>
            <a:r>
              <a:rPr lang="fr-FR" sz="3600" b="1" dirty="0" smtClean="0">
                <a:latin typeface="Franklin Gothic Book" pitchFamily="34" charset="0"/>
              </a:rPr>
              <a:t>Légitimation des connaissances</a:t>
            </a:r>
          </a:p>
          <a:p>
            <a:r>
              <a:rPr lang="fr-FR" sz="3600" b="1" dirty="0" smtClean="0">
                <a:latin typeface="Franklin Gothic Book" pitchFamily="34" charset="0"/>
              </a:rPr>
              <a:t>Des compétences disciplinaires et transversales</a:t>
            </a:r>
          </a:p>
          <a:p>
            <a:r>
              <a:rPr lang="fr-FR" sz="3600" b="1" dirty="0" smtClean="0">
                <a:latin typeface="Franklin Gothic Book" pitchFamily="34" charset="0"/>
              </a:rPr>
              <a:t>Ouverture sur l’extérieur</a:t>
            </a:r>
          </a:p>
          <a:p>
            <a:endParaRPr lang="fr-FR" dirty="0"/>
          </a:p>
        </p:txBody>
      </p:sp>
      <p:pic>
        <p:nvPicPr>
          <p:cNvPr id="4" name="Image 3" descr="Résultat de recherche d'images pour &quot;plus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78579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 smtClean="0">
                <a:solidFill>
                  <a:schemeClr val="tx1"/>
                </a:solidFill>
                <a:latin typeface="Franklin Gothic Book" pitchFamily="34" charset="0"/>
              </a:rPr>
              <a:t>Une pédagogie efficace si …</a:t>
            </a:r>
            <a:endParaRPr lang="fr-FR" sz="3600" b="1" u="sng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>
                <a:latin typeface="Franklin Gothic Book" pitchFamily="34" charset="0"/>
              </a:rPr>
              <a:t>La production est concrète</a:t>
            </a:r>
          </a:p>
          <a:p>
            <a:r>
              <a:rPr lang="fr-FR" sz="3600" b="1" dirty="0" smtClean="0">
                <a:latin typeface="Franklin Gothic Book" pitchFamily="34" charset="0"/>
              </a:rPr>
              <a:t>Une véritable reconnaissance</a:t>
            </a:r>
          </a:p>
          <a:p>
            <a:r>
              <a:rPr lang="fr-FR" sz="3600" b="1" dirty="0" smtClean="0">
                <a:latin typeface="Franklin Gothic Book" pitchFamily="34" charset="0"/>
              </a:rPr>
              <a:t>Modification du statut de l’élève</a:t>
            </a:r>
          </a:p>
          <a:p>
            <a:r>
              <a:rPr lang="fr-FR" sz="3600" b="1" dirty="0" smtClean="0">
                <a:latin typeface="Franklin Gothic Book" pitchFamily="34" charset="0"/>
              </a:rPr>
              <a:t>Un réel potentiel d’apprentissage</a:t>
            </a:r>
          </a:p>
          <a:p>
            <a:r>
              <a:rPr lang="fr-FR" sz="3600" b="1" dirty="0" smtClean="0">
                <a:latin typeface="Franklin Gothic Book" pitchFamily="34" charset="0"/>
              </a:rPr>
              <a:t>Une progressivité des apprentissages (évaluations)</a:t>
            </a:r>
          </a:p>
          <a:p>
            <a:r>
              <a:rPr lang="fr-FR" sz="3600" b="1" dirty="0" smtClean="0">
                <a:latin typeface="Franklin Gothic Book" pitchFamily="34" charset="0"/>
              </a:rPr>
              <a:t>Des acquis / des manques</a:t>
            </a:r>
            <a:endParaRPr lang="fr-FR" sz="3600" b="1" dirty="0">
              <a:latin typeface="Franklin Gothic Book" pitchFamily="34" charset="0"/>
            </a:endParaRPr>
          </a:p>
        </p:txBody>
      </p:sp>
      <p:pic>
        <p:nvPicPr>
          <p:cNvPr id="4" name="Image 3" descr="Résultat de recherche d'images pour &quot;projet efficace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2"/>
            <a:ext cx="642942" cy="56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156</Words>
  <Application>Microsoft Office PowerPoint</Application>
  <PresentationFormat>Affichage à l'écran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EPS et transversalité des apprentissages Cycles 2 et 3</vt:lpstr>
      <vt:lpstr>Diapositive 2</vt:lpstr>
      <vt:lpstr>Bref historique</vt:lpstr>
      <vt:lpstr>Et le projet ?</vt:lpstr>
      <vt:lpstr>Diapositive 5</vt:lpstr>
      <vt:lpstr>Pour les élèves</vt:lpstr>
      <vt:lpstr>Une pédagogie efficace si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EPS et transversalité des apprentissages Cycles 2 et 3</dc:title>
  <dc:creator>Laly</dc:creator>
  <cp:lastModifiedBy>Laly</cp:lastModifiedBy>
  <cp:revision>6</cp:revision>
  <dcterms:created xsi:type="dcterms:W3CDTF">2017-03-27T10:04:48Z</dcterms:created>
  <dcterms:modified xsi:type="dcterms:W3CDTF">2017-03-27T11:04:34Z</dcterms:modified>
</cp:coreProperties>
</file>