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50669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92656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39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711861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5402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16276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33590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47113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49178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45854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37194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850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94459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30471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22651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28363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F9DD-7F2E-4417-A3F7-8899A6338B06}" type="datetimeFigureOut">
              <a:rPr lang="fr-CI" smtClean="0"/>
              <a:t>31/05/2018</a:t>
            </a:fld>
            <a:endParaRPr lang="fr-C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C1A539-0D43-4CF9-B820-38F4AF41DD75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64235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75F47-E899-4791-B343-43A4D6AA7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999460"/>
            <a:ext cx="5698067" cy="4479852"/>
          </a:xfrm>
        </p:spPr>
        <p:txBody>
          <a:bodyPr anchor="ctr">
            <a:normAutofit/>
          </a:bodyPr>
          <a:lstStyle/>
          <a:p>
            <a:r>
              <a:rPr lang="fr-CI" dirty="0"/>
              <a:t>PROJET MOBILES ET AUTOMATES</a:t>
            </a:r>
            <a:br>
              <a:rPr lang="fr-CI" dirty="0"/>
            </a:br>
            <a:endParaRPr lang="fr-CI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0803BD-6E82-42DC-9C1D-25083B995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r>
              <a:rPr lang="fr-CI" dirty="0"/>
              <a:t>Classe de CM2C</a:t>
            </a:r>
          </a:p>
          <a:p>
            <a:pPr algn="l"/>
            <a:r>
              <a:rPr lang="fr-CI" dirty="0"/>
              <a:t>Lycée international Jean Mermoz</a:t>
            </a:r>
          </a:p>
          <a:p>
            <a:pPr algn="l"/>
            <a:r>
              <a:rPr lang="fr-CI" dirty="0"/>
              <a:t>Année 2017/2018</a:t>
            </a:r>
          </a:p>
        </p:txBody>
      </p:sp>
    </p:spTree>
    <p:extLst>
      <p:ext uri="{BB962C8B-B14F-4D97-AF65-F5344CB8AC3E}">
        <p14:creationId xmlns:p14="http://schemas.microsoft.com/office/powerpoint/2010/main" val="74437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62F54-92C8-418A-B22F-2236F11E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400" y="4116870"/>
            <a:ext cx="3345683" cy="938213"/>
          </a:xfrm>
        </p:spPr>
        <p:txBody>
          <a:bodyPr>
            <a:normAutofit/>
          </a:bodyPr>
          <a:lstStyle/>
          <a:p>
            <a:r>
              <a:rPr lang="fr-CI" sz="2400" dirty="0"/>
              <a:t>Les prototypes sont réalisés </a:t>
            </a:r>
          </a:p>
        </p:txBody>
      </p:sp>
      <p:pic>
        <p:nvPicPr>
          <p:cNvPr id="5" name="Image 4" descr="Une image contenant intérieur, table, mur, plancher&#10;&#10;Description générée avec un niveau de confiance très élevé">
            <a:extLst>
              <a:ext uri="{FF2B5EF4-FFF2-40B4-BE49-F238E27FC236}">
                <a16:creationId xmlns:a16="http://schemas.microsoft.com/office/drawing/2014/main" id="{6CDAC63B-BA5E-442F-A2F8-50F60382B5E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9317" y="3866322"/>
            <a:ext cx="3988904" cy="2991678"/>
          </a:xfrm>
          <a:prstGeom prst="rect">
            <a:avLst/>
          </a:prstGeom>
        </p:spPr>
      </p:pic>
      <p:pic>
        <p:nvPicPr>
          <p:cNvPr id="7" name="Image 6" descr="Une image contenant plancher, intérieur, mur&#10;&#10;Description générée avec un niveau de confiance très élevé">
            <a:extLst>
              <a:ext uri="{FF2B5EF4-FFF2-40B4-BE49-F238E27FC236}">
                <a16:creationId xmlns:a16="http://schemas.microsoft.com/office/drawing/2014/main" id="{0A6A0E2C-5D05-4A61-8799-D048F3D70D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591"/>
          <a:stretch/>
        </p:blipFill>
        <p:spPr>
          <a:xfrm>
            <a:off x="8352181" y="95873"/>
            <a:ext cx="3588025" cy="3734006"/>
          </a:xfrm>
          <a:prstGeom prst="rect">
            <a:avLst/>
          </a:prstGeom>
        </p:spPr>
      </p:pic>
      <p:pic>
        <p:nvPicPr>
          <p:cNvPr id="9" name="Image 8" descr="Une image contenant intérieur, mur, table, plancher&#10;&#10;Description générée avec un niveau de confiance très élevé">
            <a:extLst>
              <a:ext uri="{FF2B5EF4-FFF2-40B4-BE49-F238E27FC236}">
                <a16:creationId xmlns:a16="http://schemas.microsoft.com/office/drawing/2014/main" id="{2379A223-82AC-4D81-AC5B-5397248F9AA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158" y="95873"/>
            <a:ext cx="3345683" cy="3734006"/>
          </a:xfrm>
          <a:prstGeom prst="rect">
            <a:avLst/>
          </a:prstGeom>
        </p:spPr>
      </p:pic>
      <p:pic>
        <p:nvPicPr>
          <p:cNvPr id="11" name="Image 10" descr="Une image contenant intérieur, table, mur, plancher&#10;&#10;Description générée avec un niveau de confiance très élevé">
            <a:extLst>
              <a:ext uri="{FF2B5EF4-FFF2-40B4-BE49-F238E27FC236}">
                <a16:creationId xmlns:a16="http://schemas.microsoft.com/office/drawing/2014/main" id="{847F92F7-BEED-4DA0-B500-552BF9CA404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622" y="95872"/>
            <a:ext cx="3206952" cy="3734006"/>
          </a:xfrm>
          <a:prstGeom prst="rect">
            <a:avLst/>
          </a:prstGeom>
        </p:spPr>
      </p:pic>
      <p:pic>
        <p:nvPicPr>
          <p:cNvPr id="15" name="Image 14" descr="Une image contenant mur, intérieur, table, plancher&#10;&#10;Description générée avec un niveau de confiance très élevé">
            <a:extLst>
              <a:ext uri="{FF2B5EF4-FFF2-40B4-BE49-F238E27FC236}">
                <a16:creationId xmlns:a16="http://schemas.microsoft.com/office/drawing/2014/main" id="{3544C81E-78B9-4F90-9FB5-D667AF431DA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140" b="28889"/>
          <a:stretch/>
        </p:blipFill>
        <p:spPr>
          <a:xfrm>
            <a:off x="583092" y="3866322"/>
            <a:ext cx="3776870" cy="291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7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244C3-7A41-4988-9667-A2FAD503A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298" y="292805"/>
            <a:ext cx="8911687" cy="767368"/>
          </a:xfrm>
        </p:spPr>
        <p:txBody>
          <a:bodyPr/>
          <a:lstStyle/>
          <a:p>
            <a:r>
              <a:rPr lang="fr-CI" dirty="0"/>
              <a:t>4. Phase de contrôle et vérification…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FFDBDCC-A4C2-48BD-B510-599DA04C47F4}"/>
              </a:ext>
            </a:extLst>
          </p:cNvPr>
          <p:cNvSpPr txBox="1"/>
          <p:nvPr/>
        </p:nvSpPr>
        <p:spPr>
          <a:xfrm>
            <a:off x="5658678" y="1776801"/>
            <a:ext cx="6409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i="1" dirty="0"/>
              <a:t>Les supports ne sont pas assez rigides…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1F9ABE-0633-408E-844B-86691E24C242}"/>
              </a:ext>
            </a:extLst>
          </p:cNvPr>
          <p:cNvSpPr txBox="1"/>
          <p:nvPr/>
        </p:nvSpPr>
        <p:spPr>
          <a:xfrm>
            <a:off x="689113" y="2238466"/>
            <a:ext cx="6652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i="1" dirty="0"/>
              <a:t>Les billes ne sont pas bien fixées…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8B1F137-9AAC-4860-8F5E-E1D0AD653C8D}"/>
              </a:ext>
            </a:extLst>
          </p:cNvPr>
          <p:cNvSpPr txBox="1"/>
          <p:nvPr/>
        </p:nvSpPr>
        <p:spPr>
          <a:xfrm>
            <a:off x="3922643" y="2812774"/>
            <a:ext cx="8269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i="1" dirty="0"/>
              <a:t>Les fils sont trop courts ou trop longs, ils s’emmêlent….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3538E71-2B82-4AED-B4B8-E5674F95308B}"/>
              </a:ext>
            </a:extLst>
          </p:cNvPr>
          <p:cNvSpPr txBox="1"/>
          <p:nvPr/>
        </p:nvSpPr>
        <p:spPr>
          <a:xfrm>
            <a:off x="2232327" y="4354269"/>
            <a:ext cx="9546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I" sz="2400" b="1" dirty="0">
                <a:solidFill>
                  <a:srgbClr val="FF0000"/>
                </a:solidFill>
              </a:rPr>
              <a:t>Que puis-je faire pour améliorer ma réalisation?....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DE2A32-04CF-4CC7-BB4A-FE9431409D04}"/>
              </a:ext>
            </a:extLst>
          </p:cNvPr>
          <p:cNvSpPr txBox="1"/>
          <p:nvPr/>
        </p:nvSpPr>
        <p:spPr>
          <a:xfrm>
            <a:off x="596347" y="3454352"/>
            <a:ext cx="7288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i="1" dirty="0"/>
              <a:t>Les billes ne font pas le mouvement prévu….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E892B7B-D6F8-415D-94AC-C3CA684E1DA3}"/>
              </a:ext>
            </a:extLst>
          </p:cNvPr>
          <p:cNvSpPr txBox="1"/>
          <p:nvPr/>
        </p:nvSpPr>
        <p:spPr>
          <a:xfrm>
            <a:off x="2232327" y="1136888"/>
            <a:ext cx="7845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CI" sz="2400" b="1" dirty="0">
                <a:solidFill>
                  <a:srgbClr val="FF0000"/>
                </a:solidFill>
              </a:rPr>
              <a:t>L’objet fonctionne-t-il correctement 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A9D6EDB-1801-4150-97BD-56151767795A}"/>
              </a:ext>
            </a:extLst>
          </p:cNvPr>
          <p:cNvSpPr txBox="1"/>
          <p:nvPr/>
        </p:nvSpPr>
        <p:spPr>
          <a:xfrm>
            <a:off x="993914" y="5136723"/>
            <a:ext cx="862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dirty="0"/>
              <a:t>Travail de discussion en groupe puis entre les groupes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E8FDB74-0C25-4215-8CF9-DDB24DF92194}"/>
              </a:ext>
            </a:extLst>
          </p:cNvPr>
          <p:cNvSpPr txBox="1"/>
          <p:nvPr/>
        </p:nvSpPr>
        <p:spPr>
          <a:xfrm>
            <a:off x="4028661" y="5778301"/>
            <a:ext cx="8163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400" dirty="0"/>
              <a:t>Analyse des erreurs et corrections si cela est possible</a:t>
            </a:r>
          </a:p>
        </p:txBody>
      </p:sp>
    </p:spTree>
    <p:extLst>
      <p:ext uri="{BB962C8B-B14F-4D97-AF65-F5344CB8AC3E}">
        <p14:creationId xmlns:p14="http://schemas.microsoft.com/office/powerpoint/2010/main" val="3100171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87709B-AC49-4D50-940B-2325906E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5847" y="186788"/>
            <a:ext cx="8911687" cy="1280890"/>
          </a:xfrm>
        </p:spPr>
        <p:txBody>
          <a:bodyPr/>
          <a:lstStyle/>
          <a:p>
            <a:r>
              <a:rPr lang="fr-CI" dirty="0"/>
              <a:t>Synthèse du projet (matériaux, technique de réalisation) et bilan </a:t>
            </a:r>
          </a:p>
        </p:txBody>
      </p:sp>
      <p:pic>
        <p:nvPicPr>
          <p:cNvPr id="5" name="Image 4" descr="Une image contenant texte&#10;&#10;Description générée avec un niveau de confiance très élevé">
            <a:extLst>
              <a:ext uri="{FF2B5EF4-FFF2-40B4-BE49-F238E27FC236}">
                <a16:creationId xmlns:a16="http://schemas.microsoft.com/office/drawing/2014/main" id="{A81D8A2F-8D29-4C65-BB8C-C788C3ED609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5549" y="1512896"/>
            <a:ext cx="3868737" cy="5158316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vec un niveau de confiance très élevé">
            <a:extLst>
              <a:ext uri="{FF2B5EF4-FFF2-40B4-BE49-F238E27FC236}">
                <a16:creationId xmlns:a16="http://schemas.microsoft.com/office/drawing/2014/main" id="{4749E122-1F68-4A1C-BF90-2E3D0FFA2BC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" y="1512896"/>
            <a:ext cx="6877755" cy="515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8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F5164-8DCA-4158-AB80-5D652693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047" y="35437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CI" dirty="0"/>
              <a:t>Notre choix s’est porté sur le berceau de Newton: son mouvement de billes nous captive, et nous interpelle ….</a:t>
            </a:r>
          </a:p>
        </p:txBody>
      </p:sp>
      <p:pic>
        <p:nvPicPr>
          <p:cNvPr id="1026" name="Picture 2" descr="RÃ©sultat de recherche d'images pour &quot;berceau de newton&quot;">
            <a:extLst>
              <a:ext uri="{FF2B5EF4-FFF2-40B4-BE49-F238E27FC236}">
                <a16:creationId xmlns:a16="http://schemas.microsoft.com/office/drawing/2014/main" id="{7FC3DAF5-38FA-4A65-B13A-AEB1C2B7B3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0847" y="2067339"/>
            <a:ext cx="4436283" cy="443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0BEB6299-973E-412B-BA37-E8D00233B73F}"/>
              </a:ext>
            </a:extLst>
          </p:cNvPr>
          <p:cNvSpPr txBox="1"/>
          <p:nvPr/>
        </p:nvSpPr>
        <p:spPr>
          <a:xfrm>
            <a:off x="6679096" y="5442809"/>
            <a:ext cx="6096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I" sz="2800" i="1" dirty="0"/>
              <a:t>« Mais alors, comment ça marche? …»</a:t>
            </a:r>
          </a:p>
          <a:p>
            <a:r>
              <a:rPr lang="fr-CI" sz="2800" i="1" dirty="0"/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360B9EE-1936-4597-98A8-1B2F201C6076}"/>
              </a:ext>
            </a:extLst>
          </p:cNvPr>
          <p:cNvSpPr txBox="1"/>
          <p:nvPr/>
        </p:nvSpPr>
        <p:spPr>
          <a:xfrm>
            <a:off x="5367130" y="2640282"/>
            <a:ext cx="6484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I" sz="2800" i="1" dirty="0"/>
              <a:t> « Comment les billes peuvent-elles bouger toutes seules une fois qu’on en lance une? »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95ACD9-1D55-4828-9A11-A95C8673DFD5}"/>
              </a:ext>
            </a:extLst>
          </p:cNvPr>
          <p:cNvSpPr txBox="1"/>
          <p:nvPr/>
        </p:nvSpPr>
        <p:spPr>
          <a:xfrm>
            <a:off x="8136834" y="4093647"/>
            <a:ext cx="3949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i="1" dirty="0"/>
              <a:t>« C’est de la magie! »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1CA21F5-EFCC-4511-A463-A41157C45E98}"/>
              </a:ext>
            </a:extLst>
          </p:cNvPr>
          <p:cNvSpPr txBox="1"/>
          <p:nvPr/>
        </p:nvSpPr>
        <p:spPr>
          <a:xfrm>
            <a:off x="5698435" y="4717774"/>
            <a:ext cx="5353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/>
              <a:t>« </a:t>
            </a:r>
            <a:r>
              <a:rPr lang="fr-CI" sz="2800" i="1" dirty="0"/>
              <a:t>Non, c’est de la science… »</a:t>
            </a:r>
            <a:endParaRPr lang="fr-CI" sz="28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059021-5EFA-4787-9E72-75D5BDB3CAAC}"/>
              </a:ext>
            </a:extLst>
          </p:cNvPr>
          <p:cNvSpPr txBox="1"/>
          <p:nvPr/>
        </p:nvSpPr>
        <p:spPr>
          <a:xfrm>
            <a:off x="6743222" y="1998001"/>
            <a:ext cx="5967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I" sz="2800" dirty="0">
                <a:solidFill>
                  <a:srgbClr val="FF0000"/>
                </a:solidFill>
              </a:rPr>
              <a:t>SCIENCE OU MAGIE ?...</a:t>
            </a:r>
          </a:p>
        </p:txBody>
      </p:sp>
    </p:spTree>
    <p:extLst>
      <p:ext uri="{BB962C8B-B14F-4D97-AF65-F5344CB8AC3E}">
        <p14:creationId xmlns:p14="http://schemas.microsoft.com/office/powerpoint/2010/main" val="102301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DF3E7-CB53-45FA-AB7B-E8322316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9754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fr-CI" dirty="0"/>
              <a:t>Nous avons étudié en classe les différents types de mouvement et nous constatons que les billes font des mouvements de deux natures:</a:t>
            </a:r>
          </a:p>
        </p:txBody>
      </p:sp>
      <p:pic>
        <p:nvPicPr>
          <p:cNvPr id="2050" name="Picture 2" descr="RÃ©sultat de recherche d'images pour &quot;berceau de newton&quot;">
            <a:extLst>
              <a:ext uri="{FF2B5EF4-FFF2-40B4-BE49-F238E27FC236}">
                <a16:creationId xmlns:a16="http://schemas.microsoft.com/office/drawing/2014/main" id="{979FF105-EE07-4101-814C-B02B38EACD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594"/>
          <a:stretch/>
        </p:blipFill>
        <p:spPr bwMode="auto">
          <a:xfrm>
            <a:off x="2614061" y="2813353"/>
            <a:ext cx="5045392" cy="374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25FC080-13AE-4AE5-8040-F42ED970BC99}"/>
              </a:ext>
            </a:extLst>
          </p:cNvPr>
          <p:cNvSpPr txBox="1"/>
          <p:nvPr/>
        </p:nvSpPr>
        <p:spPr>
          <a:xfrm>
            <a:off x="7854294" y="2626587"/>
            <a:ext cx="3447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I" sz="2400" dirty="0"/>
              <a:t>Des mouvements circulaires…..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60C24B9-D8D8-4ECB-98D4-90B08394E05B}"/>
              </a:ext>
            </a:extLst>
          </p:cNvPr>
          <p:cNvSpPr txBox="1"/>
          <p:nvPr/>
        </p:nvSpPr>
        <p:spPr>
          <a:xfrm>
            <a:off x="8189844" y="4863547"/>
            <a:ext cx="3261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I" sz="2400" dirty="0"/>
              <a:t>Des mouvements rectilignes.</a:t>
            </a:r>
          </a:p>
        </p:txBody>
      </p:sp>
      <p:sp>
        <p:nvSpPr>
          <p:cNvPr id="7" name="Flèche : courbe vers la gauche 6">
            <a:extLst>
              <a:ext uri="{FF2B5EF4-FFF2-40B4-BE49-F238E27FC236}">
                <a16:creationId xmlns:a16="http://schemas.microsoft.com/office/drawing/2014/main" id="{81DEB3DE-FC7A-44C8-8D99-D01D6591A03F}"/>
              </a:ext>
            </a:extLst>
          </p:cNvPr>
          <p:cNvSpPr/>
          <p:nvPr/>
        </p:nvSpPr>
        <p:spPr>
          <a:xfrm rot="7656551">
            <a:off x="8610366" y="3565357"/>
            <a:ext cx="486500" cy="1301007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>
              <a:solidFill>
                <a:schemeClr val="tx1"/>
              </a:solidFill>
            </a:endParaRPr>
          </a:p>
        </p:txBody>
      </p:sp>
      <p:sp>
        <p:nvSpPr>
          <p:cNvPr id="8" name="Flèche : courbe vers la droite 7">
            <a:extLst>
              <a:ext uri="{FF2B5EF4-FFF2-40B4-BE49-F238E27FC236}">
                <a16:creationId xmlns:a16="http://schemas.microsoft.com/office/drawing/2014/main" id="{E8BEDED0-4CD0-47D1-A889-DE4895A8CD5B}"/>
              </a:ext>
            </a:extLst>
          </p:cNvPr>
          <p:cNvSpPr/>
          <p:nvPr/>
        </p:nvSpPr>
        <p:spPr>
          <a:xfrm rot="13022972">
            <a:off x="10424914" y="3448361"/>
            <a:ext cx="425772" cy="1288107"/>
          </a:xfrm>
          <a:prstGeom prst="curv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>
              <a:solidFill>
                <a:schemeClr val="tx1"/>
              </a:solidFill>
            </a:endParaRP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76C16A2D-F6EB-4F14-93FB-A079C6BBD598}"/>
              </a:ext>
            </a:extLst>
          </p:cNvPr>
          <p:cNvSpPr/>
          <p:nvPr/>
        </p:nvSpPr>
        <p:spPr>
          <a:xfrm>
            <a:off x="8599531" y="5832059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10" name="Flèche : gauche 9">
            <a:extLst>
              <a:ext uri="{FF2B5EF4-FFF2-40B4-BE49-F238E27FC236}">
                <a16:creationId xmlns:a16="http://schemas.microsoft.com/office/drawing/2014/main" id="{442DBD35-CDB7-4C59-94CE-9105136E0DB6}"/>
              </a:ext>
            </a:extLst>
          </p:cNvPr>
          <p:cNvSpPr/>
          <p:nvPr/>
        </p:nvSpPr>
        <p:spPr>
          <a:xfrm>
            <a:off x="10323176" y="5832059"/>
            <a:ext cx="978408" cy="48463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288096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E0B78F-1C34-4854-AA13-7CC60D29D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873"/>
          </a:xfrm>
        </p:spPr>
        <p:txBody>
          <a:bodyPr/>
          <a:lstStyle/>
          <a:p>
            <a:r>
              <a:rPr lang="fr-CI" dirty="0"/>
              <a:t>La consigne du projet: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4264A1-3C3B-4D94-98BA-4EC38263F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fr-CI" sz="4000" b="1" i="1" dirty="0"/>
              <a:t>Vous allez devoir réaliser par groupes un berceau de Newton, en fabriquant vous-mêmes les différentes pièces, avec les matériaux de votre choix.</a:t>
            </a:r>
          </a:p>
          <a:p>
            <a:pPr algn="ctr"/>
            <a:r>
              <a:rPr lang="fr-CI" sz="4000" b="1" i="1" dirty="0"/>
              <a:t>Votre objet doit fonctionner (les billes doivent faire les deux mouvements étudiés)</a:t>
            </a:r>
          </a:p>
        </p:txBody>
      </p:sp>
    </p:spTree>
    <p:extLst>
      <p:ext uri="{BB962C8B-B14F-4D97-AF65-F5344CB8AC3E}">
        <p14:creationId xmlns:p14="http://schemas.microsoft.com/office/powerpoint/2010/main" val="164144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131A0-4DA5-4696-8504-3D50C3A2E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322" y="176771"/>
            <a:ext cx="8911687" cy="1280890"/>
          </a:xfrm>
        </p:spPr>
        <p:txBody>
          <a:bodyPr/>
          <a:lstStyle/>
          <a:p>
            <a:r>
              <a:rPr lang="fr-CI" dirty="0"/>
              <a:t>1. Temps de recherche: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AE9DE-62E2-4DA3-8CE7-F41F1B6F6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021" y="1281595"/>
            <a:ext cx="2936945" cy="2027583"/>
          </a:xfrm>
        </p:spPr>
        <p:txBody>
          <a:bodyPr>
            <a:normAutofit/>
          </a:bodyPr>
          <a:lstStyle/>
          <a:p>
            <a:r>
              <a:rPr lang="fr-CI" sz="2800" dirty="0"/>
              <a:t>Quels sont les différentes pièces du mobile?</a:t>
            </a:r>
          </a:p>
        </p:txBody>
      </p:sp>
      <p:pic>
        <p:nvPicPr>
          <p:cNvPr id="5" name="Image 4" descr="Une image contenant intérieur, mur, personne&#10;&#10;Description générée avec un niveau de confiance élevé">
            <a:extLst>
              <a:ext uri="{FF2B5EF4-FFF2-40B4-BE49-F238E27FC236}">
                <a16:creationId xmlns:a16="http://schemas.microsoft.com/office/drawing/2014/main" id="{5E213804-938F-4284-9A68-F02F191FDD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003106" y="1408674"/>
            <a:ext cx="3896139" cy="2922104"/>
          </a:xfrm>
          <a:prstGeom prst="rect">
            <a:avLst/>
          </a:prstGeom>
        </p:spPr>
      </p:pic>
      <p:pic>
        <p:nvPicPr>
          <p:cNvPr id="7" name="Image 6" descr="Une image contenant personne&#10;&#10;Description générée avec un niveau de confiance élevé">
            <a:extLst>
              <a:ext uri="{FF2B5EF4-FFF2-40B4-BE49-F238E27FC236}">
                <a16:creationId xmlns:a16="http://schemas.microsoft.com/office/drawing/2014/main" id="{0A146CD0-258E-43A5-A117-EF574812CC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476531" y="3429000"/>
            <a:ext cx="3915925" cy="3307166"/>
          </a:xfrm>
          <a:prstGeom prst="rect">
            <a:avLst/>
          </a:prstGeom>
        </p:spPr>
      </p:pic>
      <p:pic>
        <p:nvPicPr>
          <p:cNvPr id="13" name="Image 12" descr="Une image contenant texte, tableau blanc&#10;&#10;Description générée avec un niveau de confiance très élevé">
            <a:extLst>
              <a:ext uri="{FF2B5EF4-FFF2-40B4-BE49-F238E27FC236}">
                <a16:creationId xmlns:a16="http://schemas.microsoft.com/office/drawing/2014/main" id="{6ED5B053-F11B-4355-8E54-CE7123BD917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973422" y="1123812"/>
            <a:ext cx="5827643" cy="437073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D696A28-83D4-447B-961F-03563EDC76A0}"/>
              </a:ext>
            </a:extLst>
          </p:cNvPr>
          <p:cNvSpPr txBox="1"/>
          <p:nvPr/>
        </p:nvSpPr>
        <p:spPr>
          <a:xfrm>
            <a:off x="4729163" y="5267694"/>
            <a:ext cx="2683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I" sz="2400" dirty="0"/>
              <a:t>On observe et on fait des schémas.</a:t>
            </a:r>
          </a:p>
        </p:txBody>
      </p:sp>
    </p:spTree>
    <p:extLst>
      <p:ext uri="{BB962C8B-B14F-4D97-AF65-F5344CB8AC3E}">
        <p14:creationId xmlns:p14="http://schemas.microsoft.com/office/powerpoint/2010/main" val="160043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C21A5-F906-4EC2-BCF8-66BE5C03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09798"/>
            <a:ext cx="8911687" cy="1280890"/>
          </a:xfrm>
        </p:spPr>
        <p:txBody>
          <a:bodyPr/>
          <a:lstStyle/>
          <a:p>
            <a:r>
              <a:rPr lang="fr-CI" dirty="0"/>
              <a:t>2. Je fais mes choix…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0A109-DE20-4695-8FC9-93275E793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942" y="1164655"/>
            <a:ext cx="4025901" cy="1138238"/>
          </a:xfrm>
        </p:spPr>
        <p:txBody>
          <a:bodyPr>
            <a:normAutofit/>
          </a:bodyPr>
          <a:lstStyle/>
          <a:p>
            <a:r>
              <a:rPr lang="fr-CI" sz="2800" dirty="0"/>
              <a:t>Quels matériaux vais-je utiliser?</a:t>
            </a:r>
          </a:p>
        </p:txBody>
      </p:sp>
      <p:pic>
        <p:nvPicPr>
          <p:cNvPr id="5" name="Image 4" descr="Une image contenant intérieur&#10;&#10;Description générée avec un niveau de confiance élevé">
            <a:extLst>
              <a:ext uri="{FF2B5EF4-FFF2-40B4-BE49-F238E27FC236}">
                <a16:creationId xmlns:a16="http://schemas.microsoft.com/office/drawing/2014/main" id="{9D4E238F-A66F-4EB7-B32D-B234BEEEB3E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4456" y="2832324"/>
            <a:ext cx="4235451" cy="3176588"/>
          </a:xfrm>
          <a:prstGeom prst="rect">
            <a:avLst/>
          </a:prstGeom>
        </p:spPr>
      </p:pic>
      <p:pic>
        <p:nvPicPr>
          <p:cNvPr id="7" name="Image 6" descr="Une image contenant texte, tableau blanc&#10;&#10;Description générée avec un niveau de confiance très élevé">
            <a:extLst>
              <a:ext uri="{FF2B5EF4-FFF2-40B4-BE49-F238E27FC236}">
                <a16:creationId xmlns:a16="http://schemas.microsoft.com/office/drawing/2014/main" id="{6AC56F4B-4D91-47CD-8895-60FA49BCDD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125" r="26666" b="3354"/>
          <a:stretch/>
        </p:blipFill>
        <p:spPr>
          <a:xfrm rot="5400000">
            <a:off x="8136788" y="-523184"/>
            <a:ext cx="3275775" cy="4729165"/>
          </a:xfrm>
          <a:prstGeom prst="rect">
            <a:avLst/>
          </a:prstGeom>
        </p:spPr>
      </p:pic>
      <p:pic>
        <p:nvPicPr>
          <p:cNvPr id="9" name="Image 8" descr="Une image contenant intérieur, table&#10;&#10;Description générée avec un niveau de confiance élevé">
            <a:extLst>
              <a:ext uri="{FF2B5EF4-FFF2-40B4-BE49-F238E27FC236}">
                <a16:creationId xmlns:a16="http://schemas.microsoft.com/office/drawing/2014/main" id="{A6E99884-7491-46BB-ACB9-37F8C378E85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463116" y="2832324"/>
            <a:ext cx="4235452" cy="3176589"/>
          </a:xfrm>
          <a:prstGeom prst="rect">
            <a:avLst/>
          </a:prstGeom>
        </p:spPr>
      </p:pic>
      <p:pic>
        <p:nvPicPr>
          <p:cNvPr id="11" name="Image 10" descr="Une image contenant personne&#10;&#10;Description générée avec un niveau de confiance très élevé">
            <a:extLst>
              <a:ext uri="{FF2B5EF4-FFF2-40B4-BE49-F238E27FC236}">
                <a16:creationId xmlns:a16="http://schemas.microsoft.com/office/drawing/2014/main" id="{908F2AF8-7BF8-498F-877C-B2A8B08F6B4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0096" y="3685573"/>
            <a:ext cx="4729163" cy="285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51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AE9D12-C306-4BC2-9A7D-C6835663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9" y="290513"/>
            <a:ext cx="3854451" cy="1524000"/>
          </a:xfrm>
        </p:spPr>
        <p:txBody>
          <a:bodyPr>
            <a:normAutofit/>
          </a:bodyPr>
          <a:lstStyle/>
          <a:p>
            <a:r>
              <a:rPr lang="fr-CI" sz="2800" dirty="0"/>
              <a:t>Comment vais-je assembler les matériaux?</a:t>
            </a:r>
          </a:p>
        </p:txBody>
      </p:sp>
      <p:pic>
        <p:nvPicPr>
          <p:cNvPr id="5" name="Image 4" descr="Une image contenant texte&#10;&#10;Description générée avec un niveau de confiance très élevé">
            <a:extLst>
              <a:ext uri="{FF2B5EF4-FFF2-40B4-BE49-F238E27FC236}">
                <a16:creationId xmlns:a16="http://schemas.microsoft.com/office/drawing/2014/main" id="{CDE0E1DC-C7D2-4224-98AB-8AD14933CD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065"/>
          <a:stretch/>
        </p:blipFill>
        <p:spPr>
          <a:xfrm rot="5400000">
            <a:off x="5749451" y="857250"/>
            <a:ext cx="5836598" cy="51435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9398468-4A29-4D62-BACA-2415AFB0B6C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98255" y="2348995"/>
            <a:ext cx="4821136" cy="361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6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34476-DE36-49EC-AE7E-27C623259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7113" y="242150"/>
            <a:ext cx="5893850" cy="704628"/>
          </a:xfrm>
        </p:spPr>
        <p:txBody>
          <a:bodyPr/>
          <a:lstStyle/>
          <a:p>
            <a:r>
              <a:rPr lang="fr-CI" dirty="0"/>
              <a:t>3. Temps de réalisation…</a:t>
            </a:r>
          </a:p>
        </p:txBody>
      </p:sp>
      <p:pic>
        <p:nvPicPr>
          <p:cNvPr id="5" name="Espace réservé du contenu 4" descr="Une image contenant personne, intérieur, enfant, garçon&#10;&#10;Description générée avec un niveau de confiance élevé">
            <a:extLst>
              <a:ext uri="{FF2B5EF4-FFF2-40B4-BE49-F238E27FC236}">
                <a16:creationId xmlns:a16="http://schemas.microsoft.com/office/drawing/2014/main" id="{E88B3942-F877-4CB3-9ED6-42FE6FF477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2544" y="2163277"/>
            <a:ext cx="4987204" cy="3740402"/>
          </a:xfrm>
        </p:spPr>
      </p:pic>
      <p:pic>
        <p:nvPicPr>
          <p:cNvPr id="7" name="Image 6" descr="Une image contenant personne, intérieur, enfant, plancher&#10;&#10;Description générée avec un niveau de confiance très élevé">
            <a:extLst>
              <a:ext uri="{FF2B5EF4-FFF2-40B4-BE49-F238E27FC236}">
                <a16:creationId xmlns:a16="http://schemas.microsoft.com/office/drawing/2014/main" id="{59051928-2F9B-46DC-AF96-1314A1D520A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803158" y="1498276"/>
            <a:ext cx="5148597" cy="3861448"/>
          </a:xfrm>
          <a:prstGeom prst="rect">
            <a:avLst/>
          </a:prstGeom>
        </p:spPr>
      </p:pic>
      <p:pic>
        <p:nvPicPr>
          <p:cNvPr id="9" name="Image 8" descr="Une image contenant personne, intérieur, mur&#10;&#10;Description générée avec un niveau de confiance très élevé">
            <a:extLst>
              <a:ext uri="{FF2B5EF4-FFF2-40B4-BE49-F238E27FC236}">
                <a16:creationId xmlns:a16="http://schemas.microsoft.com/office/drawing/2014/main" id="{F2CFEDE2-D945-4E91-9C35-C23F68A03F2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917441" y="2353580"/>
            <a:ext cx="4769715" cy="357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20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personne&#10;&#10;Description générée avec un niveau de confiance élevé">
            <a:extLst>
              <a:ext uri="{FF2B5EF4-FFF2-40B4-BE49-F238E27FC236}">
                <a16:creationId xmlns:a16="http://schemas.microsoft.com/office/drawing/2014/main" id="{5F46FDEB-AE7A-48B1-A5AA-CBCF40807F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603809" y="830319"/>
            <a:ext cx="5076566" cy="3807425"/>
          </a:xfr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E1A9B1B-60C6-46F3-88C7-06C0507035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375369" y="2330390"/>
            <a:ext cx="5076567" cy="380742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5F151B1A-DC3F-42C0-B45F-7709FE98AE2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4663" y="1624269"/>
            <a:ext cx="3807426" cy="507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7810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</TotalTime>
  <Words>255</Words>
  <Application>Microsoft Office PowerPoint</Application>
  <PresentationFormat>Grand écran</PresentationFormat>
  <Paragraphs>35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Brin</vt:lpstr>
      <vt:lpstr>PROJET MOBILES ET AUTOMATES </vt:lpstr>
      <vt:lpstr>Notre choix s’est porté sur le berceau de Newton: son mouvement de billes nous captive, et nous interpelle ….</vt:lpstr>
      <vt:lpstr>Nous avons étudié en classe les différents types de mouvement et nous constatons que les billes font des mouvements de deux natures:</vt:lpstr>
      <vt:lpstr>La consigne du projet: </vt:lpstr>
      <vt:lpstr>1. Temps de recherche:</vt:lpstr>
      <vt:lpstr>2. Je fais mes choix…</vt:lpstr>
      <vt:lpstr>Présentation PowerPoint</vt:lpstr>
      <vt:lpstr>3. Temps de réalisation…</vt:lpstr>
      <vt:lpstr>Présentation PowerPoint</vt:lpstr>
      <vt:lpstr>Présentation PowerPoint</vt:lpstr>
      <vt:lpstr>4. Phase de contrôle et vérification…</vt:lpstr>
      <vt:lpstr>Synthèse du projet (matériaux, technique de réalisation) et bilan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MOBILES ET AUTOMATES</dc:title>
  <dc:creator>Fabienne Glotin</dc:creator>
  <cp:lastModifiedBy>Fabienne Glotin</cp:lastModifiedBy>
  <cp:revision>15</cp:revision>
  <dcterms:created xsi:type="dcterms:W3CDTF">2018-05-31T17:38:02Z</dcterms:created>
  <dcterms:modified xsi:type="dcterms:W3CDTF">2018-05-31T21:07:09Z</dcterms:modified>
</cp:coreProperties>
</file>