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62" r:id="rId4"/>
    <p:sldId id="287" r:id="rId5"/>
    <p:sldId id="263" r:id="rId6"/>
    <p:sldId id="265" r:id="rId7"/>
    <p:sldId id="266" r:id="rId8"/>
    <p:sldId id="267" r:id="rId9"/>
    <p:sldId id="274" r:id="rId10"/>
    <p:sldId id="275" r:id="rId11"/>
    <p:sldId id="278" r:id="rId12"/>
    <p:sldId id="279" r:id="rId13"/>
    <p:sldId id="283" r:id="rId14"/>
    <p:sldId id="286" r:id="rId15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23014-1378-4104-96B1-992FF375A655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3FC07-4B26-4B28-AFB8-22AA72AE73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522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72BC589-445B-409B-BB3A-0D703A5C9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I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12E15863-3747-407B-9490-7144955E7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I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EF9F7C1-9F24-403A-96A5-1DFFE5CF6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F0D81-3186-4032-AFBF-26857C133FBE}" type="datetimeFigureOut">
              <a:rPr lang="fr-CI" smtClean="0"/>
              <a:t>01/06/2018</a:t>
            </a:fld>
            <a:endParaRPr lang="fr-CI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4429DB8-3539-4965-AA49-BA58F193F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8D4ABCE-0D74-46D4-BAA6-18DBE6E11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8127-4AE8-4581-BEE6-41D84952E5B0}" type="slidenum">
              <a:rPr lang="fr-CI" smtClean="0"/>
              <a:t>‹N°›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3782419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B5852A5-B6BA-46FA-B154-D5AD4F500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I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081B5AC5-D79B-4CCB-AF09-8DB3D7025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I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CDE9EBE-CF9A-4858-8CC6-701C3E259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F0D81-3186-4032-AFBF-26857C133FBE}" type="datetimeFigureOut">
              <a:rPr lang="fr-CI" smtClean="0"/>
              <a:t>01/06/2018</a:t>
            </a:fld>
            <a:endParaRPr lang="fr-CI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D0B67AB-15B4-444C-9BBB-BBE600272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235CA02-4AD1-495E-B84E-B38E2858A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8127-4AE8-4581-BEE6-41D84952E5B0}" type="slidenum">
              <a:rPr lang="fr-CI" smtClean="0"/>
              <a:t>‹N°›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123461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D4124E32-6F8B-4F29-9E45-E03B88DBD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I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F6F94696-7F3B-4740-AD00-813C5E299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I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C68E239-3B96-4238-B6F7-0A4F196C4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F0D81-3186-4032-AFBF-26857C133FBE}" type="datetimeFigureOut">
              <a:rPr lang="fr-CI" smtClean="0"/>
              <a:t>01/06/2018</a:t>
            </a:fld>
            <a:endParaRPr lang="fr-CI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5205275-AA25-4892-B539-E9D148A20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3F1CBF6-65D5-45B1-B71B-9BA75C3B9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8127-4AE8-4581-BEE6-41D84952E5B0}" type="slidenum">
              <a:rPr lang="fr-CI" smtClean="0"/>
              <a:t>‹N°›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1110054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51EB323-D503-4F52-ADF1-ADB80451B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I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9348765-4E76-45B6-92B2-614F255CB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I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6C6224E-0999-4537-9CB2-1F1961EA6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F0D81-3186-4032-AFBF-26857C133FBE}" type="datetimeFigureOut">
              <a:rPr lang="fr-CI" smtClean="0"/>
              <a:t>01/06/2018</a:t>
            </a:fld>
            <a:endParaRPr lang="fr-CI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FD572E4-3758-4EDB-A89F-C2D41BB54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02D6C21-3B5B-4178-B62B-FF611955B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8127-4AE8-4581-BEE6-41D84952E5B0}" type="slidenum">
              <a:rPr lang="fr-CI" smtClean="0"/>
              <a:t>‹N°›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2987058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658DD6B-F7F9-4D23-B2E9-2FABE840D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I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AC91322-7117-40BA-855A-B27BE06EA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090D541-B774-49BE-BCC1-96D76C2FC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F0D81-3186-4032-AFBF-26857C133FBE}" type="datetimeFigureOut">
              <a:rPr lang="fr-CI" smtClean="0"/>
              <a:t>01/06/2018</a:t>
            </a:fld>
            <a:endParaRPr lang="fr-CI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ECD0E95-5F22-47A9-B1A5-7DCF78ABC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0BD1E89-8040-4320-B8C1-BF5E2D9EA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8127-4AE8-4581-BEE6-41D84952E5B0}" type="slidenum">
              <a:rPr lang="fr-CI" smtClean="0"/>
              <a:t>‹N°›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263351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BDB14A7-9152-4DF9-AE72-AF4225593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I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E57A528-9DCD-4326-A50B-AF8968F173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I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7355E34B-6500-4417-ADB8-FB8B391EB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I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66E3669-1636-4876-9798-74422F38B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F0D81-3186-4032-AFBF-26857C133FBE}" type="datetimeFigureOut">
              <a:rPr lang="fr-CI" smtClean="0"/>
              <a:t>01/06/2018</a:t>
            </a:fld>
            <a:endParaRPr lang="fr-CI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1F4A6E24-05F5-4AAE-9DFC-EF824F48E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259E0E90-009B-4B86-A18E-56430C9C0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8127-4AE8-4581-BEE6-41D84952E5B0}" type="slidenum">
              <a:rPr lang="fr-CI" smtClean="0"/>
              <a:t>‹N°›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3708077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8BF2748-E379-4013-A1C9-AF6A3D4D7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I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C137FD47-E312-4890-B749-653DF5A20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F20CA215-1166-486D-9B59-6B3AECE14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I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2A694171-B471-43C5-9819-CEA984EDD8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61544031-4C05-477C-86E6-092CF24129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I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ACD38B47-E510-4ACF-9A79-493940676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F0D81-3186-4032-AFBF-26857C133FBE}" type="datetimeFigureOut">
              <a:rPr lang="fr-CI" smtClean="0"/>
              <a:t>01/06/2018</a:t>
            </a:fld>
            <a:endParaRPr lang="fr-CI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B6BE02F1-62DE-4A0A-9A11-2DA9B2BB2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9A70F1C4-11D9-4263-B6F1-00691894B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8127-4AE8-4581-BEE6-41D84952E5B0}" type="slidenum">
              <a:rPr lang="fr-CI" smtClean="0"/>
              <a:t>‹N°›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227815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D954784-7709-48F6-8217-4973C91A9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I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5AFA8106-F3E7-4CEE-A488-2E7CD4449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F0D81-3186-4032-AFBF-26857C133FBE}" type="datetimeFigureOut">
              <a:rPr lang="fr-CI" smtClean="0"/>
              <a:t>01/06/2018</a:t>
            </a:fld>
            <a:endParaRPr lang="fr-CI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22164BE0-2955-4668-978C-CF3EABEF3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2CDE05E1-1E4C-4CDD-9ACC-A5F1C82FC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8127-4AE8-4581-BEE6-41D84952E5B0}" type="slidenum">
              <a:rPr lang="fr-CI" smtClean="0"/>
              <a:t>‹N°›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819362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2655EBF7-D46A-4178-AA44-D8C466AE0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F0D81-3186-4032-AFBF-26857C133FBE}" type="datetimeFigureOut">
              <a:rPr lang="fr-CI" smtClean="0"/>
              <a:t>01/06/2018</a:t>
            </a:fld>
            <a:endParaRPr lang="fr-CI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B24691AA-F4CE-41E9-A3CC-6F4D4001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F9D25A10-FAC5-40AE-93D7-4712C8E28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8127-4AE8-4581-BEE6-41D84952E5B0}" type="slidenum">
              <a:rPr lang="fr-CI" smtClean="0"/>
              <a:t>‹N°›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2119114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A4AA5C9-F3FA-438F-B24C-2029D016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I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EB36526-D2A7-421A-AC1A-CD3C1B080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I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6CB916A8-729C-4215-B917-76CB909D2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C6F3349B-E785-4B36-AAAA-D44628E38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F0D81-3186-4032-AFBF-26857C133FBE}" type="datetimeFigureOut">
              <a:rPr lang="fr-CI" smtClean="0"/>
              <a:t>01/06/2018</a:t>
            </a:fld>
            <a:endParaRPr lang="fr-CI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D700CC31-D998-4FB8-B5BC-5D3628B98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FEEB97B6-4ABD-4A1A-98BC-5F936C2C8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8127-4AE8-4581-BEE6-41D84952E5B0}" type="slidenum">
              <a:rPr lang="fr-CI" smtClean="0"/>
              <a:t>‹N°›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2777196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E1C2364-68F6-4636-8BE2-3A2EF8111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I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6667C73D-1447-4FAC-A616-455013D357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I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967A454-0BB4-4A41-8403-FDDA959AB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ECFE8FFB-8E53-4E54-BDF6-26C5A2081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F0D81-3186-4032-AFBF-26857C133FBE}" type="datetimeFigureOut">
              <a:rPr lang="fr-CI" smtClean="0"/>
              <a:t>01/06/2018</a:t>
            </a:fld>
            <a:endParaRPr lang="fr-CI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A3B36D49-C284-4D3C-A864-CAF8AA21D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FB9B98BD-C398-4A42-B064-B23DCF3C0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B8127-4AE8-4581-BEE6-41D84952E5B0}" type="slidenum">
              <a:rPr lang="fr-CI" smtClean="0"/>
              <a:t>‹N°›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1070811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763A6F7B-649B-4948-A9F5-0EB0220FB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I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971F0CF-A031-4EC5-84B4-C1743E885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I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8CB8F3D-48FC-431C-A547-14BFEB10B8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F0D81-3186-4032-AFBF-26857C133FBE}" type="datetimeFigureOut">
              <a:rPr lang="fr-CI" smtClean="0"/>
              <a:t>01/06/2018</a:t>
            </a:fld>
            <a:endParaRPr lang="fr-CI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57359F1-73C2-487C-AD9A-EC532525BF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I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5254523-3639-42FE-88A5-B95785C51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B8127-4AE8-4581-BEE6-41D84952E5B0}" type="slidenum">
              <a:rPr lang="fr-CI" smtClean="0"/>
              <a:t>‹N°›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353991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EE4A152-8434-47B6-B688-C83DE32B5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197" y="2088930"/>
            <a:ext cx="10807262" cy="800751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Arial Rounded MT Bold" pitchFamily="34" charset="0"/>
              </a:rPr>
              <a:t>PROJET MOBILES ET AUTOMATES</a:t>
            </a:r>
            <a:endParaRPr lang="fr-CI" sz="3200" dirty="0">
              <a:latin typeface="Arial Rounded MT Bold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E8A8FEF0-9C2D-413D-821D-8E4B0CAE6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658" y="3172087"/>
            <a:ext cx="11183007" cy="690465"/>
          </a:xfrm>
        </p:spPr>
        <p:txBody>
          <a:bodyPr>
            <a:normAutofit lnSpcReduction="10000"/>
          </a:bodyPr>
          <a:lstStyle/>
          <a:p>
            <a:r>
              <a:rPr lang="fr-FR" sz="4400" dirty="0">
                <a:latin typeface="Arial Rounded MT Bold" panose="020F0704030504030204" pitchFamily="34" charset="0"/>
              </a:rPr>
              <a:t>FABRICATION D’UN OBJET ANIMÉ </a:t>
            </a:r>
            <a:endParaRPr lang="fr-CI" sz="4400" dirty="0">
              <a:latin typeface="Arial Rounded MT Bold" panose="020F07040305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25" y="178045"/>
            <a:ext cx="5029200" cy="176050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6352" y="424077"/>
            <a:ext cx="2943225" cy="151447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15" y="5490506"/>
            <a:ext cx="1133475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620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EE4A152-8434-47B6-B688-C83DE32B5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19" y="0"/>
            <a:ext cx="11327362" cy="1417591"/>
          </a:xfrm>
        </p:spPr>
        <p:txBody>
          <a:bodyPr>
            <a:normAutofit/>
          </a:bodyPr>
          <a:lstStyle/>
          <a:p>
            <a:pPr marL="895350" indent="-895350"/>
            <a:r>
              <a:rPr lang="fr-FR" sz="3100" dirty="0">
                <a:latin typeface="Arial Black" panose="020B0A04020102020204" pitchFamily="34" charset="0"/>
              </a:rPr>
              <a:t>III) </a:t>
            </a:r>
            <a:r>
              <a:rPr lang="fr-FR" sz="3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FABRICATION DE L’OBJET ET ELABORATION DE LA FICHE TECHNIQUE PAR GROUPE</a:t>
            </a:r>
            <a:endParaRPr lang="fr-CI" sz="31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DA880F6-EFC5-4320-9587-D8DBC048652C}"/>
              </a:ext>
            </a:extLst>
          </p:cNvPr>
          <p:cNvSpPr/>
          <p:nvPr/>
        </p:nvSpPr>
        <p:spPr>
          <a:xfrm>
            <a:off x="-57831" y="1417591"/>
            <a:ext cx="6181725" cy="777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FR" sz="2000" b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ASPECT ARTISTIQUE A LA MANIERE DE SONIA DELAUNAY</a:t>
            </a:r>
            <a:endParaRPr lang="fr-CI" sz="2000" dirty="0">
              <a:latin typeface="Bodoni MT Black" panose="02070A03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286" y="2195496"/>
            <a:ext cx="5007428" cy="452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 5" descr="G:\MOBILES ET AUTOMATES 2018\20180211_083946.jpg">
            <a:extLst>
              <a:ext uri="{FF2B5EF4-FFF2-40B4-BE49-F238E27FC236}">
                <a16:creationId xmlns:a16="http://schemas.microsoft.com/office/drawing/2014/main" xmlns="" id="{3D4431A4-BF67-4462-A2E6-6EFC3E1CB5C4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8813" y="1417591"/>
            <a:ext cx="4515244" cy="5292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1792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E8A8FEF0-9C2D-413D-821D-8E4B0CAE6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257" y="290096"/>
            <a:ext cx="11715748" cy="820247"/>
          </a:xfrm>
        </p:spPr>
        <p:txBody>
          <a:bodyPr>
            <a:noAutofit/>
          </a:bodyPr>
          <a:lstStyle/>
          <a:p>
            <a:r>
              <a:rPr lang="fr-FR" sz="3100" u="sng" dirty="0">
                <a:latin typeface="Arial Black" panose="020B0A04020102020204" pitchFamily="34" charset="0"/>
              </a:rPr>
              <a:t>QUATRIEME PHASE</a:t>
            </a:r>
            <a:r>
              <a:rPr lang="fr-FR" sz="3100" dirty="0">
                <a:latin typeface="Arial Black" panose="020B0A04020102020204" pitchFamily="34" charset="0"/>
              </a:rPr>
              <a:t>: REALISATIONS FINALES</a:t>
            </a:r>
            <a:endParaRPr lang="fr-CI" sz="3100" dirty="0"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86" y="898027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7675" indent="-447675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FR" b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PEINTURE FAITE À LA MANIÈRE DE SONIA DELAUNAY</a:t>
            </a:r>
            <a:endParaRPr lang="fr-CI" b="1" dirty="0"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 descr="G:\MOBILES ET AUTOMATES 2018\20180205_123029_1.jpg">
            <a:extLst>
              <a:ext uri="{FF2B5EF4-FFF2-40B4-BE49-F238E27FC236}">
                <a16:creationId xmlns:a16="http://schemas.microsoft.com/office/drawing/2014/main" xmlns="" id="{439A9E55-DA57-41F5-A893-77895F3BC75E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85233" y="2102469"/>
            <a:ext cx="5061135" cy="4111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G:\MOBILES ET AUTOMATES 2018\20180209_095007_1.jpg">
            <a:extLst>
              <a:ext uri="{FF2B5EF4-FFF2-40B4-BE49-F238E27FC236}">
                <a16:creationId xmlns:a16="http://schemas.microsoft.com/office/drawing/2014/main" xmlns="" id="{E2E25E14-E1B4-45A7-B713-66FF84F9321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109947" y="1847511"/>
            <a:ext cx="5273446" cy="440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4808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EE4A152-8434-47B6-B688-C83DE32B5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19" y="0"/>
            <a:ext cx="11327362" cy="1417591"/>
          </a:xfrm>
        </p:spPr>
        <p:txBody>
          <a:bodyPr>
            <a:normAutofit/>
          </a:bodyPr>
          <a:lstStyle/>
          <a:p>
            <a:pPr marL="895350" indent="-895350"/>
            <a:r>
              <a:rPr lang="fr-FR" sz="3100" dirty="0">
                <a:latin typeface="Arial Black" panose="020B0A04020102020204" pitchFamily="34" charset="0"/>
              </a:rPr>
              <a:t>IV) </a:t>
            </a:r>
            <a:r>
              <a:rPr lang="fr-FR" sz="3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REALISATIONS FINALES</a:t>
            </a:r>
            <a:endParaRPr lang="fr-CI" sz="31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Image 5" descr="G:\MOBILES ET AUTOMATES 2018\20180209_102752_1.jpg">
            <a:extLst>
              <a:ext uri="{FF2B5EF4-FFF2-40B4-BE49-F238E27FC236}">
                <a16:creationId xmlns:a16="http://schemas.microsoft.com/office/drawing/2014/main" xmlns="" id="{EA3459CD-1FEB-4F34-A28D-BB028A2B5D29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043087" y="1756613"/>
            <a:ext cx="5499781" cy="420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3890" y="1031649"/>
            <a:ext cx="4108450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536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E8A8FEF0-9C2D-413D-821D-8E4B0CAE6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" y="337459"/>
            <a:ext cx="11715748" cy="957941"/>
          </a:xfrm>
        </p:spPr>
        <p:txBody>
          <a:bodyPr>
            <a:noAutofit/>
          </a:bodyPr>
          <a:lstStyle/>
          <a:p>
            <a:r>
              <a:rPr lang="fr-FR" sz="3100" dirty="0">
                <a:latin typeface="Arial Black" panose="020B0A04020102020204" pitchFamily="34" charset="0"/>
              </a:rPr>
              <a:t>EXPOSITION DURANT LA SEMAINE DES SCIENCES A L’ECOLE JACQUES PREVERT</a:t>
            </a:r>
            <a:endParaRPr lang="fr-CI" sz="3100" dirty="0">
              <a:latin typeface="Arial Black" panose="020B0A04020102020204" pitchFamily="34" charset="0"/>
            </a:endParaRPr>
          </a:p>
        </p:txBody>
      </p:sp>
      <p:pic>
        <p:nvPicPr>
          <p:cNvPr id="4" name="Image 3" descr="C:\Users\FNAC\Documents\Bluetooth\Inbox\20180528_203536.jpg">
            <a:extLst>
              <a:ext uri="{FF2B5EF4-FFF2-40B4-BE49-F238E27FC236}">
                <a16:creationId xmlns:a16="http://schemas.microsoft.com/office/drawing/2014/main" xmlns="" id="{A5DCF27D-4D24-4976-8EEF-1309EAAE5D28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314" y="1784216"/>
            <a:ext cx="4800600" cy="464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C:\Users\FNAC\Documents\Bluetooth\Inbox\20180213_115359.jpg">
            <a:extLst>
              <a:ext uri="{FF2B5EF4-FFF2-40B4-BE49-F238E27FC236}">
                <a16:creationId xmlns:a16="http://schemas.microsoft.com/office/drawing/2014/main" xmlns="" id="{53AE3D18-19F6-4B01-8EFB-8F558036250E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876528" y="1942607"/>
            <a:ext cx="4649241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2702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EE4A152-8434-47B6-B688-C83DE32B5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62" y="228600"/>
            <a:ext cx="11327362" cy="1110343"/>
          </a:xfrm>
        </p:spPr>
        <p:txBody>
          <a:bodyPr>
            <a:noAutofit/>
          </a:bodyPr>
          <a:lstStyle/>
          <a:p>
            <a:pPr marL="542925" indent="-542925"/>
            <a:r>
              <a:rPr lang="fr-FR" sz="3100" dirty="0">
                <a:latin typeface="Arial Black" panose="020B0A04020102020204" pitchFamily="34" charset="0"/>
              </a:rPr>
              <a:t>EXPOSITION DURANT LA SEMAINE DES SCIENCES A L’ECOLE JACQUES PREVERT</a:t>
            </a:r>
            <a:r>
              <a:rPr lang="fr-CI" sz="3100" dirty="0">
                <a:latin typeface="Arial Black" panose="020B0A04020102020204" pitchFamily="34" charset="0"/>
              </a:rPr>
              <a:t/>
            </a:r>
            <a:br>
              <a:rPr lang="fr-CI" sz="3100" dirty="0">
                <a:latin typeface="Arial Black" panose="020B0A04020102020204" pitchFamily="34" charset="0"/>
              </a:rPr>
            </a:br>
            <a:endParaRPr lang="fr-CI" sz="31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  <p:pic>
        <p:nvPicPr>
          <p:cNvPr id="4" name="Image 3" descr="C:\Users\FNAC\Documents\Bluetooth\Inbox\20180214_110240.jpg">
            <a:extLst>
              <a:ext uri="{FF2B5EF4-FFF2-40B4-BE49-F238E27FC236}">
                <a16:creationId xmlns:a16="http://schemas.microsoft.com/office/drawing/2014/main" xmlns="" id="{C094876B-8C5D-4C16-931F-C03450D9E6E0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330054" y="1849619"/>
            <a:ext cx="5189492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7086" y="5753835"/>
            <a:ext cx="54646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I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CM2 </a:t>
            </a:r>
            <a:r>
              <a:rPr lang="fr-CI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fr-CI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CM2</a:t>
            </a:r>
            <a:r>
              <a:rPr lang="fr-CI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I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endParaRPr lang="fr-CI" sz="16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CI" sz="1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fr-CI" sz="1400" dirty="0" smtClean="0"/>
              <a:t>ECOLE </a:t>
            </a:r>
            <a:r>
              <a:rPr lang="fr-CI" sz="1400" dirty="0"/>
              <a:t>JACQUES PREVERT,</a:t>
            </a:r>
            <a:br>
              <a:rPr lang="fr-CI" sz="1400" dirty="0"/>
            </a:br>
            <a:r>
              <a:rPr lang="fr-CI" sz="1400" dirty="0"/>
              <a:t>Projet mené par Mme SINKPON Sara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583447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EE4A152-8434-47B6-B688-C83DE32B5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855" y="1702676"/>
            <a:ext cx="10555014" cy="1820917"/>
          </a:xfrm>
        </p:spPr>
        <p:txBody>
          <a:bodyPr>
            <a:noAutofit/>
          </a:bodyPr>
          <a:lstStyle/>
          <a:p>
            <a:pPr algn="l"/>
            <a:r>
              <a:rPr lang="fr-FR" sz="2400" u="sng" dirty="0">
                <a:latin typeface="Arial Rounded MT Bold" pitchFamily="34" charset="0"/>
              </a:rPr>
              <a:t/>
            </a:r>
            <a:br>
              <a:rPr lang="fr-FR" sz="2400" u="sng" dirty="0">
                <a:latin typeface="Arial Rounded MT Bold" pitchFamily="34" charset="0"/>
              </a:rPr>
            </a:br>
            <a:r>
              <a:rPr lang="fr-FR" sz="2400" u="sng" dirty="0">
                <a:latin typeface="Arial Rounded MT Bold" pitchFamily="34" charset="0"/>
              </a:rPr>
              <a:t/>
            </a:r>
            <a:br>
              <a:rPr lang="fr-FR" sz="2400" u="sng" dirty="0">
                <a:latin typeface="Arial Rounded MT Bold" pitchFamily="34" charset="0"/>
              </a:rPr>
            </a:br>
            <a:r>
              <a:rPr lang="fr-FR" sz="2400" u="sng" dirty="0">
                <a:latin typeface="Arial Rounded MT Bold" pitchFamily="34" charset="0"/>
              </a:rPr>
              <a:t/>
            </a:r>
            <a:br>
              <a:rPr lang="fr-FR" sz="2400" u="sng" dirty="0">
                <a:latin typeface="Arial Rounded MT Bold" pitchFamily="34" charset="0"/>
              </a:rPr>
            </a:br>
            <a:r>
              <a:rPr lang="fr-FR" sz="4000" u="sng" dirty="0">
                <a:latin typeface="Arial Black" panose="020B0A04020102020204" pitchFamily="34" charset="0"/>
              </a:rPr>
              <a:t>UN DEFI</a:t>
            </a:r>
            <a:r>
              <a:rPr lang="fr-FR" sz="4000" dirty="0">
                <a:latin typeface="Arial Black" panose="020B0A04020102020204" pitchFamily="34" charset="0"/>
              </a:rPr>
              <a:t> </a:t>
            </a:r>
            <a:r>
              <a:rPr lang="fr-FR" sz="4000" dirty="0">
                <a:latin typeface="Arial Rounded MT Bold" pitchFamily="34" charset="0"/>
              </a:rPr>
              <a:t>:</a:t>
            </a:r>
            <a:r>
              <a:rPr lang="fr-FR" sz="2400" dirty="0">
                <a:latin typeface="Arial Rounded MT Bold" pitchFamily="34" charset="0"/>
              </a:rPr>
              <a:t/>
            </a:r>
            <a:br>
              <a:rPr lang="fr-FR" sz="2400" dirty="0">
                <a:latin typeface="Arial Rounded MT Bold" pitchFamily="34" charset="0"/>
              </a:rPr>
            </a:br>
            <a:r>
              <a:rPr lang="fr-FR" sz="2400" dirty="0">
                <a:latin typeface="Arial Rounded MT Bold" pitchFamily="34" charset="0"/>
              </a:rPr>
              <a:t/>
            </a:r>
            <a:br>
              <a:rPr lang="fr-FR" sz="2400" dirty="0">
                <a:latin typeface="Arial Rounded MT Bold" pitchFamily="34" charset="0"/>
              </a:rPr>
            </a:br>
            <a:r>
              <a:rPr lang="fr-FR" sz="3200" dirty="0">
                <a:latin typeface="Arial Rounded MT Bold" pitchFamily="34" charset="0"/>
              </a:rPr>
              <a:t>Fabriquer la face d’une souris dont les yeux tournent soit dans le même sens, soit dans le sens contraire.</a:t>
            </a:r>
            <a:r>
              <a:rPr lang="fr-CI" sz="3200" dirty="0">
                <a:latin typeface="Arial Rounded MT Bold" panose="020F0704030504030204" pitchFamily="34" charset="0"/>
              </a:rPr>
              <a:t/>
            </a:r>
            <a:br>
              <a:rPr lang="fr-CI" sz="3200" dirty="0">
                <a:latin typeface="Arial Rounded MT Bold" panose="020F0704030504030204" pitchFamily="34" charset="0"/>
              </a:rPr>
            </a:br>
            <a:r>
              <a:rPr lang="fr-FR" sz="2800" dirty="0">
                <a:latin typeface="Arial Rounded MT Bold" pitchFamily="34" charset="0"/>
              </a:rPr>
              <a:t/>
            </a:r>
            <a:br>
              <a:rPr lang="fr-FR" sz="2800" dirty="0">
                <a:latin typeface="Arial Rounded MT Bold" pitchFamily="34" charset="0"/>
              </a:rPr>
            </a:br>
            <a:endParaRPr lang="fr-CI" sz="2400" dirty="0">
              <a:latin typeface="Arial Rounded MT Bold" pitchFamily="34" charset="0"/>
            </a:endParaRP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xmlns="" id="{E8A8FEF0-9C2D-413D-821D-8E4B0CAE6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800" y="4167646"/>
            <a:ext cx="10907486" cy="1531589"/>
          </a:xfrm>
        </p:spPr>
        <p:txBody>
          <a:bodyPr>
            <a:noAutofit/>
          </a:bodyPr>
          <a:lstStyle/>
          <a:p>
            <a:pPr algn="l"/>
            <a:r>
              <a:rPr lang="fr-FR" sz="4000" u="sng" dirty="0">
                <a:latin typeface="Arial Black" panose="020B0A04020102020204" pitchFamily="34" charset="0"/>
              </a:rPr>
              <a:t>UNE CONTRAINTE</a:t>
            </a:r>
            <a:r>
              <a:rPr lang="fr-FR" sz="4000" dirty="0">
                <a:latin typeface="Arial Black" panose="020B0A04020102020204" pitchFamily="34" charset="0"/>
              </a:rPr>
              <a:t> </a:t>
            </a:r>
            <a:r>
              <a:rPr lang="fr-FR" sz="4000" dirty="0">
                <a:latin typeface="Arial Rounded MT Bold" pitchFamily="34" charset="0"/>
              </a:rPr>
              <a:t>:</a:t>
            </a:r>
          </a:p>
          <a:p>
            <a:pPr algn="l"/>
            <a:r>
              <a:rPr lang="fr-FR" sz="3200" dirty="0">
                <a:latin typeface="Arial Rounded MT Bold" pitchFamily="34" charset="0"/>
              </a:rPr>
              <a:t>La bouche doit être le point de départ du mouvement</a:t>
            </a:r>
            <a:endParaRPr lang="fr-CI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871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EE4A152-8434-47B6-B688-C83DE32B5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441" y="685800"/>
            <a:ext cx="10830910" cy="1797269"/>
          </a:xfrm>
        </p:spPr>
        <p:txBody>
          <a:bodyPr>
            <a:noAutofit/>
          </a:bodyPr>
          <a:lstStyle/>
          <a:p>
            <a:pPr algn="l"/>
            <a:r>
              <a:rPr lang="fr-FR" sz="3600" u="sng" dirty="0">
                <a:latin typeface="Arial Rounded MT Bold" pitchFamily="34" charset="0"/>
              </a:rPr>
              <a:t/>
            </a:r>
            <a:br>
              <a:rPr lang="fr-FR" sz="3600" u="sng" dirty="0">
                <a:latin typeface="Arial Rounded MT Bold" pitchFamily="34" charset="0"/>
              </a:rPr>
            </a:br>
            <a:r>
              <a:rPr lang="fr-FR" sz="3600" u="sng" dirty="0">
                <a:latin typeface="Arial Rounded MT Bold" pitchFamily="34" charset="0"/>
              </a:rPr>
              <a:t/>
            </a:r>
            <a:br>
              <a:rPr lang="fr-FR" sz="3600" u="sng" dirty="0">
                <a:latin typeface="Arial Rounded MT Bold" pitchFamily="34" charset="0"/>
              </a:rPr>
            </a:br>
            <a:r>
              <a:rPr lang="fr-FR" sz="3600" u="sng" dirty="0">
                <a:latin typeface="Arial Rounded MT Bold" pitchFamily="34" charset="0"/>
              </a:rPr>
              <a:t/>
            </a:r>
            <a:br>
              <a:rPr lang="fr-FR" sz="3600" u="sng" dirty="0">
                <a:latin typeface="Arial Rounded MT Bold" pitchFamily="34" charset="0"/>
              </a:rPr>
            </a:br>
            <a:r>
              <a:rPr lang="fr-FR" sz="3100" u="sng" dirty="0">
                <a:latin typeface="Arial Black" panose="020B0A04020102020204" pitchFamily="34" charset="0"/>
              </a:rPr>
              <a:t>PREMIERE PHASE </a:t>
            </a:r>
            <a:r>
              <a:rPr lang="fr-FR" sz="3100" dirty="0">
                <a:latin typeface="Arial Black" panose="020B0A04020102020204" pitchFamily="34" charset="0"/>
              </a:rPr>
              <a:t>: ELABORATION DE L’AVANT-PROJET EN PETIT GROUPE</a:t>
            </a:r>
            <a:r>
              <a:rPr lang="fr-CI" sz="3600" dirty="0">
                <a:latin typeface="Arial Black" panose="020B0A04020102020204" pitchFamily="34" charset="0"/>
              </a:rPr>
              <a:t/>
            </a:r>
            <a:br>
              <a:rPr lang="fr-CI" sz="3600" dirty="0">
                <a:latin typeface="Arial Black" panose="020B0A04020102020204" pitchFamily="34" charset="0"/>
              </a:rPr>
            </a:br>
            <a:endParaRPr lang="fr-CI" sz="3600" dirty="0">
              <a:latin typeface="Arial Black" panose="020B0A04020102020204" pitchFamily="34" charset="0"/>
            </a:endParaRPr>
          </a:p>
        </p:txBody>
      </p:sp>
      <p:pic>
        <p:nvPicPr>
          <p:cNvPr id="6" name="Espace réservé du contenu 5" descr="C:\Users\FNAC\Desktop\MOBILES ET AUTOMATES 2018\20180108_123103.jpg">
            <a:extLst>
              <a:ext uri="{FF2B5EF4-FFF2-40B4-BE49-F238E27FC236}">
                <a16:creationId xmlns:a16="http://schemas.microsoft.com/office/drawing/2014/main" xmlns="" id="{D3E4D224-C12B-411B-9F80-B390FF42638C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658252" y="2325741"/>
            <a:ext cx="4177743" cy="410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C:\Users\FNAC\Desktop\MOBILES ET AUTOMATES 2018\20180108_123034.jpg">
            <a:extLst>
              <a:ext uri="{FF2B5EF4-FFF2-40B4-BE49-F238E27FC236}">
                <a16:creationId xmlns:a16="http://schemas.microsoft.com/office/drawing/2014/main" xmlns="" id="{D919082A-2914-4BFD-B813-11F4F1480F56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41414" y="2232760"/>
            <a:ext cx="4177742" cy="428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354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596794" cy="603865"/>
          </a:xfrm>
        </p:spPr>
        <p:txBody>
          <a:bodyPr>
            <a:normAutofit/>
          </a:bodyPr>
          <a:lstStyle/>
          <a:p>
            <a:r>
              <a:rPr lang="fr-FR" sz="1800" dirty="0">
                <a:latin typeface="Arial Black" panose="020B0A04020102020204" pitchFamily="34" charset="0"/>
              </a:rPr>
              <a:t>ELABORATION DE L’AVANT-PROJET EN PETIT GROUPE</a:t>
            </a:r>
            <a:endParaRPr lang="fr-FR" sz="1800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5DB388BB-A844-4488-9B0F-275FF77C7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61" y="1379912"/>
            <a:ext cx="4060680" cy="5353395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06F32A9D-B024-4583-93D9-142CB0D1E5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7301" y="1379910"/>
            <a:ext cx="3886632" cy="535339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C7C45754-82BA-4A1C-97DB-303625005D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4994" y="1379912"/>
            <a:ext cx="3551960" cy="535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83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EE4A152-8434-47B6-B688-C83DE32B5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7011" y="239486"/>
            <a:ext cx="10166460" cy="1785257"/>
          </a:xfrm>
        </p:spPr>
        <p:txBody>
          <a:bodyPr>
            <a:normAutofit/>
          </a:bodyPr>
          <a:lstStyle/>
          <a:p>
            <a:r>
              <a:rPr lang="fr-FR" sz="3100" u="sng" dirty="0">
                <a:latin typeface="Arial Black" panose="020B0A04020102020204" pitchFamily="34" charset="0"/>
              </a:rPr>
              <a:t>DEUXIEME PHASE :</a:t>
            </a:r>
            <a:r>
              <a:rPr lang="fr-FR" sz="3100" dirty="0">
                <a:latin typeface="Arial Black" panose="020B0A04020102020204" pitchFamily="34" charset="0"/>
              </a:rPr>
              <a:t>REDACTION COLLECTIVE DU CAHIER DE CHARGE</a:t>
            </a:r>
            <a:r>
              <a:rPr lang="fr-CI" sz="4800" dirty="0">
                <a:latin typeface="Arial Black" panose="020B0A04020102020204" pitchFamily="34" charset="0"/>
              </a:rPr>
              <a:t/>
            </a:r>
            <a:br>
              <a:rPr lang="fr-CI" sz="4800" dirty="0">
                <a:latin typeface="Arial Black" panose="020B0A04020102020204" pitchFamily="34" charset="0"/>
              </a:rPr>
            </a:br>
            <a:endParaRPr lang="fr-CI" sz="4800" dirty="0">
              <a:latin typeface="Arial Black" panose="020B0A04020102020204" pitchFamily="34" charset="0"/>
            </a:endParaRPr>
          </a:p>
        </p:txBody>
      </p:sp>
      <p:pic>
        <p:nvPicPr>
          <p:cNvPr id="3" name="Image 2" descr="G:\MOBILES ET AUTOMATES 2018\20180109_104210.jpg">
            <a:extLst>
              <a:ext uri="{FF2B5EF4-FFF2-40B4-BE49-F238E27FC236}">
                <a16:creationId xmlns:a16="http://schemas.microsoft.com/office/drawing/2014/main" xmlns="" id="{A3346059-CBBF-445D-B8A4-BDD757E284A8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833389" y="1929779"/>
            <a:ext cx="4620670" cy="485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3087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xmlns="" id="{FC93EEFA-9DEB-465E-9313-BDAA1751A7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815589"/>
              </p:ext>
            </p:extLst>
          </p:nvPr>
        </p:nvGraphicFramePr>
        <p:xfrm>
          <a:off x="704849" y="1190625"/>
          <a:ext cx="10848977" cy="5393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0559">
                  <a:extLst>
                    <a:ext uri="{9D8B030D-6E8A-4147-A177-3AD203B41FA5}">
                      <a16:colId xmlns:a16="http://schemas.microsoft.com/office/drawing/2014/main" xmlns="" val="1745352229"/>
                    </a:ext>
                  </a:extLst>
                </a:gridCol>
                <a:gridCol w="1968997">
                  <a:extLst>
                    <a:ext uri="{9D8B030D-6E8A-4147-A177-3AD203B41FA5}">
                      <a16:colId xmlns:a16="http://schemas.microsoft.com/office/drawing/2014/main" xmlns="" val="935501530"/>
                    </a:ext>
                  </a:extLst>
                </a:gridCol>
                <a:gridCol w="2007987">
                  <a:extLst>
                    <a:ext uri="{9D8B030D-6E8A-4147-A177-3AD203B41FA5}">
                      <a16:colId xmlns:a16="http://schemas.microsoft.com/office/drawing/2014/main" xmlns="" val="1829785939"/>
                    </a:ext>
                  </a:extLst>
                </a:gridCol>
                <a:gridCol w="2241927">
                  <a:extLst>
                    <a:ext uri="{9D8B030D-6E8A-4147-A177-3AD203B41FA5}">
                      <a16:colId xmlns:a16="http://schemas.microsoft.com/office/drawing/2014/main" xmlns="" val="4176082711"/>
                    </a:ext>
                  </a:extLst>
                </a:gridCol>
                <a:gridCol w="1198944">
                  <a:extLst>
                    <a:ext uri="{9D8B030D-6E8A-4147-A177-3AD203B41FA5}">
                      <a16:colId xmlns:a16="http://schemas.microsoft.com/office/drawing/2014/main" xmlns="" val="3546482672"/>
                    </a:ext>
                  </a:extLst>
                </a:gridCol>
                <a:gridCol w="2680563">
                  <a:extLst>
                    <a:ext uri="{9D8B030D-6E8A-4147-A177-3AD203B41FA5}">
                      <a16:colId xmlns:a16="http://schemas.microsoft.com/office/drawing/2014/main" xmlns="" val="2788596814"/>
                    </a:ext>
                  </a:extLst>
                </a:gridCol>
              </a:tblGrid>
              <a:tr h="6251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 Black" panose="020B0A04020102020204" pitchFamily="34" charset="0"/>
                        </a:rPr>
                        <a:t> ETAPE</a:t>
                      </a:r>
                      <a:endParaRPr lang="fr-CI" sz="12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6" marR="52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 Black" panose="020B0A04020102020204" pitchFamily="34" charset="0"/>
                        </a:rPr>
                        <a:t>MATÉRIEL</a:t>
                      </a:r>
                      <a:endParaRPr lang="fr-CI" sz="12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6" marR="52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 Black" panose="020B0A04020102020204" pitchFamily="34" charset="0"/>
                        </a:rPr>
                        <a:t>FONCTION</a:t>
                      </a:r>
                      <a:endParaRPr lang="fr-CI" sz="12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6" marR="52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 Black" panose="020B0A04020102020204" pitchFamily="34" charset="0"/>
                        </a:rPr>
                        <a:t> MATÉRIAUX</a:t>
                      </a:r>
                      <a:endParaRPr lang="fr-CI" sz="12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6" marR="52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 Black" panose="020B0A04020102020204" pitchFamily="34" charset="0"/>
                        </a:rPr>
                        <a:t>SOLUTIONS RETENUES</a:t>
                      </a:r>
                      <a:endParaRPr lang="fr-CI" sz="12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6" marR="52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 Black" panose="020B0A04020102020204" pitchFamily="34" charset="0"/>
                        </a:rPr>
                        <a:t>REMARQUES</a:t>
                      </a:r>
                      <a:endParaRPr lang="fr-CI" sz="12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6" marR="52106" marT="0" marB="0" anchor="ctr"/>
                </a:tc>
                <a:extLst>
                  <a:ext uri="{0D108BD9-81ED-4DB2-BD59-A6C34878D82A}">
                    <a16:rowId xmlns:a16="http://schemas.microsoft.com/office/drawing/2014/main" xmlns="" val="3898934382"/>
                  </a:ext>
                </a:extLst>
              </a:tr>
              <a:tr h="1451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</a:t>
                      </a:r>
                      <a:endParaRPr lang="fr-CI" sz="1400" dirty="0">
                        <a:effectLst/>
                      </a:endParaRPr>
                    </a:p>
                  </a:txBody>
                  <a:tcPr marL="52106" marR="52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 Tête de la souris</a:t>
                      </a:r>
                      <a:endParaRPr lang="fr-CI" sz="1400" dirty="0">
                        <a:effectLst/>
                      </a:endParaRPr>
                    </a:p>
                  </a:txBody>
                  <a:tcPr marL="52106" marR="52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Cacher le mécanisme</a:t>
                      </a:r>
                      <a:endParaRPr lang="fr-CI" sz="1400" dirty="0">
                        <a:effectLst/>
                      </a:endParaRPr>
                    </a:p>
                  </a:txBody>
                  <a:tcPr marL="52106" marR="52106" marT="0" marB="0" anchor="ctr"/>
                </a:tc>
                <a:tc>
                  <a:txBody>
                    <a:bodyPr/>
                    <a:lstStyle/>
                    <a:p>
                      <a:pPr marL="180975" indent="-952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>
                          <a:effectLst/>
                        </a:rPr>
                        <a:t>Carton</a:t>
                      </a:r>
                      <a:endParaRPr lang="fr-CI" sz="1400" dirty="0">
                        <a:effectLst/>
                      </a:endParaRPr>
                    </a:p>
                    <a:p>
                      <a:pPr marL="180975" indent="-952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>
                          <a:effectLst/>
                        </a:rPr>
                        <a:t>Plastique</a:t>
                      </a:r>
                      <a:endParaRPr lang="fr-CI" sz="1400" dirty="0">
                        <a:effectLst/>
                      </a:endParaRPr>
                    </a:p>
                    <a:p>
                      <a:pPr marL="180975" indent="-952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>
                          <a:effectLst/>
                        </a:rPr>
                        <a:t>Canson</a:t>
                      </a:r>
                      <a:endParaRPr lang="fr-CI" sz="1400" dirty="0">
                        <a:effectLst/>
                      </a:endParaRPr>
                    </a:p>
                    <a:p>
                      <a:pPr marL="180975" indent="-952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>
                          <a:effectLst/>
                        </a:rPr>
                        <a:t>Mousse</a:t>
                      </a:r>
                      <a:endParaRPr lang="fr-CI" sz="1400" dirty="0">
                        <a:effectLst/>
                      </a:endParaRPr>
                    </a:p>
                    <a:p>
                      <a:pPr marL="180975" indent="-952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>
                          <a:effectLst/>
                        </a:rPr>
                        <a:t>Bois</a:t>
                      </a:r>
                      <a:endParaRPr lang="fr-C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6" marR="52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fr-CI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X</a:t>
                      </a:r>
                      <a:endParaRPr lang="fr-C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6" marR="52106" marT="0" marB="0" anchor="ctr"/>
                </a:tc>
                <a:tc>
                  <a:txBody>
                    <a:bodyPr/>
                    <a:lstStyle/>
                    <a:p>
                      <a:pPr marL="8572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Plus solide, facile à avoir.</a:t>
                      </a:r>
                      <a:endParaRPr lang="fr-CI" sz="1400" dirty="0">
                        <a:effectLst/>
                      </a:endParaRPr>
                    </a:p>
                    <a:p>
                      <a:pPr marL="8572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CI" sz="1400" dirty="0">
                        <a:effectLst/>
                      </a:endParaRPr>
                    </a:p>
                    <a:p>
                      <a:pPr marL="8572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Plus facile à manipuler</a:t>
                      </a:r>
                      <a:endParaRPr lang="fr-C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06" marR="52106" marT="0" marB="0" anchor="ctr"/>
                </a:tc>
                <a:extLst>
                  <a:ext uri="{0D108BD9-81ED-4DB2-BD59-A6C34878D82A}">
                    <a16:rowId xmlns:a16="http://schemas.microsoft.com/office/drawing/2014/main" xmlns="" val="261162722"/>
                  </a:ext>
                </a:extLst>
              </a:tr>
              <a:tr h="8641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fr-CI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106" marR="52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Mécanisme</a:t>
                      </a:r>
                      <a:endParaRPr lang="fr-CI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106" marR="52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Faire tourner les yeux de la souris</a:t>
                      </a:r>
                      <a:endParaRPr lang="fr-CI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106" marR="52106" marT="0" marB="0" anchor="ctr"/>
                </a:tc>
                <a:tc>
                  <a:txBody>
                    <a:bodyPr/>
                    <a:lstStyle/>
                    <a:p>
                      <a:pPr marL="180975" indent="-952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Engrenages  en plastiques</a:t>
                      </a:r>
                      <a:endParaRPr lang="fr-CI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106" marR="5210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CI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106" marR="521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Prendre ceux de la classe</a:t>
                      </a:r>
                      <a:endParaRPr lang="fr-CI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106" marR="52106" marT="0" marB="0" anchor="ctr"/>
                </a:tc>
                <a:extLst>
                  <a:ext uri="{0D108BD9-81ED-4DB2-BD59-A6C34878D82A}">
                    <a16:rowId xmlns:a16="http://schemas.microsoft.com/office/drawing/2014/main" xmlns="" val="3237445948"/>
                  </a:ext>
                </a:extLst>
              </a:tr>
              <a:tr h="1049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3</a:t>
                      </a:r>
                      <a:endParaRPr lang="fr-CI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106" marR="52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Support de la souris</a:t>
                      </a:r>
                      <a:endParaRPr lang="fr-CI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106" marR="52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Soutenir notre projet</a:t>
                      </a:r>
                      <a:endParaRPr lang="fr-CI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106" marR="52106" marT="0" marB="0" anchor="ctr"/>
                </a:tc>
                <a:tc>
                  <a:txBody>
                    <a:bodyPr/>
                    <a:lstStyle/>
                    <a:p>
                      <a:pPr marL="180975" indent="-952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plastique : ceux fournis avec les engrenages</a:t>
                      </a:r>
                    </a:p>
                    <a:p>
                      <a:pPr marL="8572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fr-CI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indent="-952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Bois</a:t>
                      </a:r>
                      <a:endParaRPr lang="fr-CI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106" marR="52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CI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endParaRPr lang="fr-CI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CI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106" marR="5210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Prendre ceux de l’école</a:t>
                      </a:r>
                      <a:endParaRPr lang="fr-CI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CI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Difficile à fabriquer</a:t>
                      </a:r>
                      <a:endParaRPr lang="fr-CI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106" marR="52106" marT="0" marB="0" anchor="ctr"/>
                </a:tc>
                <a:extLst>
                  <a:ext uri="{0D108BD9-81ED-4DB2-BD59-A6C34878D82A}">
                    <a16:rowId xmlns:a16="http://schemas.microsoft.com/office/drawing/2014/main" xmlns="" val="2155823795"/>
                  </a:ext>
                </a:extLst>
              </a:tr>
              <a:tr h="140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4</a:t>
                      </a:r>
                      <a:endParaRPr lang="fr-CI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106" marR="52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Décors</a:t>
                      </a:r>
                      <a:r>
                        <a:rPr lang="fr-FR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l’ensemble</a:t>
                      </a:r>
                      <a:endParaRPr lang="fr-CI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106" marR="52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Esthétique</a:t>
                      </a:r>
                      <a:endParaRPr lang="fr-CI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106" marR="521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  <a:endParaRPr lang="fr-CI" sz="800" dirty="0">
                        <a:effectLst/>
                      </a:endParaRPr>
                    </a:p>
                    <a:p>
                      <a:pPr marL="180975" indent="-952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Peinture</a:t>
                      </a:r>
                      <a:endParaRPr lang="fr-CI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indent="-952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Paille</a:t>
                      </a:r>
                      <a:endParaRPr lang="fr-CI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indent="-952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Feutres</a:t>
                      </a:r>
                      <a:endParaRPr lang="fr-CI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indent="-952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Tissu</a:t>
                      </a:r>
                      <a:endParaRPr lang="fr-CI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106" marR="521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  <a:endParaRPr lang="fr-CI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CI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CI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CI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fr-CI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106" marR="521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  <a:endParaRPr lang="fr-CI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Matériaux disponibles en classe</a:t>
                      </a:r>
                      <a:endParaRPr lang="fr-CI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106" marR="52106" marT="0" marB="0"/>
                </a:tc>
                <a:extLst>
                  <a:ext uri="{0D108BD9-81ED-4DB2-BD59-A6C34878D82A}">
                    <a16:rowId xmlns:a16="http://schemas.microsoft.com/office/drawing/2014/main" xmlns="" val="551145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2821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E8A8FEF0-9C2D-413D-821D-8E4B0CAE6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518" y="188308"/>
            <a:ext cx="11715748" cy="1455436"/>
          </a:xfrm>
        </p:spPr>
        <p:txBody>
          <a:bodyPr>
            <a:noAutofit/>
          </a:bodyPr>
          <a:lstStyle/>
          <a:p>
            <a:r>
              <a:rPr lang="fr-FR" sz="3100" u="sng" dirty="0">
                <a:latin typeface="Arial Black" panose="020B0A04020102020204" pitchFamily="34" charset="0"/>
              </a:rPr>
              <a:t>TROISIEME PHASE</a:t>
            </a:r>
            <a:r>
              <a:rPr lang="fr-FR" sz="3100" dirty="0">
                <a:latin typeface="Arial Black" panose="020B0A04020102020204" pitchFamily="34" charset="0"/>
              </a:rPr>
              <a:t>: FABRICATION DE L’OBJET ET ELABORATION DE LA FICHE TECHNIQUE PAR GROUPE</a:t>
            </a:r>
            <a:endParaRPr lang="fr-CI" sz="3100" dirty="0">
              <a:latin typeface="Arial Black" panose="020B0A04020102020204" pitchFamily="34" charset="0"/>
            </a:endParaRPr>
          </a:p>
        </p:txBody>
      </p:sp>
      <p:pic>
        <p:nvPicPr>
          <p:cNvPr id="4" name="Image 3" descr="G:\MOBILES ET AUTOMATES 2018\20180123_101623.jpg">
            <a:extLst>
              <a:ext uri="{FF2B5EF4-FFF2-40B4-BE49-F238E27FC236}">
                <a16:creationId xmlns:a16="http://schemas.microsoft.com/office/drawing/2014/main" xmlns="" id="{0EB4BBBA-056D-4163-B4D3-F1EAD0B647BD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844821" y="2247197"/>
            <a:ext cx="4613093" cy="32804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2309159"/>
            <a:ext cx="406502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7675" indent="-447675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FR" b="1" dirty="0"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MONTAGE DU MECANISME</a:t>
            </a:r>
            <a:endParaRPr lang="fr-CI" dirty="0">
              <a:latin typeface="Bodoni MT Black" panose="02070A03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 descr="G:\MOBILES ET AUTOMATES 2018\20180115_125356.jpg">
            <a:extLst>
              <a:ext uri="{FF2B5EF4-FFF2-40B4-BE49-F238E27FC236}">
                <a16:creationId xmlns:a16="http://schemas.microsoft.com/office/drawing/2014/main" xmlns="" id="{4FD7BE65-E1AC-4C10-86CF-893D9EA2B5EC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378122" y="2267780"/>
            <a:ext cx="4613094" cy="323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3160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G:\MOBILES ET AUTOMATES 2018\20180123_105808.jpg">
            <a:extLst>
              <a:ext uri="{FF2B5EF4-FFF2-40B4-BE49-F238E27FC236}">
                <a16:creationId xmlns:a16="http://schemas.microsoft.com/office/drawing/2014/main" xmlns="" id="{1C3916E5-0F53-477D-88D2-BEAC5EAB2AB4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90222" y="1433248"/>
            <a:ext cx="5292002" cy="406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G:\MOBILES ET AUTOMATES 2018\20180202_123557_1.jpg">
            <a:extLst>
              <a:ext uri="{FF2B5EF4-FFF2-40B4-BE49-F238E27FC236}">
                <a16:creationId xmlns:a16="http://schemas.microsoft.com/office/drawing/2014/main" xmlns="" id="{B2E3BAB3-CAC7-45A5-9577-956A8E6DF5B8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1016" y="1304608"/>
            <a:ext cx="575691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73973" y="153788"/>
            <a:ext cx="406502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7675" indent="-447675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FR" b="1" dirty="0"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MONTAGE DU MECANISME</a:t>
            </a:r>
            <a:endParaRPr lang="fr-CI" dirty="0">
              <a:latin typeface="Bodoni MT Black" panose="02070A03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905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EE4A152-8434-47B6-B688-C83DE32B5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19" y="0"/>
            <a:ext cx="11327362" cy="1417591"/>
          </a:xfrm>
        </p:spPr>
        <p:txBody>
          <a:bodyPr>
            <a:normAutofit/>
          </a:bodyPr>
          <a:lstStyle/>
          <a:p>
            <a:pPr marL="895350" indent="-895350"/>
            <a:r>
              <a:rPr lang="fr-FR" sz="3100" dirty="0">
                <a:latin typeface="Arial Black" panose="020B0A04020102020204" pitchFamily="34" charset="0"/>
              </a:rPr>
              <a:t>III) </a:t>
            </a:r>
            <a:r>
              <a:rPr lang="fr-FR" sz="3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FABRICATION DE L’OBJET ET ELABORATION DE LA FICHE TECHNIQUE PAR GROUPE</a:t>
            </a:r>
            <a:endParaRPr lang="fr-CI" sz="31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DA880F6-EFC5-4320-9587-D8DBC048652C}"/>
              </a:ext>
            </a:extLst>
          </p:cNvPr>
          <p:cNvSpPr/>
          <p:nvPr/>
        </p:nvSpPr>
        <p:spPr>
          <a:xfrm>
            <a:off x="651391" y="1222184"/>
            <a:ext cx="5876925" cy="390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fr-FR" b="1" dirty="0"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MONTAGE DU MECANISME</a:t>
            </a:r>
            <a:endParaRPr lang="fr-CI" dirty="0">
              <a:latin typeface="Bodoni MT Black" panose="02070A03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 descr="C:\Users\FNAC\Documents\Bluetooth\Inbox\20180206_101725_1.jpg">
            <a:extLst>
              <a:ext uri="{FF2B5EF4-FFF2-40B4-BE49-F238E27FC236}">
                <a16:creationId xmlns:a16="http://schemas.microsoft.com/office/drawing/2014/main" xmlns="" id="{343018A2-4732-456F-8EEF-DE6482CB2286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133017" y="2031962"/>
            <a:ext cx="5292002" cy="406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0891115E-BA13-45B7-AA26-196700D796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319" y="1995053"/>
            <a:ext cx="3125528" cy="471454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5DB2B41D-E54E-4546-B5B7-7B292AEF90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846" y="1995053"/>
            <a:ext cx="2970469" cy="471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139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155</Words>
  <Application>Microsoft Office PowerPoint</Application>
  <PresentationFormat>Personnalisé</PresentationFormat>
  <Paragraphs>78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PROJET MOBILES ET AUTOMATES</vt:lpstr>
      <vt:lpstr>   UN DEFI :  Fabriquer la face d’une souris dont les yeux tournent soit dans le même sens, soit dans le sens contraire.  </vt:lpstr>
      <vt:lpstr>   PREMIERE PHASE : ELABORATION DE L’AVANT-PROJET EN PETIT GROUPE </vt:lpstr>
      <vt:lpstr>ELABORATION DE L’AVANT-PROJET EN PETIT GROUPE</vt:lpstr>
      <vt:lpstr>DEUXIEME PHASE :REDACTION COLLECTIVE DU CAHIER DE CHARGE </vt:lpstr>
      <vt:lpstr>Présentation PowerPoint</vt:lpstr>
      <vt:lpstr>Présentation PowerPoint</vt:lpstr>
      <vt:lpstr>Présentation PowerPoint</vt:lpstr>
      <vt:lpstr>III) FABRICATION DE L’OBJET ET ELABORATION DE LA FICHE TECHNIQUE PAR GROUPE</vt:lpstr>
      <vt:lpstr>III) FABRICATION DE L’OBJET ET ELABORATION DE LA FICHE TECHNIQUE PAR GROUPE</vt:lpstr>
      <vt:lpstr>Présentation PowerPoint</vt:lpstr>
      <vt:lpstr>IV) REALISATIONS FINALES</vt:lpstr>
      <vt:lpstr>Présentation PowerPoint</vt:lpstr>
      <vt:lpstr>EXPOSITION DURANT LA SEMAINE DES SCIENCES A L’ECOLE JACQUES PREVERT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MOBILES ET AUTOMATES</dc:title>
  <dc:creator>Utilisateur Windows</dc:creator>
  <cp:lastModifiedBy>DIRECTEUR EJP</cp:lastModifiedBy>
  <cp:revision>56</cp:revision>
  <cp:lastPrinted>2018-05-31T08:00:05Z</cp:lastPrinted>
  <dcterms:created xsi:type="dcterms:W3CDTF">2018-05-29T13:24:58Z</dcterms:created>
  <dcterms:modified xsi:type="dcterms:W3CDTF">2018-06-01T08:22:06Z</dcterms:modified>
</cp:coreProperties>
</file>