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66" r:id="rId15"/>
    <p:sldId id="268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1"/>
  </p:normalViewPr>
  <p:slideViewPr>
    <p:cSldViewPr snapToGrid="0" snapToObjects="1">
      <p:cViewPr varScale="1">
        <p:scale>
          <a:sx n="55" d="100"/>
          <a:sy n="55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-paris.f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ache.media.eduscol.education.fr/file/Ecriture/42/9/Ress_c1_Graphisme_reperes_456429.pdf" TargetMode="External"/><Relationship Id="rId5" Type="http://schemas.openxmlformats.org/officeDocument/2006/relationships/hyperlink" Target="http://web.ac-reims.fr/dsden52" TargetMode="External"/><Relationship Id="rId4" Type="http://schemas.openxmlformats.org/officeDocument/2006/relationships/hyperlink" Target="http://cpd67.site.ac-strasbourg.fr/arts_visuel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3B3C8-6D3E-6640-8F3C-EB33F4F05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S.M.O.G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4C6492-BB63-5642-AC42-D92F9AA61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Outil élaboré par Christian Louis, place des Artistes, éditions SEDRAP</a:t>
            </a:r>
          </a:p>
        </p:txBody>
      </p:sp>
    </p:spTree>
    <p:extLst>
      <p:ext uri="{BB962C8B-B14F-4D97-AF65-F5344CB8AC3E}">
        <p14:creationId xmlns:p14="http://schemas.microsoft.com/office/powerpoint/2010/main" val="33474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E950A-3E0C-464C-B986-E19A4EED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8CFE9-09C3-9D40-8BFF-1C18B585C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Ce qui le caractérise </a:t>
            </a:r>
            <a:r>
              <a:rPr lang="fr-FR" dirty="0"/>
              <a:t>:</a:t>
            </a:r>
          </a:p>
          <a:p>
            <a:r>
              <a:rPr lang="fr-FR" dirty="0"/>
              <a:t>Les parties impliquées : main, bras, corps,</a:t>
            </a:r>
          </a:p>
          <a:p>
            <a:r>
              <a:rPr lang="fr-FR" dirty="0"/>
              <a:t>L’ampleur du mouvement</a:t>
            </a:r>
          </a:p>
          <a:p>
            <a:r>
              <a:rPr lang="fr-FR" dirty="0"/>
              <a:t>La structure du mouvement</a:t>
            </a:r>
          </a:p>
          <a:p>
            <a:r>
              <a:rPr lang="fr-FR" dirty="0"/>
              <a:t>L’intention du geste : comme une caresse, énervé, violent, minutieux…</a:t>
            </a:r>
          </a:p>
        </p:txBody>
      </p:sp>
    </p:spTree>
    <p:extLst>
      <p:ext uri="{BB962C8B-B14F-4D97-AF65-F5344CB8AC3E}">
        <p14:creationId xmlns:p14="http://schemas.microsoft.com/office/powerpoint/2010/main" val="48846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B09BA-EF6D-4E40-BB6B-7AABB89C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BD77C-7F3A-A14A-91CA-1DC00B9C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0" y="2015730"/>
            <a:ext cx="3583539" cy="3450613"/>
          </a:xfrm>
        </p:spPr>
        <p:txBody>
          <a:bodyPr>
            <a:normAutofit/>
          </a:bodyPr>
          <a:lstStyle/>
          <a:p>
            <a:r>
              <a:rPr lang="fr-FR" b="1" dirty="0"/>
              <a:t>La nature du mouvement </a:t>
            </a:r>
          </a:p>
          <a:p>
            <a:pPr lvl="1"/>
            <a:r>
              <a:rPr lang="fr-FR" dirty="0"/>
              <a:t>Doux</a:t>
            </a:r>
          </a:p>
          <a:p>
            <a:pPr lvl="1"/>
            <a:r>
              <a:rPr lang="fr-FR" dirty="0"/>
              <a:t>Ondulant</a:t>
            </a:r>
          </a:p>
          <a:p>
            <a:pPr lvl="1"/>
            <a:r>
              <a:rPr lang="fr-FR" dirty="0"/>
              <a:t>Rythmé</a:t>
            </a:r>
          </a:p>
          <a:p>
            <a:pPr lvl="1"/>
            <a:r>
              <a:rPr lang="fr-FR" dirty="0"/>
              <a:t>En </a:t>
            </a:r>
            <a:r>
              <a:rPr lang="fr-FR" dirty="0" err="1"/>
              <a:t>zig-zag</a:t>
            </a:r>
            <a:endParaRPr lang="fr-FR" dirty="0"/>
          </a:p>
          <a:p>
            <a:pPr lvl="1"/>
            <a:r>
              <a:rPr lang="fr-FR" dirty="0"/>
              <a:t>De bas en haut</a:t>
            </a:r>
          </a:p>
          <a:p>
            <a:pPr lvl="1"/>
            <a:r>
              <a:rPr lang="fr-FR" dirty="0"/>
              <a:t>En rond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09A5FE1-4CD0-5349-94E6-F2EF3F95F725}"/>
              </a:ext>
            </a:extLst>
          </p:cNvPr>
          <p:cNvSpPr txBox="1">
            <a:spLocks/>
          </p:cNvSpPr>
          <p:nvPr/>
        </p:nvSpPr>
        <p:spPr>
          <a:xfrm>
            <a:off x="7709489" y="2015729"/>
            <a:ext cx="3914077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L’ampleur du mouvement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Mouvements des doigts</a:t>
            </a:r>
          </a:p>
          <a:p>
            <a:pPr lvl="1"/>
            <a:r>
              <a:rPr lang="fr-FR" dirty="0"/>
              <a:t>Mouvements des bras</a:t>
            </a:r>
          </a:p>
          <a:p>
            <a:pPr lvl="1"/>
            <a:r>
              <a:rPr lang="fr-FR" dirty="0"/>
              <a:t>Gribouillages </a:t>
            </a:r>
          </a:p>
          <a:p>
            <a:pPr lvl="1"/>
            <a:r>
              <a:rPr lang="fr-FR" dirty="0"/>
              <a:t>Balayage </a:t>
            </a:r>
          </a:p>
          <a:p>
            <a:pPr lvl="1"/>
            <a:r>
              <a:rPr lang="fr-FR" dirty="0"/>
              <a:t>Depuis les doigts</a:t>
            </a:r>
          </a:p>
          <a:p>
            <a:pPr lvl="1"/>
            <a:r>
              <a:rPr lang="fr-FR" dirty="0"/>
              <a:t>À main levée</a:t>
            </a:r>
          </a:p>
          <a:p>
            <a:pPr lvl="1"/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78A346B-EA60-A647-9BF7-9C4652B2E661}"/>
              </a:ext>
            </a:extLst>
          </p:cNvPr>
          <p:cNvSpPr txBox="1">
            <a:spLocks/>
          </p:cNvSpPr>
          <p:nvPr/>
        </p:nvSpPr>
        <p:spPr>
          <a:xfrm>
            <a:off x="925551" y="2015732"/>
            <a:ext cx="320039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La posture corporelle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accroupi</a:t>
            </a:r>
          </a:p>
          <a:p>
            <a:pPr lvl="1"/>
            <a:r>
              <a:rPr lang="fr-FR" dirty="0"/>
              <a:t>assis</a:t>
            </a:r>
          </a:p>
          <a:p>
            <a:pPr lvl="1"/>
            <a:r>
              <a:rPr lang="fr-FR" dirty="0"/>
              <a:t>Debout à la table</a:t>
            </a:r>
          </a:p>
          <a:p>
            <a:pPr lvl="1"/>
            <a:r>
              <a:rPr lang="fr-FR" dirty="0"/>
              <a:t>Face à un chevalet</a:t>
            </a:r>
          </a:p>
          <a:p>
            <a:pPr lvl="1"/>
            <a:r>
              <a:rPr lang="fr-FR" dirty="0"/>
              <a:t>Couché sous la table</a:t>
            </a:r>
          </a:p>
        </p:txBody>
      </p:sp>
    </p:spTree>
    <p:extLst>
      <p:ext uri="{BB962C8B-B14F-4D97-AF65-F5344CB8AC3E}">
        <p14:creationId xmlns:p14="http://schemas.microsoft.com/office/powerpoint/2010/main" val="246268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4BB785-3388-9840-AD0C-58267BE5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geste 3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8B2507F-21DA-6547-9951-CFA58AF025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7" y="2017343"/>
            <a:ext cx="2698595" cy="3925229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A560B42-8312-9D45-8E01-2639B96EDB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4253" y="1979671"/>
            <a:ext cx="4647423" cy="35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074B9-7341-7F44-AD22-B65B6E25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geste 4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264B8AB-8B1F-A840-BE50-A31010909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853108" cy="3476721"/>
          </a:xfrm>
        </p:spPr>
        <p:txBody>
          <a:bodyPr>
            <a:normAutofit/>
          </a:bodyPr>
          <a:lstStyle/>
          <a:p>
            <a:r>
              <a:rPr lang="fr-FR" dirty="0"/>
              <a:t>L’intention :</a:t>
            </a:r>
          </a:p>
          <a:p>
            <a:pPr lvl="1"/>
            <a:r>
              <a:rPr lang="fr-FR" dirty="0"/>
              <a:t>Appliquer ; asperger ; badigeonner ; brosser ; chiffonner ; cerner ; couvrir ; couper ; décalquer ; déchiqueter ; déchirer ; découper ; détourer ; effleurer ; égoutter ; emballer ; émietter ; encoller ; enduire ; étaler ; lacérer ; humidifier : inciser ; lier ; lisser ; malaxer ; maroufler ; masquer ; modeler ; ….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C8ABF0B-3C3C-4745-8DED-221F7B16DB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6488" y="2010878"/>
            <a:ext cx="2066963" cy="1612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FAEA53-5700-924F-89A4-7823C2173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87" y="3735174"/>
            <a:ext cx="2066963" cy="17524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9AFBF1-53A8-1540-9CCF-6FDC73E04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034" y="2485301"/>
            <a:ext cx="3063328" cy="22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0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EDB878-612E-7B47-B532-27596005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63" y="272683"/>
            <a:ext cx="11805034" cy="52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4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307C3-07CD-1744-9CA3-FF9DD28F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35259"/>
            <a:ext cx="10067631" cy="156117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RITA : </a:t>
            </a:r>
            <a:br>
              <a:rPr lang="fr-FR" b="1" dirty="0"/>
            </a:br>
            <a:r>
              <a:rPr lang="fr-FR" b="1" dirty="0"/>
              <a:t>Reproduire - Isoler - Transformer - Associer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8F97D-E3CE-BE40-8136-75DE5812E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867553" cy="3450613"/>
          </a:xfrm>
        </p:spPr>
        <p:txBody>
          <a:bodyPr>
            <a:normAutofit/>
          </a:bodyPr>
          <a:lstStyle/>
          <a:p>
            <a:r>
              <a:rPr lang="fr-FR" b="1" dirty="0"/>
              <a:t>Reproduire : </a:t>
            </a:r>
          </a:p>
          <a:p>
            <a:pPr lvl="1"/>
            <a:r>
              <a:rPr lang="fr-FR" b="1" dirty="0"/>
              <a:t>c</a:t>
            </a:r>
            <a:r>
              <a:rPr lang="fr-FR" dirty="0"/>
              <a:t>alquer, </a:t>
            </a:r>
          </a:p>
          <a:p>
            <a:pPr lvl="1"/>
            <a:r>
              <a:rPr lang="fr-FR" dirty="0"/>
              <a:t>copier, </a:t>
            </a:r>
          </a:p>
          <a:p>
            <a:pPr lvl="1"/>
            <a:r>
              <a:rPr lang="fr-FR" dirty="0"/>
              <a:t>doubler, </a:t>
            </a:r>
          </a:p>
          <a:p>
            <a:pPr lvl="1"/>
            <a:r>
              <a:rPr lang="fr-FR" dirty="0"/>
              <a:t>filmer, </a:t>
            </a:r>
          </a:p>
          <a:p>
            <a:pPr lvl="1"/>
            <a:r>
              <a:rPr lang="fr-FR" dirty="0"/>
              <a:t>imprimer, </a:t>
            </a:r>
          </a:p>
          <a:p>
            <a:pPr lvl="1"/>
            <a:r>
              <a:rPr lang="fr-FR" dirty="0"/>
              <a:t>multiplier, </a:t>
            </a:r>
          </a:p>
          <a:p>
            <a:pPr lvl="1"/>
            <a:r>
              <a:rPr lang="fr-FR" dirty="0"/>
              <a:t>photocopier, </a:t>
            </a:r>
          </a:p>
          <a:p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6B8B14C-A82A-644A-B6EB-F24CBE42DB0B}"/>
              </a:ext>
            </a:extLst>
          </p:cNvPr>
          <p:cNvSpPr txBox="1">
            <a:spLocks/>
          </p:cNvSpPr>
          <p:nvPr/>
        </p:nvSpPr>
        <p:spPr>
          <a:xfrm>
            <a:off x="5597913" y="2096429"/>
            <a:ext cx="386755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photographier, </a:t>
            </a:r>
          </a:p>
          <a:p>
            <a:pPr lvl="1"/>
            <a:r>
              <a:rPr lang="fr-FR" dirty="0"/>
              <a:t>refaire, </a:t>
            </a:r>
          </a:p>
          <a:p>
            <a:pPr lvl="1"/>
            <a:r>
              <a:rPr lang="fr-FR" dirty="0"/>
              <a:t>répéter.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32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CD73D9-A53B-BD46-ABEE-8FD0526A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isoler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082498-58E9-904C-B7FA-FCB0EDF19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"priver"  : </a:t>
            </a:r>
          </a:p>
          <a:p>
            <a:pPr lvl="1"/>
            <a:r>
              <a:rPr lang="fr-FR" dirty="0"/>
              <a:t>cacher, dissimuler, effacer, enfermer, recouvrir, supprimer, voiler</a:t>
            </a:r>
          </a:p>
          <a:p>
            <a:r>
              <a:rPr lang="fr-FR" dirty="0"/>
              <a:t>pour privilégier  : </a:t>
            </a:r>
          </a:p>
          <a:p>
            <a:pPr lvl="1"/>
            <a:r>
              <a:rPr lang="fr-FR" dirty="0"/>
              <a:t>accentuer, cadrer, choisir, contraster, découper, désigner, détacher, dévoiler, différencier, distinguer, entourer, extraire, grossir, montrer, recadrer, révéler, séparer, signaler (par des flèches), souligner, suggérer, valoriser.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01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C6E27-4A26-9B44-B93B-193A2843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transformer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77BCAF-45E8-6046-B797-787DA1C5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9441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Ajouter, allonger, altérer, alterner, </a:t>
            </a:r>
          </a:p>
          <a:p>
            <a:r>
              <a:rPr lang="fr-FR" dirty="0"/>
              <a:t>changer, </a:t>
            </a:r>
          </a:p>
          <a:p>
            <a:pPr lvl="1"/>
            <a:r>
              <a:rPr lang="fr-FR" dirty="0"/>
              <a:t>changer d’échelle, changer de technique (support médium outil geste), changer de couleur, changer le contexte, </a:t>
            </a:r>
          </a:p>
          <a:p>
            <a:r>
              <a:rPr lang="fr-FR" dirty="0"/>
              <a:t>compresser, convertir, corriger, </a:t>
            </a:r>
          </a:p>
          <a:p>
            <a:r>
              <a:rPr lang="fr-FR" dirty="0"/>
              <a:t>déformer, déguiser, déplacer, dissocier, </a:t>
            </a:r>
          </a:p>
          <a:p>
            <a:r>
              <a:rPr lang="fr-FR" dirty="0"/>
              <a:t>effacer, emballer, exagérer, </a:t>
            </a:r>
            <a:r>
              <a:rPr lang="fr-FR" dirty="0" err="1"/>
              <a:t>expanser</a:t>
            </a:r>
            <a:r>
              <a:rPr lang="fr-FR" dirty="0"/>
              <a:t>, éclaircir</a:t>
            </a:r>
          </a:p>
          <a:p>
            <a:r>
              <a:rPr lang="fr-FR" dirty="0"/>
              <a:t>foncer, fragmenter, froisser, </a:t>
            </a:r>
          </a:p>
          <a:p>
            <a:r>
              <a:rPr lang="fr-FR" dirty="0"/>
              <a:t>intervertir, inverser, maquiller, métamorphoser, modifier, mouiller, </a:t>
            </a:r>
          </a:p>
          <a:p>
            <a:r>
              <a:rPr lang="fr-FR" dirty="0"/>
              <a:t>opacifier, raccourcir, rétrécir, substituer, transposer.</a:t>
            </a:r>
          </a:p>
        </p:txBody>
      </p:sp>
    </p:spTree>
    <p:extLst>
      <p:ext uri="{BB962C8B-B14F-4D97-AF65-F5344CB8AC3E}">
        <p14:creationId xmlns:p14="http://schemas.microsoft.com/office/powerpoint/2010/main" val="327308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D1183D-FD8B-9F4B-810C-3BB37D84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associer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BCF16B-4E44-1641-B0FC-B2E459728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Accumuler, ajouter, alterner assembler, </a:t>
            </a:r>
          </a:p>
          <a:p>
            <a:r>
              <a:rPr lang="fr-FR" dirty="0"/>
              <a:t>collectionner combiner, compléter, </a:t>
            </a:r>
          </a:p>
          <a:p>
            <a:r>
              <a:rPr lang="fr-FR" dirty="0"/>
              <a:t>empiler entasser, </a:t>
            </a:r>
          </a:p>
          <a:p>
            <a:r>
              <a:rPr lang="fr-FR" dirty="0"/>
              <a:t>faire cohabiter fusionner, i</a:t>
            </a:r>
          </a:p>
          <a:p>
            <a:r>
              <a:rPr lang="fr-FR" dirty="0" err="1"/>
              <a:t>mbriquer</a:t>
            </a:r>
            <a:r>
              <a:rPr lang="fr-FR" dirty="0"/>
              <a:t> intégrer intercaler, </a:t>
            </a:r>
          </a:p>
          <a:p>
            <a:r>
              <a:rPr lang="fr-FR" dirty="0"/>
              <a:t>joindre, juxtaposer, </a:t>
            </a:r>
          </a:p>
          <a:p>
            <a:r>
              <a:rPr lang="fr-FR" dirty="0"/>
              <a:t>lier, multiplier, opposer, prolonger, rapprocher, rassembler, relier, réunir, superposer, unifier.</a:t>
            </a:r>
          </a:p>
        </p:txBody>
      </p:sp>
    </p:spTree>
    <p:extLst>
      <p:ext uri="{BB962C8B-B14F-4D97-AF65-F5344CB8AC3E}">
        <p14:creationId xmlns:p14="http://schemas.microsoft.com/office/powerpoint/2010/main" val="428767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61209-1EFE-B548-AFEB-C873A9BE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pic>
        <p:nvPicPr>
          <p:cNvPr id="1026" name="Picture 2" descr="Couverture du livre de Christian Louis - Éditions Sedrap">
            <a:extLst>
              <a:ext uri="{FF2B5EF4-FFF2-40B4-BE49-F238E27FC236}">
                <a16:creationId xmlns:a16="http://schemas.microsoft.com/office/drawing/2014/main" id="{7CF59A43-1505-9949-8E48-91F1AB1DF4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212" y="2300288"/>
            <a:ext cx="3124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4FB05D-72E3-DF4C-9961-02638ABB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1082" cy="3441520"/>
          </a:xfrm>
        </p:spPr>
        <p:txBody>
          <a:bodyPr/>
          <a:lstStyle/>
          <a:p>
            <a:r>
              <a:rPr lang="fr-FR" dirty="0">
                <a:hlinkClick r:id="rId3"/>
              </a:rPr>
              <a:t>https://www.ac-paris.fr</a:t>
            </a:r>
            <a:endParaRPr lang="fr-FR" dirty="0"/>
          </a:p>
          <a:p>
            <a:r>
              <a:rPr lang="fr-FR" dirty="0">
                <a:hlinkClick r:id="rId4"/>
              </a:rPr>
              <a:t>http://cpd67.site.ac-strasbourg.fr/arts_visuels/</a:t>
            </a:r>
            <a:endParaRPr lang="fr-FR" dirty="0"/>
          </a:p>
          <a:p>
            <a:r>
              <a:rPr lang="fr-FR" dirty="0">
                <a:hlinkClick r:id="rId5"/>
              </a:rPr>
              <a:t>http://web.ac-reims.fr/dsden52</a:t>
            </a:r>
            <a:endParaRPr lang="fr-FR" dirty="0"/>
          </a:p>
          <a:p>
            <a:r>
              <a:rPr lang="fr-FR" dirty="0">
                <a:hlinkClick r:id="rId6"/>
              </a:rPr>
              <a:t>http://cache.media.eduscol.education.fr/file/Ecriture/42/9/Ress_c1_Graphisme_reperes_456429.pdf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25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5FB8C6C-D5F0-BB4F-A994-7C5DE9FA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c’est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60701-2BB7-CB4D-89FC-371F887C29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Une démarche</a:t>
            </a:r>
          </a:p>
          <a:p>
            <a:r>
              <a:rPr lang="fr-FR" dirty="0"/>
              <a:t>Une technique</a:t>
            </a:r>
          </a:p>
          <a:p>
            <a:r>
              <a:rPr lang="fr-FR" dirty="0"/>
              <a:t>Un atelier…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D80D208-329F-C54C-A5AA-288D6CB198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Support</a:t>
            </a:r>
          </a:p>
          <a:p>
            <a:r>
              <a:rPr lang="fr-FR" dirty="0"/>
              <a:t>Médium</a:t>
            </a:r>
          </a:p>
          <a:p>
            <a:r>
              <a:rPr lang="fr-FR" dirty="0"/>
              <a:t>Outil</a:t>
            </a:r>
          </a:p>
          <a:p>
            <a:r>
              <a:rPr lang="fr-FR" dirty="0"/>
              <a:t>Geste</a:t>
            </a:r>
          </a:p>
        </p:txBody>
      </p:sp>
    </p:spTree>
    <p:extLst>
      <p:ext uri="{BB962C8B-B14F-4D97-AF65-F5344CB8AC3E}">
        <p14:creationId xmlns:p14="http://schemas.microsoft.com/office/powerpoint/2010/main" val="302476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C9EF17-67A2-E14C-B7DF-76A59C16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48" y="122407"/>
            <a:ext cx="9723863" cy="58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1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D02FE-A3D9-A347-A6E2-264E2EA4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support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420DE7-D46E-614D-B8F7-F7AFAEDA8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Ce qui le caractérise :</a:t>
            </a:r>
          </a:p>
          <a:p>
            <a:pPr lvl="1"/>
            <a:r>
              <a:rPr lang="fr-FR" dirty="0"/>
              <a:t>Son format</a:t>
            </a:r>
          </a:p>
          <a:p>
            <a:pPr lvl="1"/>
            <a:r>
              <a:rPr lang="fr-FR" dirty="0"/>
              <a:t>Sa forme</a:t>
            </a:r>
          </a:p>
          <a:p>
            <a:pPr lvl="1"/>
            <a:r>
              <a:rPr lang="fr-FR" dirty="0"/>
              <a:t>Sa texture</a:t>
            </a:r>
          </a:p>
          <a:p>
            <a:pPr lvl="1"/>
            <a:r>
              <a:rPr lang="fr-FR" dirty="0"/>
              <a:t>Ses qualités</a:t>
            </a:r>
          </a:p>
          <a:p>
            <a:pPr lvl="1"/>
            <a:r>
              <a:rPr lang="fr-FR" dirty="0"/>
              <a:t>Son plan de travail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D’autre part, ils peuvent faire l’objet d’une préparation ce qui leur confère d’autres qualités ; le papier se mouille, se froisse, s’enduit, s’encolle, se plisse, se déchire… Le tissus peut-être…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CC11F7-80B4-4C4F-854E-905363EEE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861" y="2406024"/>
            <a:ext cx="6051320" cy="1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1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4231E-9A5A-C043-B232-1D6F4A84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Support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985596-215D-174F-9581-B7C878DE0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Papiers : Canson, Ingres, affiche, kraft, calque, carbone, buvard, brillant, imprimé…</a:t>
            </a:r>
          </a:p>
          <a:p>
            <a:r>
              <a:rPr lang="fr-FR" dirty="0"/>
              <a:t>Tissus : bâche, nappe, rideau, jute, moquette, gaze, coton….</a:t>
            </a:r>
          </a:p>
          <a:p>
            <a:r>
              <a:rPr lang="fr-FR" dirty="0"/>
              <a:t>Support variés : toiles cirées, en plastique transparent, pierre, galets, ardoises, planche de bois, écorce, tôle, brique, savon….</a:t>
            </a:r>
          </a:p>
          <a:p>
            <a:r>
              <a:rPr lang="fr-FR" dirty="0"/>
              <a:t>Volumes : boites, chaises, bancs, objets divers… parapluies; bouteilles….</a:t>
            </a:r>
          </a:p>
          <a:p>
            <a:r>
              <a:rPr lang="fr-FR" dirty="0"/>
              <a:t>Images, écrits de toutes nature…</a:t>
            </a:r>
          </a:p>
        </p:txBody>
      </p:sp>
    </p:spTree>
    <p:extLst>
      <p:ext uri="{BB962C8B-B14F-4D97-AF65-F5344CB8AC3E}">
        <p14:creationId xmlns:p14="http://schemas.microsoft.com/office/powerpoint/2010/main" val="86720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6320E-B246-F141-AE6A-DEF33ECB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medium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C98834-7B7C-3B42-B5FF-B3A74C9C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Ce qui le caractérise 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Son état = solide, pâteux, en poudre, liquide.</a:t>
            </a:r>
          </a:p>
          <a:p>
            <a:r>
              <a:rPr lang="fr-FR" dirty="0"/>
              <a:t>Sa texture = lisse ; granuleuse ; épaisse ; en gelée</a:t>
            </a:r>
          </a:p>
          <a:p>
            <a:r>
              <a:rPr lang="fr-FR" dirty="0"/>
              <a:t>Ses qualités = opaque ; transparent ; souple ; accrochant le support</a:t>
            </a:r>
          </a:p>
          <a:p>
            <a:r>
              <a:rPr lang="fr-FR" dirty="0"/>
              <a:t>Sa couleur</a:t>
            </a:r>
          </a:p>
          <a:p>
            <a:r>
              <a:rPr lang="fr-FR" dirty="0"/>
              <a:t>Sa luminosité = terne ; mate ; brillante.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3E4538-ECCB-A649-8B2D-2BED16B8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32134" y="1930799"/>
            <a:ext cx="5644250" cy="21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8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6C1FD-ED65-F341-A864-CD5A2806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Médium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79A347-5A46-F24B-BF3C-DB371D07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2953153" cy="3450613"/>
          </a:xfrm>
        </p:spPr>
        <p:txBody>
          <a:bodyPr/>
          <a:lstStyle/>
          <a:p>
            <a:r>
              <a:rPr lang="fr-FR" dirty="0"/>
              <a:t>Gouaches</a:t>
            </a:r>
          </a:p>
          <a:p>
            <a:r>
              <a:rPr lang="fr-FR" dirty="0"/>
              <a:t>Encres de chine</a:t>
            </a:r>
          </a:p>
          <a:p>
            <a:r>
              <a:rPr lang="fr-FR" dirty="0"/>
              <a:t>Encres de couleur</a:t>
            </a:r>
          </a:p>
          <a:p>
            <a:r>
              <a:rPr lang="fr-FR" dirty="0"/>
              <a:t>Brou de noix</a:t>
            </a:r>
          </a:p>
          <a:p>
            <a:r>
              <a:rPr lang="fr-FR" dirty="0"/>
              <a:t>Aquarelle</a:t>
            </a:r>
          </a:p>
          <a:p>
            <a:r>
              <a:rPr lang="fr-FR" dirty="0"/>
              <a:t>Colle à bois</a:t>
            </a:r>
          </a:p>
          <a:p>
            <a:r>
              <a:rPr lang="fr-FR" dirty="0"/>
              <a:t>Charbon de bois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D5F6CE5-D0BB-FC43-9F1D-D93C12847A14}"/>
              </a:ext>
            </a:extLst>
          </p:cNvPr>
          <p:cNvSpPr txBox="1">
            <a:spLocks/>
          </p:cNvSpPr>
          <p:nvPr/>
        </p:nvSpPr>
        <p:spPr>
          <a:xfrm>
            <a:off x="4157608" y="2015731"/>
            <a:ext cx="295315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Grafigum</a:t>
            </a:r>
            <a:endParaRPr lang="fr-FR" dirty="0"/>
          </a:p>
          <a:p>
            <a:r>
              <a:rPr lang="fr-FR" dirty="0"/>
              <a:t>terre et colle</a:t>
            </a:r>
          </a:p>
          <a:p>
            <a:r>
              <a:rPr lang="fr-FR" dirty="0"/>
              <a:t>Sable et colle</a:t>
            </a:r>
          </a:p>
          <a:p>
            <a:r>
              <a:rPr lang="fr-FR" dirty="0"/>
              <a:t>Émail vitrail</a:t>
            </a:r>
          </a:p>
          <a:p>
            <a:r>
              <a:rPr lang="fr-FR" dirty="0"/>
              <a:t>acrylique</a:t>
            </a:r>
          </a:p>
          <a:p>
            <a:r>
              <a:rPr lang="fr-FR" dirty="0"/>
              <a:t>barbotine</a:t>
            </a:r>
          </a:p>
          <a:p>
            <a:r>
              <a:rPr lang="fr-FR" dirty="0"/>
              <a:t>plâtre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CD4D179-9837-3441-9524-33FEF286DB4C}"/>
              </a:ext>
            </a:extLst>
          </p:cNvPr>
          <p:cNvSpPr txBox="1">
            <a:spLocks/>
          </p:cNvSpPr>
          <p:nvPr/>
        </p:nvSpPr>
        <p:spPr>
          <a:xfrm>
            <a:off x="6666633" y="2015731"/>
            <a:ext cx="295315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fusain</a:t>
            </a:r>
          </a:p>
          <a:p>
            <a:r>
              <a:rPr lang="fr-FR" dirty="0"/>
              <a:t>sanguines</a:t>
            </a:r>
          </a:p>
          <a:p>
            <a:r>
              <a:rPr lang="fr-FR" dirty="0"/>
              <a:t>craies</a:t>
            </a:r>
          </a:p>
          <a:p>
            <a:r>
              <a:rPr lang="fr-FR" dirty="0"/>
              <a:t>bougies</a:t>
            </a:r>
          </a:p>
          <a:p>
            <a:r>
              <a:rPr lang="fr-FR" dirty="0"/>
              <a:t>corde</a:t>
            </a:r>
          </a:p>
          <a:p>
            <a:r>
              <a:rPr lang="fr-FR" dirty="0"/>
              <a:t>Papier en boule</a:t>
            </a:r>
          </a:p>
          <a:p>
            <a:r>
              <a:rPr lang="fr-FR" dirty="0"/>
              <a:t>Fils de fer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3F758F-5486-264D-8DDB-E5EFFA69D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199" y="2015730"/>
            <a:ext cx="2698039" cy="40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6F7B5-286C-AB4A-B5A6-7762B735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C972FC-54F6-4A41-AE0B-6AF5685EF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Ce qui le caractérise 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Sa forme : brosse large ; pinceaux ; raclettes ; pointes fines/épaisses</a:t>
            </a:r>
          </a:p>
          <a:p>
            <a:r>
              <a:rPr lang="fr-FR" dirty="0"/>
              <a:t>Son mode d’action : brosser ; frotter ; taper ; gratter.</a:t>
            </a:r>
          </a:p>
          <a:p>
            <a:r>
              <a:rPr lang="fr-FR" dirty="0"/>
              <a:t>Ses qualités mécaniques : rigide ; souple.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72B69D-C92A-3948-A0F7-1FA07A8A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935" y="4125951"/>
            <a:ext cx="5477271" cy="18257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F88A67-A966-2C40-A87E-2A803AEB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154" y="2054842"/>
            <a:ext cx="1848604" cy="18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C675D-6349-8B48-B49A-3A40AACC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34710"/>
          </a:xfrm>
        </p:spPr>
        <p:txBody>
          <a:bodyPr/>
          <a:lstStyle/>
          <a:p>
            <a:r>
              <a:rPr lang="fr-FR" dirty="0"/>
              <a:t>Outil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2CB61-32E9-4D45-A55C-5396DACC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26883"/>
            <a:ext cx="9603275" cy="371599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Main ; doigts</a:t>
            </a:r>
          </a:p>
          <a:p>
            <a:r>
              <a:rPr lang="fr-FR" dirty="0"/>
              <a:t>Brosse à colle, à lessiver ; à badigeon ; à papier peint ; de ménage… balai brosse ;</a:t>
            </a:r>
          </a:p>
          <a:p>
            <a:r>
              <a:rPr lang="fr-FR" dirty="0"/>
              <a:t>Pinceau ; éponge ; plume ; calame ; brosse à dents ; pince à linge ; bouchon ; règle ; chiffon ; balai ; queue de vache ; pinceau à calligraphie…</a:t>
            </a:r>
          </a:p>
          <a:p>
            <a:r>
              <a:rPr lang="fr-FR" dirty="0"/>
              <a:t>Pointe ; bois taillés ; coton tige ; abaisse-langue ; ficelle trempée ; </a:t>
            </a:r>
            <a:r>
              <a:rPr lang="fr-FR" dirty="0" err="1"/>
              <a:t>cputeau</a:t>
            </a:r>
            <a:r>
              <a:rPr lang="fr-FR" dirty="0"/>
              <a:t> à enduire ; spatule ; raclette, truelle</a:t>
            </a:r>
          </a:p>
          <a:p>
            <a:r>
              <a:rPr lang="fr-FR" dirty="0"/>
              <a:t>Crayons ; de couleur, feutres, à papier…plus ou moins gras – stylo bille ; stylo plume… pulvérisateur, fourchette, peigne, pots perforés, boite à bulles, tube, billes, ballon, petites voitures…</a:t>
            </a:r>
          </a:p>
          <a:p>
            <a:r>
              <a:rPr lang="fr-FR" dirty="0"/>
              <a:t>Craies, fusain, pastels…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51862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2539</TotalTime>
  <Words>820</Words>
  <Application>Microsoft Macintosh PowerPoint</Application>
  <PresentationFormat>Grand écran</PresentationFormat>
  <Paragraphs>139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Galerie</vt:lpstr>
      <vt:lpstr>Le S.M.O.G</vt:lpstr>
      <vt:lpstr>Qu’est-ce que c’est ?</vt:lpstr>
      <vt:lpstr>Présentation PowerPoint</vt:lpstr>
      <vt:lpstr>Le support</vt:lpstr>
      <vt:lpstr>Support 2</vt:lpstr>
      <vt:lpstr>medium</vt:lpstr>
      <vt:lpstr>Médium 2</vt:lpstr>
      <vt:lpstr>Outil : </vt:lpstr>
      <vt:lpstr>Outil 2</vt:lpstr>
      <vt:lpstr>GESTE</vt:lpstr>
      <vt:lpstr>GESTE 2</vt:lpstr>
      <vt:lpstr>Le geste 3</vt:lpstr>
      <vt:lpstr>Le geste 4</vt:lpstr>
      <vt:lpstr>Présentation PowerPoint</vt:lpstr>
      <vt:lpstr>RITA :  Reproduire - Isoler - Transformer - Associer </vt:lpstr>
      <vt:lpstr>isoler</vt:lpstr>
      <vt:lpstr>transformer</vt:lpstr>
      <vt:lpstr>associer</vt:lpstr>
      <vt:lpstr>sources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S.M.O.G</dc:title>
  <dc:creator>Régine Bartoli</dc:creator>
  <cp:lastModifiedBy>Régine Bartoli</cp:lastModifiedBy>
  <cp:revision>16</cp:revision>
  <dcterms:created xsi:type="dcterms:W3CDTF">2019-01-08T16:50:27Z</dcterms:created>
  <dcterms:modified xsi:type="dcterms:W3CDTF">2019-01-10T11:09:33Z</dcterms:modified>
</cp:coreProperties>
</file>