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5" r:id="rId4"/>
    <p:sldId id="294" r:id="rId5"/>
    <p:sldId id="296" r:id="rId6"/>
    <p:sldId id="260" r:id="rId7"/>
    <p:sldId id="288" r:id="rId8"/>
    <p:sldId id="279" r:id="rId9"/>
    <p:sldId id="289" r:id="rId10"/>
    <p:sldId id="283" r:id="rId11"/>
    <p:sldId id="269" r:id="rId12"/>
    <p:sldId id="290" r:id="rId13"/>
    <p:sldId id="291" r:id="rId14"/>
    <p:sldId id="293" r:id="rId15"/>
    <p:sldId id="292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2DC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34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5246B-1BB9-42F5-9562-74B85E6B797F}" type="datetimeFigureOut">
              <a:rPr lang="fr-FR" smtClean="0"/>
              <a:pPr/>
              <a:t>11/04/2013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61D42-8397-4D08-8354-AEBAB5E972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64144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61D42-8397-4D08-8354-AEBAB5E9728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79410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364C8-921C-4FF7-B915-A9DCA2F48585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30D9-DF15-457C-A97F-C8C220F112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CE555-D982-4279-AC12-6825D1E0CF64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03AC8-F0D9-4480-ABDD-D13294D5DC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3932D-4F02-401D-B482-6BC6E2AB93BA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C068D-36A3-4330-8FFC-0D9F45267FF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28CCC-28E1-418C-974F-AC1034CE6273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C9352-E7AF-42C1-9C5B-25109DB96F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05479-2EAD-4C2A-BF79-62477AA2943C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FAD2A-3179-44E7-9EAD-41EC9E2509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4C6B2-0843-45CE-BD57-04314D023840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EC282-E702-4FF3-B45D-E60302046B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03669-DCE0-425B-8D97-B435422ACC90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F8194-700F-4753-AC9C-DC80840CA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9961-F240-404B-AFBA-1B978251D30B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0D6B4-33E8-4B92-88BE-1EEAC7971B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293E1-61AD-4215-BFFF-37FC79165F78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07129-42CB-4240-B042-11EF526BA7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73F1D-D820-4436-938D-CA35DE934F47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CD72E-94BE-4755-A069-92444CFA2C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97383-95E9-4D29-91E7-97962BD0D15A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AC79D-C47B-4C6B-8689-A2D27B156D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C41DFF-785B-464C-B0B3-22217D2C5168}" type="datetimeFigureOut">
              <a:rPr lang="fr-FR"/>
              <a:pPr>
                <a:defRPr/>
              </a:pPr>
              <a:t>11/04/2013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E38FDC-4846-429E-B551-3D28F29F8B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1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1.wav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SÉRIE </a:t>
            </a:r>
            <a:r>
              <a:rPr lang="fr-FR" dirty="0" smtClean="0"/>
              <a:t>2</a:t>
            </a:r>
            <a:r>
              <a:rPr lang="fr-FR" smtClean="0"/>
              <a:t> </a:t>
            </a:r>
            <a:endParaRPr lang="fr-FR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61086" y="4705980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Quelle </a:t>
            </a:r>
            <a:r>
              <a:rPr lang="fr-FR" sz="2800" b="1" dirty="0">
                <a:solidFill>
                  <a:srgbClr val="0000FF"/>
                </a:solidFill>
                <a:latin typeface="+mn-lt"/>
              </a:rPr>
              <a:t>est l’aire du triangle ABC </a:t>
            </a: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?</a:t>
            </a:r>
            <a:endParaRPr lang="fr-FR" sz="28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6 :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2126391" y="828953"/>
            <a:ext cx="5395146" cy="3201358"/>
            <a:chOff x="2197394" y="620688"/>
            <a:chExt cx="5395146" cy="3201358"/>
          </a:xfrm>
        </p:grpSpPr>
        <p:cxnSp>
          <p:nvCxnSpPr>
            <p:cNvPr id="5" name="Connecteur droit 4"/>
            <p:cNvCxnSpPr/>
            <p:nvPr/>
          </p:nvCxnSpPr>
          <p:spPr>
            <a:xfrm>
              <a:off x="2555776" y="3269478"/>
              <a:ext cx="43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5400000">
              <a:off x="2843927" y="2189478"/>
              <a:ext cx="216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3923928" y="3037948"/>
              <a:ext cx="231530" cy="23153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2" name="Connecteur droit 21"/>
            <p:cNvCxnSpPr/>
            <p:nvPr/>
          </p:nvCxnSpPr>
          <p:spPr>
            <a:xfrm>
              <a:off x="3905617" y="1109478"/>
              <a:ext cx="2970159" cy="21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flipV="1">
              <a:off x="2555776" y="1124744"/>
              <a:ext cx="1349841" cy="21468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6875776" y="3037948"/>
              <a:ext cx="716764" cy="560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B</a:t>
              </a: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2197394" y="3027547"/>
              <a:ext cx="716764" cy="794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A</a:t>
              </a:r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3711220" y="620688"/>
              <a:ext cx="716764" cy="794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C</a:t>
              </a:r>
            </a:p>
          </p:txBody>
        </p: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3532009" y="2804142"/>
              <a:ext cx="716764" cy="794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auto">
            <a:xfrm>
              <a:off x="3704002" y="3266683"/>
              <a:ext cx="1216232" cy="55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+mn-lt"/>
                </a:rPr>
                <a:t>6 cm</a:t>
              </a:r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3928623" y="2006289"/>
              <a:ext cx="1038364" cy="496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800" b="1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+mn-lt"/>
                </a:rPr>
                <a:t>3 cm</a:t>
              </a:r>
            </a:p>
          </p:txBody>
        </p:sp>
      </p:grpSp>
      <p:cxnSp>
        <p:nvCxnSpPr>
          <p:cNvPr id="19" name="Connecteur droit avec flèche 18"/>
          <p:cNvCxnSpPr/>
          <p:nvPr/>
        </p:nvCxnSpPr>
        <p:spPr>
          <a:xfrm>
            <a:off x="2500298" y="3571876"/>
            <a:ext cx="4214842" cy="1588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à coins arrondis 20"/>
          <p:cNvSpPr/>
          <p:nvPr/>
        </p:nvSpPr>
        <p:spPr>
          <a:xfrm>
            <a:off x="972000" y="6597352"/>
            <a:ext cx="72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/>
          <p:cNvCxnSpPr/>
          <p:nvPr/>
        </p:nvCxnSpPr>
        <p:spPr>
          <a:xfrm rot="5400000">
            <a:off x="2715406" y="2428868"/>
            <a:ext cx="2142346" cy="794"/>
          </a:xfrm>
          <a:prstGeom prst="straightConnector1">
            <a:avLst/>
          </a:prstGeom>
          <a:ln w="2222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0">
        <p:sndAc>
          <p:stSnd>
            <p:snd r:embed="rId3" name="click.wav"/>
          </p:stSnd>
        </p:sndAc>
      </p:transition>
    </mc:Choice>
    <mc:Fallback>
      <p:transition spd="slow" advClick="0" advTm="6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/>
              <a:t>Question 7 :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468313" y="1124744"/>
            <a:ext cx="8229600" cy="108046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fr-FR" sz="2800" b="1" dirty="0" smtClean="0">
                <a:solidFill>
                  <a:srgbClr val="0000FF"/>
                </a:solidFill>
              </a:rPr>
              <a:t>Combien de cubes identiques à celui-ci peut-on ranger au maximum dans cette boîte ?</a:t>
            </a:r>
          </a:p>
        </p:txBody>
      </p:sp>
      <p:sp>
        <p:nvSpPr>
          <p:cNvPr id="11" name="ZoneTexte 6"/>
          <p:cNvSpPr txBox="1">
            <a:spLocks noChangeArrowheads="1"/>
          </p:cNvSpPr>
          <p:nvPr/>
        </p:nvSpPr>
        <p:spPr bwMode="auto">
          <a:xfrm>
            <a:off x="7858148" y="4857760"/>
            <a:ext cx="151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 dirty="0" smtClean="0">
                <a:latin typeface="Calibri" pitchFamily="34" charset="0"/>
              </a:rPr>
              <a:t>2 dm</a:t>
            </a:r>
            <a:endParaRPr lang="fr-FR" sz="2800" dirty="0">
              <a:latin typeface="Calibri" pitchFamily="34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2987824" y="2060848"/>
            <a:ext cx="5062354" cy="3816424"/>
            <a:chOff x="2987824" y="2060848"/>
            <a:chExt cx="5062354" cy="3816424"/>
          </a:xfrm>
        </p:grpSpPr>
        <p:sp>
          <p:nvSpPr>
            <p:cNvPr id="10" name="ZoneTexte 5"/>
            <p:cNvSpPr txBox="1">
              <a:spLocks noChangeArrowheads="1"/>
            </p:cNvSpPr>
            <p:nvPr/>
          </p:nvSpPr>
          <p:spPr bwMode="auto">
            <a:xfrm>
              <a:off x="5220072" y="5354052"/>
              <a:ext cx="1512888" cy="52322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800" dirty="0" smtClean="0">
                  <a:latin typeface="Calibri" pitchFamily="34" charset="0"/>
                </a:rPr>
                <a:t>5 </a:t>
              </a:r>
              <a:r>
                <a:rPr lang="fr-FR" sz="2800" dirty="0">
                  <a:latin typeface="Calibri" pitchFamily="34" charset="0"/>
                </a:rPr>
                <a:t>d</a:t>
              </a:r>
              <a:r>
                <a:rPr lang="fr-FR" sz="2800" dirty="0" smtClean="0">
                  <a:latin typeface="Calibri" pitchFamily="34" charset="0"/>
                </a:rPr>
                <a:t>m</a:t>
              </a:r>
              <a:endParaRPr lang="fr-FR" sz="2800" dirty="0">
                <a:latin typeface="Calibri" pitchFamily="34" charset="0"/>
              </a:endParaRPr>
            </a:p>
          </p:txBody>
        </p:sp>
        <p:sp>
          <p:nvSpPr>
            <p:cNvPr id="12" name="ZoneTexte 7"/>
            <p:cNvSpPr txBox="1">
              <a:spLocks noChangeArrowheads="1"/>
            </p:cNvSpPr>
            <p:nvPr/>
          </p:nvSpPr>
          <p:spPr bwMode="auto">
            <a:xfrm>
              <a:off x="2987824" y="4005064"/>
              <a:ext cx="1512888" cy="52322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800" dirty="0" smtClean="0">
                  <a:latin typeface="Calibri" pitchFamily="34" charset="0"/>
                </a:rPr>
                <a:t>3 dm</a:t>
              </a:r>
              <a:endParaRPr lang="fr-FR" sz="2800" dirty="0">
                <a:latin typeface="Calibri" pitchFamily="34" charset="0"/>
              </a:endParaRPr>
            </a:p>
          </p:txBody>
        </p:sp>
        <p:sp>
          <p:nvSpPr>
            <p:cNvPr id="14" name="ZoneTexte 9"/>
            <p:cNvSpPr txBox="1">
              <a:spLocks noChangeArrowheads="1"/>
            </p:cNvSpPr>
            <p:nvPr/>
          </p:nvSpPr>
          <p:spPr bwMode="auto">
            <a:xfrm>
              <a:off x="5580980" y="2060848"/>
              <a:ext cx="1511300" cy="52322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800" dirty="0">
                  <a:latin typeface="Calibri" pitchFamily="34" charset="0"/>
                </a:rPr>
                <a:t>BOITE</a:t>
              </a:r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4067944" y="2537631"/>
              <a:ext cx="3982234" cy="2719282"/>
              <a:chOff x="421534" y="3272225"/>
              <a:chExt cx="720000" cy="720001"/>
            </a:xfrm>
          </p:grpSpPr>
          <p:sp>
            <p:nvSpPr>
              <p:cNvPr id="17" name="Cube 16"/>
              <p:cNvSpPr/>
              <p:nvPr/>
            </p:nvSpPr>
            <p:spPr>
              <a:xfrm rot="10800000">
                <a:off x="421534" y="3272226"/>
                <a:ext cx="720000" cy="720000"/>
              </a:xfrm>
              <a:prstGeom prst="cube">
                <a:avLst/>
              </a:prstGeom>
              <a:noFill/>
              <a:ln w="190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Cube 17"/>
              <p:cNvSpPr/>
              <p:nvPr/>
            </p:nvSpPr>
            <p:spPr>
              <a:xfrm>
                <a:off x="421534" y="3272225"/>
                <a:ext cx="720000" cy="720000"/>
              </a:xfrm>
              <a:prstGeom prst="cub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5" name="Groupe 4"/>
          <p:cNvGrpSpPr/>
          <p:nvPr/>
        </p:nvGrpSpPr>
        <p:grpSpPr>
          <a:xfrm>
            <a:off x="755576" y="3121804"/>
            <a:ext cx="1656184" cy="1910536"/>
            <a:chOff x="755576" y="3121804"/>
            <a:chExt cx="1656184" cy="1910536"/>
          </a:xfrm>
        </p:grpSpPr>
        <p:sp>
          <p:nvSpPr>
            <p:cNvPr id="9" name="ZoneTexte 4"/>
            <p:cNvSpPr txBox="1">
              <a:spLocks noChangeArrowheads="1"/>
            </p:cNvSpPr>
            <p:nvPr/>
          </p:nvSpPr>
          <p:spPr bwMode="auto">
            <a:xfrm>
              <a:off x="755576" y="4509120"/>
              <a:ext cx="15128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800" dirty="0" smtClean="0">
                  <a:latin typeface="+mn-lt"/>
                </a:rPr>
                <a:t>1 </a:t>
              </a:r>
              <a:r>
                <a:rPr lang="fr-FR" sz="2800" dirty="0">
                  <a:latin typeface="+mn-lt"/>
                </a:rPr>
                <a:t>d</a:t>
              </a:r>
              <a:r>
                <a:rPr lang="fr-FR" sz="2800" dirty="0" smtClean="0">
                  <a:latin typeface="+mn-lt"/>
                </a:rPr>
                <a:t>m</a:t>
              </a:r>
              <a:endParaRPr lang="fr-FR" sz="2800" dirty="0">
                <a:latin typeface="+mn-lt"/>
              </a:endParaRPr>
            </a:p>
          </p:txBody>
        </p:sp>
        <p:sp>
          <p:nvSpPr>
            <p:cNvPr id="13" name="ZoneTexte 8"/>
            <p:cNvSpPr txBox="1">
              <a:spLocks noChangeArrowheads="1"/>
            </p:cNvSpPr>
            <p:nvPr/>
          </p:nvSpPr>
          <p:spPr bwMode="auto">
            <a:xfrm>
              <a:off x="898873" y="3121804"/>
              <a:ext cx="15128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800" dirty="0">
                  <a:latin typeface="Calibri" pitchFamily="34" charset="0"/>
                </a:rPr>
                <a:t>CUBE</a:t>
              </a:r>
            </a:p>
          </p:txBody>
        </p:sp>
        <p:grpSp>
          <p:nvGrpSpPr>
            <p:cNvPr id="31" name="Groupe 30"/>
            <p:cNvGrpSpPr/>
            <p:nvPr/>
          </p:nvGrpSpPr>
          <p:grpSpPr>
            <a:xfrm>
              <a:off x="899592" y="3645024"/>
              <a:ext cx="900000" cy="900000"/>
              <a:chOff x="421534" y="3275869"/>
              <a:chExt cx="720000" cy="720000"/>
            </a:xfrm>
          </p:grpSpPr>
          <p:sp>
            <p:nvSpPr>
              <p:cNvPr id="32" name="Cube 31"/>
              <p:cNvSpPr/>
              <p:nvPr/>
            </p:nvSpPr>
            <p:spPr>
              <a:xfrm rot="10800000">
                <a:off x="421534" y="3275869"/>
                <a:ext cx="720000" cy="720000"/>
              </a:xfrm>
              <a:prstGeom prst="cube">
                <a:avLst/>
              </a:prstGeom>
              <a:noFill/>
              <a:ln w="190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Cube 32"/>
              <p:cNvSpPr/>
              <p:nvPr/>
            </p:nvSpPr>
            <p:spPr>
              <a:xfrm>
                <a:off x="421534" y="3275869"/>
                <a:ext cx="720000" cy="720000"/>
              </a:xfrm>
              <a:prstGeom prst="cub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cxnSp>
        <p:nvCxnSpPr>
          <p:cNvPr id="20" name="Connecteur droit avec flèche 19"/>
          <p:cNvCxnSpPr/>
          <p:nvPr/>
        </p:nvCxnSpPr>
        <p:spPr>
          <a:xfrm>
            <a:off x="3928264" y="3215480"/>
            <a:ext cx="0" cy="207170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4071934" y="5373216"/>
            <a:ext cx="3286148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>
            <a:off x="7452320" y="4653136"/>
            <a:ext cx="720080" cy="72784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à coins arrondis 20"/>
          <p:cNvSpPr/>
          <p:nvPr/>
        </p:nvSpPr>
        <p:spPr>
          <a:xfrm>
            <a:off x="972000" y="6597352"/>
            <a:ext cx="72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0">
        <p:sndAc>
          <p:stSnd>
            <p:snd r:embed="rId3" name="click.wav"/>
          </p:stSnd>
        </p:sndAc>
      </p:transition>
    </mc:Choice>
    <mc:Fallback>
      <p:transition spd="slow" advClick="0" advTm="6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8 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39552" y="1247188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Voici un plan du jardin de Lucie :</a:t>
            </a:r>
            <a:endParaRPr lang="fr-FR" sz="2800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4150390" y="1154384"/>
            <a:ext cx="3177026" cy="3949964"/>
            <a:chOff x="4150390" y="1154384"/>
            <a:chExt cx="3177026" cy="3949964"/>
          </a:xfrm>
        </p:grpSpPr>
        <p:sp>
          <p:nvSpPr>
            <p:cNvPr id="58" name="Rectangle 57"/>
            <p:cNvSpPr/>
            <p:nvPr/>
          </p:nvSpPr>
          <p:spPr>
            <a:xfrm>
              <a:off x="4302790" y="3197547"/>
              <a:ext cx="2880086" cy="144667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295015" y="1757387"/>
              <a:ext cx="1455549" cy="146222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65" name="Groupe 64"/>
            <p:cNvGrpSpPr/>
            <p:nvPr/>
          </p:nvGrpSpPr>
          <p:grpSpPr>
            <a:xfrm>
              <a:off x="4150390" y="1154384"/>
              <a:ext cx="3177026" cy="3949964"/>
              <a:chOff x="1517263" y="1393612"/>
              <a:chExt cx="3177026" cy="3949964"/>
            </a:xfrm>
          </p:grpSpPr>
          <p:cxnSp>
            <p:nvCxnSpPr>
              <p:cNvPr id="8" name="Connecteur droit 7"/>
              <p:cNvCxnSpPr/>
              <p:nvPr/>
            </p:nvCxnSpPr>
            <p:spPr>
              <a:xfrm>
                <a:off x="1669664" y="1988840"/>
                <a:ext cx="14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/>
              <p:cNvCxnSpPr/>
              <p:nvPr/>
            </p:nvCxnSpPr>
            <p:spPr>
              <a:xfrm>
                <a:off x="3109664" y="1988840"/>
                <a:ext cx="0" cy="14401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/>
            </p:nvCxnSpPr>
            <p:spPr>
              <a:xfrm>
                <a:off x="3109664" y="3429000"/>
                <a:ext cx="14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/>
            </p:nvCxnSpPr>
            <p:spPr>
              <a:xfrm>
                <a:off x="4549664" y="3429000"/>
                <a:ext cx="0" cy="14401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/>
              <p:cNvCxnSpPr/>
              <p:nvPr/>
            </p:nvCxnSpPr>
            <p:spPr>
              <a:xfrm flipH="1">
                <a:off x="1669664" y="4869160"/>
                <a:ext cx="288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/>
              <p:cNvCxnSpPr/>
              <p:nvPr/>
            </p:nvCxnSpPr>
            <p:spPr>
              <a:xfrm flipV="1">
                <a:off x="1669664" y="1988840"/>
                <a:ext cx="0" cy="28803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Groupe 20"/>
              <p:cNvGrpSpPr/>
              <p:nvPr/>
            </p:nvGrpSpPr>
            <p:grpSpPr>
              <a:xfrm>
                <a:off x="1525038" y="2546902"/>
                <a:ext cx="289251" cy="324036"/>
                <a:chOff x="3635896" y="3248980"/>
                <a:chExt cx="289251" cy="324036"/>
              </a:xfrm>
            </p:grpSpPr>
            <p:cxnSp>
              <p:nvCxnSpPr>
                <p:cNvPr id="19" name="Connecteur droit 18"/>
                <p:cNvCxnSpPr/>
                <p:nvPr/>
              </p:nvCxnSpPr>
              <p:spPr>
                <a:xfrm>
                  <a:off x="3635896" y="3356992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/>
                <p:cNvCxnSpPr/>
                <p:nvPr/>
              </p:nvCxnSpPr>
              <p:spPr>
                <a:xfrm>
                  <a:off x="3651445" y="3248980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e 21"/>
              <p:cNvGrpSpPr/>
              <p:nvPr/>
            </p:nvGrpSpPr>
            <p:grpSpPr>
              <a:xfrm>
                <a:off x="1517263" y="3987062"/>
                <a:ext cx="289251" cy="324036"/>
                <a:chOff x="3635896" y="3248980"/>
                <a:chExt cx="289251" cy="324036"/>
              </a:xfrm>
            </p:grpSpPr>
            <p:cxnSp>
              <p:nvCxnSpPr>
                <p:cNvPr id="23" name="Connecteur droit 22"/>
                <p:cNvCxnSpPr/>
                <p:nvPr/>
              </p:nvCxnSpPr>
              <p:spPr>
                <a:xfrm>
                  <a:off x="3635896" y="3356992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eur droit 23"/>
                <p:cNvCxnSpPr/>
                <p:nvPr/>
              </p:nvCxnSpPr>
              <p:spPr>
                <a:xfrm>
                  <a:off x="3651445" y="3248980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e 24"/>
              <p:cNvGrpSpPr/>
              <p:nvPr/>
            </p:nvGrpSpPr>
            <p:grpSpPr>
              <a:xfrm>
                <a:off x="4405038" y="3987062"/>
                <a:ext cx="289251" cy="324036"/>
                <a:chOff x="3635896" y="3248980"/>
                <a:chExt cx="289251" cy="324036"/>
              </a:xfrm>
            </p:grpSpPr>
            <p:cxnSp>
              <p:nvCxnSpPr>
                <p:cNvPr id="26" name="Connecteur droit 25"/>
                <p:cNvCxnSpPr/>
                <p:nvPr/>
              </p:nvCxnSpPr>
              <p:spPr>
                <a:xfrm>
                  <a:off x="3635896" y="3356992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/>
                <p:cNvCxnSpPr/>
                <p:nvPr/>
              </p:nvCxnSpPr>
              <p:spPr>
                <a:xfrm>
                  <a:off x="3651445" y="3248980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e 27"/>
              <p:cNvGrpSpPr/>
              <p:nvPr/>
            </p:nvGrpSpPr>
            <p:grpSpPr>
              <a:xfrm>
                <a:off x="2965038" y="2569202"/>
                <a:ext cx="289251" cy="324036"/>
                <a:chOff x="3635896" y="3248980"/>
                <a:chExt cx="289251" cy="324036"/>
              </a:xfrm>
            </p:grpSpPr>
            <p:cxnSp>
              <p:nvCxnSpPr>
                <p:cNvPr id="29" name="Connecteur droit 28"/>
                <p:cNvCxnSpPr/>
                <p:nvPr/>
              </p:nvCxnSpPr>
              <p:spPr>
                <a:xfrm>
                  <a:off x="3635896" y="3356992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/>
                <p:cNvCxnSpPr/>
                <p:nvPr/>
              </p:nvCxnSpPr>
              <p:spPr>
                <a:xfrm>
                  <a:off x="3651445" y="3248980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e 30"/>
              <p:cNvGrpSpPr/>
              <p:nvPr/>
            </p:nvGrpSpPr>
            <p:grpSpPr>
              <a:xfrm rot="5400000">
                <a:off x="2245038" y="1826822"/>
                <a:ext cx="289251" cy="324036"/>
                <a:chOff x="3635896" y="3248980"/>
                <a:chExt cx="289251" cy="324036"/>
              </a:xfrm>
            </p:grpSpPr>
            <p:cxnSp>
              <p:nvCxnSpPr>
                <p:cNvPr id="32" name="Connecteur droit 31"/>
                <p:cNvCxnSpPr/>
                <p:nvPr/>
              </p:nvCxnSpPr>
              <p:spPr>
                <a:xfrm>
                  <a:off x="3635896" y="3356992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/>
                <p:cNvCxnSpPr/>
                <p:nvPr/>
              </p:nvCxnSpPr>
              <p:spPr>
                <a:xfrm>
                  <a:off x="3651445" y="3248980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e 33"/>
              <p:cNvGrpSpPr/>
              <p:nvPr/>
            </p:nvGrpSpPr>
            <p:grpSpPr>
              <a:xfrm rot="5400000">
                <a:off x="3685039" y="3266982"/>
                <a:ext cx="289251" cy="324036"/>
                <a:chOff x="3635896" y="3248980"/>
                <a:chExt cx="289251" cy="324036"/>
              </a:xfrm>
            </p:grpSpPr>
            <p:cxnSp>
              <p:nvCxnSpPr>
                <p:cNvPr id="35" name="Connecteur droit 34"/>
                <p:cNvCxnSpPr/>
                <p:nvPr/>
              </p:nvCxnSpPr>
              <p:spPr>
                <a:xfrm>
                  <a:off x="3635896" y="3356992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35"/>
                <p:cNvCxnSpPr/>
                <p:nvPr/>
              </p:nvCxnSpPr>
              <p:spPr>
                <a:xfrm>
                  <a:off x="3651445" y="3248980"/>
                  <a:ext cx="273702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e 41"/>
              <p:cNvGrpSpPr/>
              <p:nvPr/>
            </p:nvGrpSpPr>
            <p:grpSpPr>
              <a:xfrm>
                <a:off x="2937438" y="1981066"/>
                <a:ext cx="180000" cy="180000"/>
                <a:chOff x="6012160" y="2105866"/>
                <a:chExt cx="180000" cy="180000"/>
              </a:xfrm>
            </p:grpSpPr>
            <p:cxnSp>
              <p:nvCxnSpPr>
                <p:cNvPr id="40" name="Connecteur droit 39"/>
                <p:cNvCxnSpPr/>
                <p:nvPr/>
              </p:nvCxnSpPr>
              <p:spPr>
                <a:xfrm>
                  <a:off x="6012160" y="210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eur droit 40"/>
                <p:cNvCxnSpPr/>
                <p:nvPr/>
              </p:nvCxnSpPr>
              <p:spPr>
                <a:xfrm rot="5400000">
                  <a:off x="6102160" y="219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e 42"/>
              <p:cNvGrpSpPr/>
              <p:nvPr/>
            </p:nvGrpSpPr>
            <p:grpSpPr>
              <a:xfrm>
                <a:off x="4347423" y="3429000"/>
                <a:ext cx="180000" cy="180000"/>
                <a:chOff x="6012160" y="2105866"/>
                <a:chExt cx="180000" cy="180000"/>
              </a:xfrm>
            </p:grpSpPr>
            <p:cxnSp>
              <p:nvCxnSpPr>
                <p:cNvPr id="44" name="Connecteur droit 43"/>
                <p:cNvCxnSpPr/>
                <p:nvPr/>
              </p:nvCxnSpPr>
              <p:spPr>
                <a:xfrm>
                  <a:off x="6012160" y="210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 rot="5400000">
                  <a:off x="6102160" y="219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" name="Groupe 45"/>
              <p:cNvGrpSpPr/>
              <p:nvPr/>
            </p:nvGrpSpPr>
            <p:grpSpPr>
              <a:xfrm rot="5400000">
                <a:off x="4369749" y="4685669"/>
                <a:ext cx="180000" cy="180000"/>
                <a:chOff x="6012160" y="2105866"/>
                <a:chExt cx="180000" cy="180000"/>
              </a:xfrm>
            </p:grpSpPr>
            <p:cxnSp>
              <p:nvCxnSpPr>
                <p:cNvPr id="47" name="Connecteur droit 46"/>
                <p:cNvCxnSpPr/>
                <p:nvPr/>
              </p:nvCxnSpPr>
              <p:spPr>
                <a:xfrm>
                  <a:off x="6012160" y="210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droit 47"/>
                <p:cNvCxnSpPr/>
                <p:nvPr/>
              </p:nvCxnSpPr>
              <p:spPr>
                <a:xfrm rot="5400000">
                  <a:off x="6102160" y="219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e 48"/>
              <p:cNvGrpSpPr/>
              <p:nvPr/>
            </p:nvGrpSpPr>
            <p:grpSpPr>
              <a:xfrm rot="5400000">
                <a:off x="2917926" y="3249000"/>
                <a:ext cx="180000" cy="180000"/>
                <a:chOff x="6012160" y="2105866"/>
                <a:chExt cx="180000" cy="180000"/>
              </a:xfrm>
            </p:grpSpPr>
            <p:cxnSp>
              <p:nvCxnSpPr>
                <p:cNvPr id="50" name="Connecteur droit 49"/>
                <p:cNvCxnSpPr/>
                <p:nvPr/>
              </p:nvCxnSpPr>
              <p:spPr>
                <a:xfrm>
                  <a:off x="6012160" y="210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50"/>
                <p:cNvCxnSpPr/>
                <p:nvPr/>
              </p:nvCxnSpPr>
              <p:spPr>
                <a:xfrm rot="5400000">
                  <a:off x="6102160" y="219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e 51"/>
              <p:cNvGrpSpPr/>
              <p:nvPr/>
            </p:nvGrpSpPr>
            <p:grpSpPr>
              <a:xfrm rot="10800000">
                <a:off x="1669663" y="4689160"/>
                <a:ext cx="180000" cy="180000"/>
                <a:chOff x="6012160" y="2105866"/>
                <a:chExt cx="180000" cy="180000"/>
              </a:xfrm>
            </p:grpSpPr>
            <p:cxnSp>
              <p:nvCxnSpPr>
                <p:cNvPr id="53" name="Connecteur droit 52"/>
                <p:cNvCxnSpPr/>
                <p:nvPr/>
              </p:nvCxnSpPr>
              <p:spPr>
                <a:xfrm>
                  <a:off x="6012160" y="210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necteur droit 53"/>
                <p:cNvCxnSpPr/>
                <p:nvPr/>
              </p:nvCxnSpPr>
              <p:spPr>
                <a:xfrm rot="5400000">
                  <a:off x="6102160" y="219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e 54"/>
              <p:cNvGrpSpPr/>
              <p:nvPr/>
            </p:nvGrpSpPr>
            <p:grpSpPr>
              <a:xfrm rot="10800000">
                <a:off x="1677438" y="3249000"/>
                <a:ext cx="180000" cy="180000"/>
                <a:chOff x="6012160" y="2105866"/>
                <a:chExt cx="180000" cy="180000"/>
              </a:xfrm>
            </p:grpSpPr>
            <p:cxnSp>
              <p:nvCxnSpPr>
                <p:cNvPr id="56" name="Connecteur droit 55"/>
                <p:cNvCxnSpPr/>
                <p:nvPr/>
              </p:nvCxnSpPr>
              <p:spPr>
                <a:xfrm>
                  <a:off x="6012160" y="210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eur droit 56"/>
                <p:cNvCxnSpPr/>
                <p:nvPr/>
              </p:nvCxnSpPr>
              <p:spPr>
                <a:xfrm rot="5400000">
                  <a:off x="6102160" y="219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9" name="Connecteur droit 58"/>
              <p:cNvCxnSpPr/>
              <p:nvPr/>
            </p:nvCxnSpPr>
            <p:spPr>
              <a:xfrm>
                <a:off x="1669664" y="3421226"/>
                <a:ext cx="14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Groupe 59"/>
              <p:cNvGrpSpPr/>
              <p:nvPr/>
            </p:nvGrpSpPr>
            <p:grpSpPr>
              <a:xfrm rot="16200000">
                <a:off x="1655696" y="1997985"/>
                <a:ext cx="180000" cy="180000"/>
                <a:chOff x="6012160" y="2105866"/>
                <a:chExt cx="180000" cy="180000"/>
              </a:xfrm>
            </p:grpSpPr>
            <p:cxnSp>
              <p:nvCxnSpPr>
                <p:cNvPr id="61" name="Connecteur droit 60"/>
                <p:cNvCxnSpPr/>
                <p:nvPr/>
              </p:nvCxnSpPr>
              <p:spPr>
                <a:xfrm>
                  <a:off x="6012160" y="210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necteur droit 61"/>
                <p:cNvCxnSpPr/>
                <p:nvPr/>
              </p:nvCxnSpPr>
              <p:spPr>
                <a:xfrm rot="5400000">
                  <a:off x="6102160" y="2195866"/>
                  <a:ext cx="0" cy="18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" name="ZoneTexte 62"/>
              <p:cNvSpPr txBox="1"/>
              <p:nvPr/>
            </p:nvSpPr>
            <p:spPr>
              <a:xfrm>
                <a:off x="2596988" y="4820356"/>
                <a:ext cx="736099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smtClean="0">
                    <a:latin typeface="+mn-lt"/>
                  </a:rPr>
                  <a:t>6 m</a:t>
                </a:r>
                <a:endParaRPr lang="fr-FR" sz="2800" dirty="0">
                  <a:latin typeface="+mn-lt"/>
                </a:endParaRPr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2021614" y="1393612"/>
                <a:ext cx="736099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smtClean="0">
                    <a:latin typeface="+mn-lt"/>
                  </a:rPr>
                  <a:t>3 m</a:t>
                </a:r>
                <a:endParaRPr lang="fr-FR" sz="2800" dirty="0">
                  <a:latin typeface="+mn-lt"/>
                </a:endParaRPr>
              </a:p>
            </p:txBody>
          </p:sp>
        </p:grpSp>
      </p:grpSp>
      <p:sp>
        <p:nvSpPr>
          <p:cNvPr id="66" name="ZoneTexte 65"/>
          <p:cNvSpPr txBox="1"/>
          <p:nvPr/>
        </p:nvSpPr>
        <p:spPr>
          <a:xfrm>
            <a:off x="697808" y="5387730"/>
            <a:ext cx="6905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Quel est le périmètre de ce jardin ?</a:t>
            </a:r>
            <a:endParaRPr lang="fr-FR" sz="28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67" name="Rectangle à coins arrondis 66"/>
          <p:cNvSpPr/>
          <p:nvPr/>
        </p:nvSpPr>
        <p:spPr>
          <a:xfrm>
            <a:off x="972000" y="6597352"/>
            <a:ext cx="72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49729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0">
        <p:sndAc>
          <p:stSnd>
            <p:snd r:embed="rId3" name="click.wav"/>
          </p:stSnd>
        </p:sndAc>
      </p:transition>
    </mc:Choice>
    <mc:Fallback>
      <p:transition spd="slow" advClick="0" advTm="6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9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9 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51520" y="692696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dirty="0" smtClean="0">
              <a:solidFill>
                <a:srgbClr val="0000FF"/>
              </a:solidFill>
              <a:latin typeface="+mn-lt"/>
            </a:endParaRPr>
          </a:p>
          <a:p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Parmi les trois réponses proposées, une seule est exacte.</a:t>
            </a:r>
          </a:p>
          <a:p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Entourez cette réponse sur le cahier.</a:t>
            </a:r>
            <a:endParaRPr lang="fr-FR" sz="2800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2467092" y="2712621"/>
            <a:ext cx="3312368" cy="817270"/>
            <a:chOff x="827584" y="3758610"/>
            <a:chExt cx="3312368" cy="817270"/>
          </a:xfrm>
        </p:grpSpPr>
        <p:grpSp>
          <p:nvGrpSpPr>
            <p:cNvPr id="10" name="Groupe 9"/>
            <p:cNvGrpSpPr/>
            <p:nvPr/>
          </p:nvGrpSpPr>
          <p:grpSpPr>
            <a:xfrm rot="20862818">
              <a:off x="987598" y="3758610"/>
              <a:ext cx="3152354" cy="817270"/>
              <a:chOff x="987598" y="3758610"/>
              <a:chExt cx="3152354" cy="817270"/>
            </a:xfrm>
          </p:grpSpPr>
          <p:cxnSp>
            <p:nvCxnSpPr>
              <p:cNvPr id="5" name="Connecteur droit 4"/>
              <p:cNvCxnSpPr/>
              <p:nvPr/>
            </p:nvCxnSpPr>
            <p:spPr>
              <a:xfrm>
                <a:off x="1187624" y="3933056"/>
                <a:ext cx="295232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/>
              <p:cNvCxnSpPr/>
              <p:nvPr/>
            </p:nvCxnSpPr>
            <p:spPr>
              <a:xfrm rot="2040000">
                <a:off x="987598" y="4575880"/>
                <a:ext cx="23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Arc 6"/>
              <p:cNvSpPr/>
              <p:nvPr/>
            </p:nvSpPr>
            <p:spPr>
              <a:xfrm rot="3872994">
                <a:off x="1445226" y="3758610"/>
                <a:ext cx="705211" cy="705211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827584" y="3933056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 smtClean="0">
                  <a:latin typeface="+mn-lt"/>
                </a:rPr>
                <a:t>A</a:t>
              </a:r>
              <a:endParaRPr lang="fr-FR" sz="2800" dirty="0">
                <a:latin typeface="+mn-lt"/>
              </a:endParaRP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395288" y="4636293"/>
            <a:ext cx="7633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A) La mesure de l’angle A est :</a:t>
            </a:r>
          </a:p>
          <a:p>
            <a:endParaRPr lang="fr-FR" sz="2800" b="1" dirty="0" smtClean="0">
              <a:solidFill>
                <a:srgbClr val="0000FF"/>
              </a:solidFill>
              <a:latin typeface="+mn-lt"/>
            </a:endParaRPr>
          </a:p>
          <a:p>
            <a:pPr>
              <a:tabLst>
                <a:tab pos="719138" algn="l"/>
                <a:tab pos="3230563" algn="l"/>
                <a:tab pos="5741988" algn="l"/>
              </a:tabLst>
            </a:pP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	34°	84°	124°</a:t>
            </a:r>
            <a:endParaRPr lang="fr-FR" sz="2800" b="1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17" name="Groupe 16"/>
          <p:cNvGrpSpPr>
            <a:grpSpLocks noChangeAspect="1"/>
          </p:cNvGrpSpPr>
          <p:nvPr/>
        </p:nvGrpSpPr>
        <p:grpSpPr>
          <a:xfrm>
            <a:off x="3929058" y="4643446"/>
            <a:ext cx="252000" cy="67209"/>
            <a:chOff x="3047422" y="4084780"/>
            <a:chExt cx="511094" cy="136308"/>
          </a:xfrm>
        </p:grpSpPr>
        <p:cxnSp>
          <p:nvCxnSpPr>
            <p:cNvPr id="19" name="Connecteur droit 18"/>
            <p:cNvCxnSpPr/>
            <p:nvPr/>
          </p:nvCxnSpPr>
          <p:spPr>
            <a:xfrm flipV="1">
              <a:off x="3047422" y="4084781"/>
              <a:ext cx="255547" cy="136307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flipH="1" flipV="1">
              <a:off x="3302969" y="4084780"/>
              <a:ext cx="255547" cy="136307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à coins arrondis 13"/>
          <p:cNvSpPr/>
          <p:nvPr/>
        </p:nvSpPr>
        <p:spPr>
          <a:xfrm>
            <a:off x="972000" y="6597352"/>
            <a:ext cx="36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41625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30000">
        <p:sndAc>
          <p:stSnd>
            <p:snd r:embed="rId3" name="click.wav"/>
          </p:stSnd>
        </p:sndAc>
      </p:transition>
    </mc:Choice>
    <mc:Fallback>
      <p:transition spd="slow" advClick="0" advTm="3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9 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51520" y="692696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800" u="sng" dirty="0" smtClean="0">
              <a:latin typeface="+mn-lt"/>
            </a:endParaRPr>
          </a:p>
          <a:p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Parmi les trois réponses proposées, une seule est exacte.</a:t>
            </a:r>
          </a:p>
          <a:p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Entourez cette réponse sur le cahier.</a:t>
            </a:r>
            <a:endParaRPr lang="fr-FR" sz="2800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20" name="Groupe 19"/>
          <p:cNvGrpSpPr/>
          <p:nvPr/>
        </p:nvGrpSpPr>
        <p:grpSpPr>
          <a:xfrm rot="20944243">
            <a:off x="2344393" y="1924176"/>
            <a:ext cx="4897564" cy="2399451"/>
            <a:chOff x="3301927" y="1822631"/>
            <a:chExt cx="4897564" cy="2399451"/>
          </a:xfrm>
        </p:grpSpPr>
        <p:cxnSp>
          <p:nvCxnSpPr>
            <p:cNvPr id="5" name="Connecteur droit 4"/>
            <p:cNvCxnSpPr/>
            <p:nvPr/>
          </p:nvCxnSpPr>
          <p:spPr>
            <a:xfrm flipH="1" flipV="1">
              <a:off x="3301927" y="1822631"/>
              <a:ext cx="1068594" cy="18508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>
              <a:off x="4347491" y="3651919"/>
              <a:ext cx="385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Arc 6"/>
            <p:cNvSpPr/>
            <p:nvPr/>
          </p:nvSpPr>
          <p:spPr>
            <a:xfrm rot="20825778">
              <a:off x="3825920" y="3303904"/>
              <a:ext cx="918178" cy="918178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/>
            <p:cNvSpPr txBox="1"/>
            <p:nvPr/>
          </p:nvSpPr>
          <p:spPr>
            <a:xfrm rot="655757">
              <a:off x="4088481" y="3553852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 smtClean="0">
                  <a:latin typeface="+mn-lt"/>
                </a:rPr>
                <a:t>B</a:t>
              </a:r>
              <a:endParaRPr lang="fr-FR" sz="2800" dirty="0">
                <a:latin typeface="+mn-lt"/>
              </a:endParaRP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395288" y="4636293"/>
            <a:ext cx="7633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B) La mesure de l’angle B est :</a:t>
            </a:r>
          </a:p>
          <a:p>
            <a:endParaRPr lang="fr-FR" sz="2800" b="1" dirty="0" smtClean="0">
              <a:solidFill>
                <a:srgbClr val="0000FF"/>
              </a:solidFill>
              <a:latin typeface="+mn-lt"/>
            </a:endParaRPr>
          </a:p>
          <a:p>
            <a:pPr>
              <a:tabLst>
                <a:tab pos="719138" algn="l"/>
                <a:tab pos="3230563" algn="l"/>
                <a:tab pos="5741988" algn="l"/>
              </a:tabLst>
            </a:pP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	60°	120°	180°</a:t>
            </a:r>
            <a:endParaRPr lang="fr-FR" sz="2800" b="1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17" name="Groupe 16"/>
          <p:cNvGrpSpPr>
            <a:grpSpLocks noChangeAspect="1"/>
          </p:cNvGrpSpPr>
          <p:nvPr/>
        </p:nvGrpSpPr>
        <p:grpSpPr>
          <a:xfrm>
            <a:off x="3929058" y="4643446"/>
            <a:ext cx="252000" cy="67209"/>
            <a:chOff x="3047422" y="4084780"/>
            <a:chExt cx="511094" cy="136308"/>
          </a:xfrm>
        </p:grpSpPr>
        <p:cxnSp>
          <p:nvCxnSpPr>
            <p:cNvPr id="19" name="Connecteur droit 18"/>
            <p:cNvCxnSpPr/>
            <p:nvPr/>
          </p:nvCxnSpPr>
          <p:spPr>
            <a:xfrm flipV="1">
              <a:off x="3047422" y="4084781"/>
              <a:ext cx="255547" cy="1363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flipH="1" flipV="1">
              <a:off x="3302969" y="4084780"/>
              <a:ext cx="255547" cy="136307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à coins arrondis 13"/>
          <p:cNvSpPr/>
          <p:nvPr/>
        </p:nvSpPr>
        <p:spPr>
          <a:xfrm>
            <a:off x="4572000" y="6604655"/>
            <a:ext cx="36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44194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30000">
        <p:sndAc>
          <p:stSnd>
            <p:snd r:embed="rId3" name="click.wav"/>
          </p:stSnd>
        </p:sndAc>
      </p:transition>
    </mc:Choice>
    <mc:Fallback>
      <p:transition spd="slow" advClick="0" advTm="3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10 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23528" y="1340768"/>
            <a:ext cx="85689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0000FF"/>
                </a:solidFill>
                <a:latin typeface="+mn-lt"/>
              </a:rPr>
              <a:t>La durée du film « Cars 2 » est 1 h 46 min</a:t>
            </a: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La </a:t>
            </a:r>
            <a:r>
              <a:rPr lang="fr-FR" sz="2800" dirty="0">
                <a:solidFill>
                  <a:srgbClr val="0000FF"/>
                </a:solidFill>
                <a:latin typeface="+mn-lt"/>
              </a:rPr>
              <a:t>séance </a:t>
            </a: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de cinéma commence </a:t>
            </a:r>
            <a:r>
              <a:rPr lang="fr-FR" sz="2800" dirty="0">
                <a:solidFill>
                  <a:srgbClr val="0000FF"/>
                </a:solidFill>
                <a:latin typeface="+mn-lt"/>
              </a:rPr>
              <a:t>à </a:t>
            </a: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20h00 par 15 minutes de publicités suivies de la diffusion du film.</a:t>
            </a:r>
          </a:p>
          <a:p>
            <a:pPr>
              <a:lnSpc>
                <a:spcPct val="150000"/>
              </a:lnSpc>
            </a:pPr>
            <a:endParaRPr lang="fr-FR" sz="2800" dirty="0">
              <a:solidFill>
                <a:srgbClr val="0000FF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A </a:t>
            </a:r>
            <a:r>
              <a:rPr lang="fr-FR" sz="2800" b="1" dirty="0">
                <a:solidFill>
                  <a:srgbClr val="0000FF"/>
                </a:solidFill>
                <a:latin typeface="+mn-lt"/>
              </a:rPr>
              <a:t>quelle heure se termine </a:t>
            </a: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le film</a:t>
            </a:r>
            <a:r>
              <a:rPr lang="fr-FR" sz="2800" b="1" dirty="0">
                <a:solidFill>
                  <a:srgbClr val="0000FF"/>
                </a:solidFill>
                <a:latin typeface="+mn-lt"/>
              </a:rPr>
              <a:t> ?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972000" y="6597352"/>
            <a:ext cx="72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7497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0">
        <p:sndAc>
          <p:stSnd>
            <p:snd r:embed="rId3" name="click.wav"/>
          </p:stSnd>
        </p:sndAc>
      </p:transition>
    </mc:Choice>
    <mc:Fallback>
      <p:transition spd="slow" advClick="0" advTm="6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/>
              <a:t>Question 1 : Vrai ou Faux ?</a:t>
            </a:r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>
          <a:xfrm>
            <a:off x="468313" y="980729"/>
            <a:ext cx="8461405" cy="108012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r-FR" sz="2800" dirty="0" smtClean="0">
                <a:solidFill>
                  <a:srgbClr val="0000FF"/>
                </a:solidFill>
              </a:rPr>
              <a:t>A) La figure rouge et la figure verte sont symétriques par rapport à la droite d.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972000" y="6597352"/>
            <a:ext cx="18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figureA.png"/>
          <p:cNvPicPr>
            <a:picLocks noChangeAspect="1"/>
          </p:cNvPicPr>
          <p:nvPr/>
        </p:nvPicPr>
        <p:blipFill>
          <a:blip r:embed="rId4"/>
          <a:srcRect l="28906" t="11194" r="26562" b="11194"/>
          <a:stretch>
            <a:fillRect/>
          </a:stretch>
        </p:blipFill>
        <p:spPr>
          <a:xfrm>
            <a:off x="2005435" y="1928802"/>
            <a:ext cx="5367592" cy="414340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929190" y="2071678"/>
            <a:ext cx="591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+mn-lt"/>
              </a:rPr>
              <a:t>d</a:t>
            </a:r>
            <a:endParaRPr lang="fr-FR" sz="28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ndAc>
          <p:stSnd>
            <p:snd r:embed="rId5" name="click.wav"/>
          </p:stSnd>
        </p:sndAc>
      </p:transition>
    </mc:Choice>
    <mc:Fallback>
      <p:transition spd="slow" advClick="0" advTm="15000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609600" y="4462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1 : Vrai ou Faux ?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2772000" y="6604091"/>
            <a:ext cx="18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468313" y="980729"/>
            <a:ext cx="846140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La figure rouge et la figure verte sont symétriques par rapport à la droite d.</a:t>
            </a:r>
          </a:p>
        </p:txBody>
      </p:sp>
      <p:pic>
        <p:nvPicPr>
          <p:cNvPr id="14" name="Image 13" descr="figureB.png"/>
          <p:cNvPicPr>
            <a:picLocks noChangeAspect="1"/>
          </p:cNvPicPr>
          <p:nvPr/>
        </p:nvPicPr>
        <p:blipFill>
          <a:blip r:embed="rId3"/>
          <a:srcRect l="20313" t="15482" r="38281" b="15095"/>
          <a:stretch>
            <a:fillRect/>
          </a:stretch>
        </p:blipFill>
        <p:spPr>
          <a:xfrm>
            <a:off x="1785918" y="2285992"/>
            <a:ext cx="5291071" cy="392909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749075" y="2071678"/>
            <a:ext cx="591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+mn-lt"/>
              </a:rPr>
              <a:t>d</a:t>
            </a:r>
            <a:endParaRPr lang="fr-FR" sz="28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ndAc>
          <p:stSnd>
            <p:snd r:embed="rId4" name="click.wav"/>
          </p:stSnd>
        </p:sndAc>
      </p:transition>
    </mc:Choice>
    <mc:Fallback>
      <p:transition spd="slow" advClick="0" advTm="15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 descr="figure2.png"/>
          <p:cNvPicPr>
            <a:picLocks noChangeAspect="1"/>
          </p:cNvPicPr>
          <p:nvPr/>
        </p:nvPicPr>
        <p:blipFill>
          <a:blip r:embed="rId3"/>
          <a:srcRect l="21094" t="14722" r="42187" b="10009"/>
          <a:stretch>
            <a:fillRect/>
          </a:stretch>
        </p:blipFill>
        <p:spPr>
          <a:xfrm>
            <a:off x="1984214" y="1928802"/>
            <a:ext cx="4786346" cy="4345559"/>
          </a:xfrm>
          <a:prstGeom prst="rect">
            <a:avLst/>
          </a:prstGeom>
        </p:spPr>
      </p:pic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/>
              <a:t>Question </a:t>
            </a:r>
            <a:r>
              <a:rPr lang="fr-FR" dirty="0"/>
              <a:t>1 : Vrai ou Faux ?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4560154" y="6604091"/>
            <a:ext cx="18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space réservé du contenu 2"/>
          <p:cNvSpPr>
            <a:spLocks noGrp="1"/>
          </p:cNvSpPr>
          <p:nvPr>
            <p:ph idx="1"/>
          </p:nvPr>
        </p:nvSpPr>
        <p:spPr>
          <a:xfrm>
            <a:off x="468313" y="980729"/>
            <a:ext cx="8461405" cy="108012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r-FR" sz="2800" dirty="0" smtClean="0">
                <a:solidFill>
                  <a:srgbClr val="0000FF"/>
                </a:solidFill>
              </a:rPr>
              <a:t>C) La figure rouge et la figure verte sont symétriques par rapport à la droite d.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2571736" y="2571744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d</a:t>
            </a:r>
            <a:endParaRPr lang="fr-FR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ndAc>
          <p:stSnd>
            <p:snd r:embed="rId4" name="click.wav"/>
          </p:stSnd>
        </p:sndAc>
      </p:transition>
    </mc:Choice>
    <mc:Fallback>
      <p:transition spd="slow" advClick="0" advTm="15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/>
              <a:t>Question </a:t>
            </a:r>
            <a:r>
              <a:rPr lang="fr-FR" dirty="0"/>
              <a:t>1 : Vrai ou Faux ?</a:t>
            </a:r>
          </a:p>
        </p:txBody>
      </p:sp>
      <p:sp>
        <p:nvSpPr>
          <p:cNvPr id="37" name="Rectangle à coins arrondis 36"/>
          <p:cNvSpPr/>
          <p:nvPr/>
        </p:nvSpPr>
        <p:spPr>
          <a:xfrm>
            <a:off x="6321226" y="6604091"/>
            <a:ext cx="18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space réservé du contenu 2"/>
          <p:cNvSpPr txBox="1">
            <a:spLocks/>
          </p:cNvSpPr>
          <p:nvPr/>
        </p:nvSpPr>
        <p:spPr bwMode="auto">
          <a:xfrm>
            <a:off x="468313" y="980729"/>
            <a:ext cx="846140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D) La figure rouge et la figure verte sont symétriques par rapport à la droite d.</a:t>
            </a:r>
          </a:p>
        </p:txBody>
      </p:sp>
      <p:pic>
        <p:nvPicPr>
          <p:cNvPr id="35" name="Image 34" descr="figureD.png"/>
          <p:cNvPicPr>
            <a:picLocks noChangeAspect="1"/>
          </p:cNvPicPr>
          <p:nvPr/>
        </p:nvPicPr>
        <p:blipFill>
          <a:blip r:embed="rId3"/>
          <a:srcRect l="25781" t="8284" r="38281" b="6546"/>
          <a:stretch>
            <a:fillRect/>
          </a:stretch>
        </p:blipFill>
        <p:spPr>
          <a:xfrm>
            <a:off x="2428860" y="2000240"/>
            <a:ext cx="4000528" cy="4261432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5214942" y="2285992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d</a:t>
            </a:r>
            <a:endParaRPr lang="fr-FR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ndAc>
          <p:stSnd>
            <p:snd r:embed="rId4" name="click.wav"/>
          </p:stSnd>
        </p:sndAc>
      </p:transition>
    </mc:Choice>
    <mc:Fallback>
      <p:transition spd="slow" advClick="0" advTm="15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5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r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smtClean="0"/>
              <a:t>Question 2 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465550" y="6197644"/>
            <a:ext cx="186110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92" name="Espace réservé du contenu 2"/>
          <p:cNvSpPr>
            <a:spLocks noGrp="1"/>
          </p:cNvSpPr>
          <p:nvPr>
            <p:ph idx="1"/>
          </p:nvPr>
        </p:nvSpPr>
        <p:spPr>
          <a:xfrm>
            <a:off x="395288" y="1052736"/>
            <a:ext cx="8229600" cy="749300"/>
          </a:xfrm>
        </p:spPr>
        <p:txBody>
          <a:bodyPr/>
          <a:lstStyle/>
          <a:p>
            <a:pPr eaLnBrk="1" hangingPunct="1">
              <a:buNone/>
            </a:pPr>
            <a:r>
              <a:rPr lang="fr-FR" sz="2800" b="1" dirty="0" smtClean="0">
                <a:solidFill>
                  <a:srgbClr val="0000FF"/>
                </a:solidFill>
              </a:rPr>
              <a:t>Quelle est la mesure de l’angle B ?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2996486" y="1671191"/>
            <a:ext cx="2871658" cy="4739754"/>
            <a:chOff x="2996486" y="1671191"/>
            <a:chExt cx="2871658" cy="4739754"/>
          </a:xfrm>
        </p:grpSpPr>
        <p:sp>
          <p:nvSpPr>
            <p:cNvPr id="12294" name="ZoneTexte 7"/>
            <p:cNvSpPr txBox="1">
              <a:spLocks noChangeArrowheads="1"/>
            </p:cNvSpPr>
            <p:nvPr/>
          </p:nvSpPr>
          <p:spPr bwMode="auto">
            <a:xfrm>
              <a:off x="4067944" y="2751013"/>
              <a:ext cx="82292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sz="2400" dirty="0">
                  <a:latin typeface="Calibri" pitchFamily="34" charset="0"/>
                </a:rPr>
                <a:t>40°</a:t>
              </a:r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4211960" y="1671191"/>
              <a:ext cx="3626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smtClean="0">
                  <a:latin typeface="+mn-lt"/>
                </a:rPr>
                <a:t>A</a:t>
              </a:r>
              <a:endParaRPr lang="fr-FR" sz="2400" dirty="0">
                <a:latin typeface="+mn-lt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2996486" y="4335487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smtClean="0">
                  <a:latin typeface="+mn-lt"/>
                </a:rPr>
                <a:t>B</a:t>
              </a:r>
              <a:endParaRPr lang="fr-FR" sz="2400" dirty="0">
                <a:latin typeface="+mn-lt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5519972" y="5949280"/>
              <a:ext cx="3481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smtClean="0">
                  <a:latin typeface="+mn-lt"/>
                </a:rPr>
                <a:t>C</a:t>
              </a:r>
              <a:endParaRPr lang="fr-FR" sz="2400" dirty="0">
                <a:latin typeface="+mn-lt"/>
              </a:endParaRPr>
            </a:p>
          </p:txBody>
        </p:sp>
        <p:sp>
          <p:nvSpPr>
            <p:cNvPr id="7" name="Triangle isocèle 6"/>
            <p:cNvSpPr/>
            <p:nvPr/>
          </p:nvSpPr>
          <p:spPr>
            <a:xfrm rot="15215695">
              <a:off x="2052547" y="3418394"/>
              <a:ext cx="4160022" cy="1774494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Arc 7"/>
            <p:cNvSpPr/>
            <p:nvPr/>
          </p:nvSpPr>
          <p:spPr>
            <a:xfrm rot="8220970">
              <a:off x="4045824" y="2137079"/>
              <a:ext cx="659149" cy="659149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7" name="Groupe 16"/>
            <p:cNvGrpSpPr/>
            <p:nvPr/>
          </p:nvGrpSpPr>
          <p:grpSpPr>
            <a:xfrm>
              <a:off x="3635896" y="3248980"/>
              <a:ext cx="289251" cy="324036"/>
              <a:chOff x="3635896" y="3248980"/>
              <a:chExt cx="289251" cy="324036"/>
            </a:xfrm>
          </p:grpSpPr>
          <p:cxnSp>
            <p:nvCxnSpPr>
              <p:cNvPr id="16" name="Connecteur droit 15"/>
              <p:cNvCxnSpPr/>
              <p:nvPr/>
            </p:nvCxnSpPr>
            <p:spPr>
              <a:xfrm>
                <a:off x="3635896" y="3356992"/>
                <a:ext cx="273702" cy="2160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/>
              <p:nvPr/>
            </p:nvCxnSpPr>
            <p:spPr>
              <a:xfrm>
                <a:off x="3651445" y="3248980"/>
                <a:ext cx="273702" cy="2160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/>
          </p:nvGrpSpPr>
          <p:grpSpPr>
            <a:xfrm rot="17145727">
              <a:off x="4193348" y="5067792"/>
              <a:ext cx="289251" cy="324036"/>
              <a:chOff x="4119558" y="5121188"/>
              <a:chExt cx="289251" cy="324036"/>
            </a:xfrm>
          </p:grpSpPr>
          <p:cxnSp>
            <p:nvCxnSpPr>
              <p:cNvPr id="24" name="Connecteur droit 23"/>
              <p:cNvCxnSpPr/>
              <p:nvPr/>
            </p:nvCxnSpPr>
            <p:spPr>
              <a:xfrm>
                <a:off x="4119558" y="5229200"/>
                <a:ext cx="273702" cy="2160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4135107" y="5121188"/>
                <a:ext cx="273702" cy="2160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e 19"/>
          <p:cNvGrpSpPr>
            <a:grpSpLocks noChangeAspect="1"/>
          </p:cNvGrpSpPr>
          <p:nvPr/>
        </p:nvGrpSpPr>
        <p:grpSpPr>
          <a:xfrm>
            <a:off x="5040080" y="1086340"/>
            <a:ext cx="252000" cy="67209"/>
            <a:chOff x="3047422" y="4084780"/>
            <a:chExt cx="511094" cy="136308"/>
          </a:xfrm>
        </p:grpSpPr>
        <p:cxnSp>
          <p:nvCxnSpPr>
            <p:cNvPr id="21" name="Connecteur droit 20"/>
            <p:cNvCxnSpPr/>
            <p:nvPr/>
          </p:nvCxnSpPr>
          <p:spPr>
            <a:xfrm flipV="1">
              <a:off x="3047422" y="4084781"/>
              <a:ext cx="255547" cy="136307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 flipH="1" flipV="1">
              <a:off x="3302969" y="4084780"/>
              <a:ext cx="255547" cy="136307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à coins arrondis 25"/>
          <p:cNvSpPr/>
          <p:nvPr/>
        </p:nvSpPr>
        <p:spPr>
          <a:xfrm>
            <a:off x="972000" y="6597352"/>
            <a:ext cx="72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0">
        <p:sndAc>
          <p:stSnd>
            <p:snd r:embed="rId3" name="click.wav"/>
          </p:stSnd>
        </p:sndAc>
      </p:transition>
    </mc:Choice>
    <mc:Fallback>
      <p:transition spd="slow" advClick="0" advTm="6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20"/>
          <p:cNvSpPr txBox="1"/>
          <p:nvPr/>
        </p:nvSpPr>
        <p:spPr>
          <a:xfrm>
            <a:off x="1115616" y="3573016"/>
            <a:ext cx="52889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5760000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A) EFGH </a:t>
            </a:r>
            <a:r>
              <a:rPr lang="fr-FR" sz="2800" dirty="0">
                <a:solidFill>
                  <a:srgbClr val="0000FF"/>
                </a:solidFill>
                <a:latin typeface="+mn-lt"/>
              </a:rPr>
              <a:t>est un </a:t>
            </a: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parallélogramme.</a:t>
            </a:r>
            <a:endParaRPr lang="fr-FR" sz="2000" dirty="0" smtClean="0">
              <a:solidFill>
                <a:srgbClr val="0000FF"/>
              </a:solidFill>
              <a:latin typeface="+mn-lt"/>
            </a:endParaRPr>
          </a:p>
          <a:p>
            <a:pPr>
              <a:lnSpc>
                <a:spcPct val="150000"/>
              </a:lnSpc>
              <a:tabLst>
                <a:tab pos="5760000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B) EFGH </a:t>
            </a:r>
            <a:r>
              <a:rPr lang="fr-FR" sz="2800" dirty="0">
                <a:solidFill>
                  <a:srgbClr val="0000FF"/>
                </a:solidFill>
                <a:latin typeface="+mn-lt"/>
              </a:rPr>
              <a:t>est un </a:t>
            </a: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losange.</a:t>
            </a:r>
            <a:endParaRPr lang="fr-FR" sz="2800" dirty="0">
              <a:solidFill>
                <a:srgbClr val="0000FF"/>
              </a:solidFill>
              <a:latin typeface="+mn-lt"/>
            </a:endParaRPr>
          </a:p>
          <a:p>
            <a:pPr>
              <a:lnSpc>
                <a:spcPct val="150000"/>
              </a:lnSpc>
              <a:tabLst>
                <a:tab pos="5760000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C) EFGH </a:t>
            </a:r>
            <a:r>
              <a:rPr lang="fr-FR" sz="2800" dirty="0">
                <a:solidFill>
                  <a:srgbClr val="0000FF"/>
                </a:solidFill>
                <a:latin typeface="+mn-lt"/>
              </a:rPr>
              <a:t>est un </a:t>
            </a: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rectangle.</a:t>
            </a:r>
            <a:endParaRPr lang="fr-FR" sz="2800" dirty="0">
              <a:solidFill>
                <a:srgbClr val="0000FF"/>
              </a:solidFill>
              <a:latin typeface="+mn-lt"/>
            </a:endParaRPr>
          </a:p>
          <a:p>
            <a:pPr>
              <a:lnSpc>
                <a:spcPct val="150000"/>
              </a:lnSpc>
              <a:tabLst>
                <a:tab pos="5760000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D) EFGH </a:t>
            </a:r>
            <a:r>
              <a:rPr lang="fr-FR" sz="2800" dirty="0">
                <a:solidFill>
                  <a:srgbClr val="0000FF"/>
                </a:solidFill>
                <a:latin typeface="+mn-lt"/>
              </a:rPr>
              <a:t>est un </a:t>
            </a: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carré.</a:t>
            </a:r>
            <a:endParaRPr lang="fr-FR" sz="28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51520" y="1280787"/>
            <a:ext cx="4320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-FR" sz="2800" dirty="0">
                <a:solidFill>
                  <a:srgbClr val="0000FF"/>
                </a:solidFill>
                <a:latin typeface="+mn-lt"/>
              </a:rPr>
              <a:t>D’après les codages de la figure, </a:t>
            </a: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cochez soit « VRAI » soit « FAUX » pour chacune des affirmations suivantes </a:t>
            </a:r>
            <a:r>
              <a:rPr lang="fr-FR" sz="2800" b="1" dirty="0">
                <a:solidFill>
                  <a:srgbClr val="0000FF"/>
                </a:solidFill>
                <a:latin typeface="+mn-lt"/>
              </a:rPr>
              <a:t>:</a:t>
            </a:r>
          </a:p>
        </p:txBody>
      </p:sp>
      <p:sp>
        <p:nvSpPr>
          <p:cNvPr id="27" name="Titre 1"/>
          <p:cNvSpPr txBox="1">
            <a:spLocks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3 :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5148064" y="908720"/>
            <a:ext cx="3672408" cy="2918545"/>
            <a:chOff x="5148064" y="908720"/>
            <a:chExt cx="3672408" cy="2918545"/>
          </a:xfrm>
        </p:grpSpPr>
        <p:grpSp>
          <p:nvGrpSpPr>
            <p:cNvPr id="2049" name="Group 1"/>
            <p:cNvGrpSpPr>
              <a:grpSpLocks/>
            </p:cNvGrpSpPr>
            <p:nvPr/>
          </p:nvGrpSpPr>
          <p:grpSpPr bwMode="auto">
            <a:xfrm>
              <a:off x="5540471" y="938669"/>
              <a:ext cx="3280001" cy="2888596"/>
              <a:chOff x="6598" y="8144"/>
              <a:chExt cx="2183" cy="1923"/>
            </a:xfrm>
          </p:grpSpPr>
          <p:grpSp>
            <p:nvGrpSpPr>
              <p:cNvPr id="2054" name="Group 6"/>
              <p:cNvGrpSpPr>
                <a:grpSpLocks/>
              </p:cNvGrpSpPr>
              <p:nvPr/>
            </p:nvGrpSpPr>
            <p:grpSpPr bwMode="auto">
              <a:xfrm>
                <a:off x="6899" y="8379"/>
                <a:ext cx="1580" cy="1293"/>
                <a:chOff x="2448" y="12549"/>
                <a:chExt cx="1580" cy="1293"/>
              </a:xfrm>
            </p:grpSpPr>
            <p:sp>
              <p:nvSpPr>
                <p:cNvPr id="2067" name="Freeform 19"/>
                <p:cNvSpPr>
                  <a:spLocks/>
                </p:cNvSpPr>
                <p:nvPr/>
              </p:nvSpPr>
              <p:spPr bwMode="auto">
                <a:xfrm>
                  <a:off x="2448" y="12558"/>
                  <a:ext cx="1361" cy="252"/>
                </a:xfrm>
                <a:custGeom>
                  <a:avLst/>
                  <a:gdLst/>
                  <a:ahLst/>
                  <a:cxnLst>
                    <a:cxn ang="0">
                      <a:pos x="0" y="252"/>
                    </a:cxn>
                    <a:cxn ang="0">
                      <a:pos x="1248" y="96"/>
                    </a:cxn>
                    <a:cxn ang="0">
                      <a:pos x="2328" y="0"/>
                    </a:cxn>
                  </a:cxnLst>
                  <a:rect l="0" t="0" r="r" b="b"/>
                  <a:pathLst>
                    <a:path w="2328" h="252">
                      <a:moveTo>
                        <a:pt x="0" y="252"/>
                      </a:moveTo>
                      <a:cubicBezTo>
                        <a:pt x="430" y="195"/>
                        <a:pt x="860" y="138"/>
                        <a:pt x="1248" y="96"/>
                      </a:cubicBezTo>
                      <a:cubicBezTo>
                        <a:pt x="1636" y="54"/>
                        <a:pt x="1982" y="27"/>
                        <a:pt x="2328" y="0"/>
                      </a:cubicBez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066" name="Freeform 18"/>
                <p:cNvSpPr>
                  <a:spLocks/>
                </p:cNvSpPr>
                <p:nvPr/>
              </p:nvSpPr>
              <p:spPr bwMode="auto">
                <a:xfrm>
                  <a:off x="2640" y="13590"/>
                  <a:ext cx="1361" cy="252"/>
                </a:xfrm>
                <a:custGeom>
                  <a:avLst/>
                  <a:gdLst/>
                  <a:ahLst/>
                  <a:cxnLst>
                    <a:cxn ang="0">
                      <a:pos x="0" y="252"/>
                    </a:cxn>
                    <a:cxn ang="0">
                      <a:pos x="1248" y="96"/>
                    </a:cxn>
                    <a:cxn ang="0">
                      <a:pos x="2328" y="0"/>
                    </a:cxn>
                  </a:cxnLst>
                  <a:rect l="0" t="0" r="r" b="b"/>
                  <a:pathLst>
                    <a:path w="2328" h="252">
                      <a:moveTo>
                        <a:pt x="0" y="252"/>
                      </a:moveTo>
                      <a:cubicBezTo>
                        <a:pt x="430" y="195"/>
                        <a:pt x="860" y="138"/>
                        <a:pt x="1248" y="96"/>
                      </a:cubicBezTo>
                      <a:cubicBezTo>
                        <a:pt x="1636" y="54"/>
                        <a:pt x="1982" y="27"/>
                        <a:pt x="2328" y="0"/>
                      </a:cubicBez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065" name="Freeform 17"/>
                <p:cNvSpPr>
                  <a:spLocks/>
                </p:cNvSpPr>
                <p:nvPr/>
              </p:nvSpPr>
              <p:spPr bwMode="auto">
                <a:xfrm>
                  <a:off x="2448" y="12810"/>
                  <a:ext cx="192" cy="103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2" y="576"/>
                    </a:cxn>
                    <a:cxn ang="0">
                      <a:pos x="192" y="1032"/>
                    </a:cxn>
                  </a:cxnLst>
                  <a:rect l="0" t="0" r="r" b="b"/>
                  <a:pathLst>
                    <a:path w="192" h="1032">
                      <a:moveTo>
                        <a:pt x="0" y="0"/>
                      </a:moveTo>
                      <a:cubicBezTo>
                        <a:pt x="50" y="202"/>
                        <a:pt x="100" y="404"/>
                        <a:pt x="132" y="576"/>
                      </a:cubicBezTo>
                      <a:cubicBezTo>
                        <a:pt x="164" y="748"/>
                        <a:pt x="178" y="890"/>
                        <a:pt x="192" y="1032"/>
                      </a:cubicBez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064" name="Freeform 16"/>
                <p:cNvSpPr>
                  <a:spLocks/>
                </p:cNvSpPr>
                <p:nvPr/>
              </p:nvSpPr>
              <p:spPr bwMode="auto">
                <a:xfrm>
                  <a:off x="3809" y="12549"/>
                  <a:ext cx="192" cy="103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2" y="576"/>
                    </a:cxn>
                    <a:cxn ang="0">
                      <a:pos x="192" y="1032"/>
                    </a:cxn>
                  </a:cxnLst>
                  <a:rect l="0" t="0" r="r" b="b"/>
                  <a:pathLst>
                    <a:path w="192" h="1032">
                      <a:moveTo>
                        <a:pt x="0" y="0"/>
                      </a:moveTo>
                      <a:cubicBezTo>
                        <a:pt x="50" y="202"/>
                        <a:pt x="100" y="404"/>
                        <a:pt x="132" y="576"/>
                      </a:cubicBezTo>
                      <a:cubicBezTo>
                        <a:pt x="164" y="748"/>
                        <a:pt x="178" y="890"/>
                        <a:pt x="192" y="1032"/>
                      </a:cubicBez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063" name="AutoShape 15"/>
                <p:cNvSpPr>
                  <a:spLocks noChangeShapeType="1"/>
                </p:cNvSpPr>
                <p:nvPr/>
              </p:nvSpPr>
              <p:spPr bwMode="auto">
                <a:xfrm flipV="1">
                  <a:off x="2496" y="13014"/>
                  <a:ext cx="264" cy="36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062" name="AutoShape 1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604" y="12870"/>
                  <a:ext cx="264" cy="36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059" name="AutoShape 11"/>
                <p:cNvSpPr>
                  <a:spLocks noChangeShapeType="1"/>
                </p:cNvSpPr>
                <p:nvPr/>
              </p:nvSpPr>
              <p:spPr bwMode="auto">
                <a:xfrm flipV="1">
                  <a:off x="2460" y="13290"/>
                  <a:ext cx="192" cy="12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058" name="AutoShape 10"/>
                <p:cNvSpPr>
                  <a:spLocks noChangeShapeType="1"/>
                </p:cNvSpPr>
                <p:nvPr/>
              </p:nvSpPr>
              <p:spPr bwMode="auto">
                <a:xfrm flipV="1">
                  <a:off x="2460" y="13350"/>
                  <a:ext cx="192" cy="120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3600"/>
                </a:p>
              </p:txBody>
            </p:sp>
            <p:grpSp>
              <p:nvGrpSpPr>
                <p:cNvPr id="2055" name="Group 7"/>
                <p:cNvGrpSpPr>
                  <a:grpSpLocks/>
                </p:cNvGrpSpPr>
                <p:nvPr/>
              </p:nvGrpSpPr>
              <p:grpSpPr bwMode="auto">
                <a:xfrm>
                  <a:off x="3836" y="12981"/>
                  <a:ext cx="192" cy="180"/>
                  <a:chOff x="3836" y="12981"/>
                  <a:chExt cx="192" cy="180"/>
                </a:xfrm>
              </p:grpSpPr>
              <p:sp>
                <p:nvSpPr>
                  <p:cNvPr id="2057" name="AutoShap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36" y="12981"/>
                    <a:ext cx="192" cy="12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 sz="3600"/>
                  </a:p>
                </p:txBody>
              </p:sp>
              <p:sp>
                <p:nvSpPr>
                  <p:cNvPr id="2056" name="AutoShap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36" y="13041"/>
                    <a:ext cx="192" cy="12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 sz="3600"/>
                  </a:p>
                </p:txBody>
              </p:sp>
            </p:grpSp>
          </p:grpSp>
          <p:sp>
            <p:nvSpPr>
              <p:cNvPr id="2053" name="Text Box 5"/>
              <p:cNvSpPr txBox="1">
                <a:spLocks noChangeArrowheads="1"/>
              </p:cNvSpPr>
              <p:nvPr/>
            </p:nvSpPr>
            <p:spPr bwMode="auto">
              <a:xfrm>
                <a:off x="6598" y="8388"/>
                <a:ext cx="865" cy="57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 Math" pitchFamily="18" charset="0"/>
                    <a:ea typeface="Calibri" pitchFamily="34" charset="0"/>
                    <a:cs typeface="Times New Roman" pitchFamily="18" charset="0"/>
                  </a:rPr>
                  <a:t>E</a:t>
                </a:r>
                <a:endParaRPr kumimoji="0" lang="fr-FR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2" name="Text Box 4"/>
              <p:cNvSpPr txBox="1">
                <a:spLocks noChangeArrowheads="1"/>
              </p:cNvSpPr>
              <p:nvPr/>
            </p:nvSpPr>
            <p:spPr bwMode="auto">
              <a:xfrm>
                <a:off x="8300" y="8144"/>
                <a:ext cx="481" cy="57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 Math" pitchFamily="18" charset="0"/>
                    <a:ea typeface="Calibri" pitchFamily="34" charset="0"/>
                    <a:cs typeface="Times New Roman" pitchFamily="18" charset="0"/>
                  </a:rPr>
                  <a:t>F</a:t>
                </a:r>
                <a:endParaRPr kumimoji="0" lang="fr-FR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1" name="Text Box 3"/>
              <p:cNvSpPr txBox="1">
                <a:spLocks noChangeArrowheads="1"/>
              </p:cNvSpPr>
              <p:nvPr/>
            </p:nvSpPr>
            <p:spPr bwMode="auto">
              <a:xfrm>
                <a:off x="8348" y="9300"/>
                <a:ext cx="433" cy="57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 Math" pitchFamily="18" charset="0"/>
                    <a:ea typeface="Calibri" pitchFamily="34" charset="0"/>
                    <a:cs typeface="Times New Roman" pitchFamily="18" charset="0"/>
                  </a:rPr>
                  <a:t>G</a:t>
                </a:r>
                <a:endParaRPr kumimoji="0" lang="fr-FR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0" name="Text Box 2"/>
              <p:cNvSpPr txBox="1">
                <a:spLocks noChangeArrowheads="1"/>
              </p:cNvSpPr>
              <p:nvPr/>
            </p:nvSpPr>
            <p:spPr bwMode="auto">
              <a:xfrm>
                <a:off x="6725" y="9493"/>
                <a:ext cx="865" cy="57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 Math" pitchFamily="18" charset="0"/>
                    <a:ea typeface="Calibri" pitchFamily="34" charset="0"/>
                    <a:cs typeface="Times New Roman" pitchFamily="18" charset="0"/>
                  </a:rPr>
                  <a:t>H</a:t>
                </a:r>
                <a:endParaRPr kumimoji="0" lang="fr-FR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5" name="ZoneTexte 24"/>
            <p:cNvSpPr txBox="1"/>
            <p:nvPr/>
          </p:nvSpPr>
          <p:spPr>
            <a:xfrm>
              <a:off x="6528186" y="908720"/>
              <a:ext cx="15001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latin typeface="+mn-lt"/>
                </a:rPr>
                <a:t>5 cm</a:t>
              </a:r>
              <a:endParaRPr lang="fr-FR" sz="2800" dirty="0">
                <a:latin typeface="+mn-lt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5148064" y="2132856"/>
              <a:ext cx="15001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>
                  <a:latin typeface="+mn-lt"/>
                </a:rPr>
                <a:t>3 cm</a:t>
              </a:r>
              <a:endParaRPr lang="fr-FR" sz="2800" dirty="0">
                <a:latin typeface="+mn-lt"/>
              </a:endParaRPr>
            </a:p>
          </p:txBody>
        </p:sp>
        <p:grpSp>
          <p:nvGrpSpPr>
            <p:cNvPr id="3" name="Groupe 2"/>
            <p:cNvGrpSpPr/>
            <p:nvPr/>
          </p:nvGrpSpPr>
          <p:grpSpPr>
            <a:xfrm>
              <a:off x="6876256" y="1369796"/>
              <a:ext cx="216000" cy="216000"/>
              <a:chOff x="6962929" y="4897915"/>
              <a:chExt cx="216000" cy="216000"/>
            </a:xfrm>
          </p:grpSpPr>
          <p:sp>
            <p:nvSpPr>
              <p:cNvPr id="28" name="AutoShape 9"/>
              <p:cNvSpPr>
                <a:spLocks noChangeShapeType="1"/>
              </p:cNvSpPr>
              <p:nvPr/>
            </p:nvSpPr>
            <p:spPr bwMode="auto">
              <a:xfrm flipV="1">
                <a:off x="6962929" y="4897915"/>
                <a:ext cx="216000" cy="2160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3600"/>
              </a:p>
            </p:txBody>
          </p:sp>
          <p:sp>
            <p:nvSpPr>
              <p:cNvPr id="29" name="AutoShape 9"/>
              <p:cNvSpPr>
                <a:spLocks noChangeShapeType="1"/>
              </p:cNvSpPr>
              <p:nvPr/>
            </p:nvSpPr>
            <p:spPr bwMode="auto">
              <a:xfrm rot="5400000" flipV="1">
                <a:off x="6962929" y="4897915"/>
                <a:ext cx="216000" cy="2160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3600"/>
              </a:p>
            </p:txBody>
          </p:sp>
        </p:grpSp>
        <p:grpSp>
          <p:nvGrpSpPr>
            <p:cNvPr id="31" name="Groupe 30"/>
            <p:cNvGrpSpPr/>
            <p:nvPr/>
          </p:nvGrpSpPr>
          <p:grpSpPr>
            <a:xfrm>
              <a:off x="7164288" y="2910454"/>
              <a:ext cx="216000" cy="216000"/>
              <a:chOff x="6962929" y="4897915"/>
              <a:chExt cx="216000" cy="216000"/>
            </a:xfrm>
          </p:grpSpPr>
          <p:sp>
            <p:nvSpPr>
              <p:cNvPr id="32" name="AutoShape 9"/>
              <p:cNvSpPr>
                <a:spLocks noChangeShapeType="1"/>
              </p:cNvSpPr>
              <p:nvPr/>
            </p:nvSpPr>
            <p:spPr bwMode="auto">
              <a:xfrm flipV="1">
                <a:off x="6962929" y="4897915"/>
                <a:ext cx="216000" cy="2160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3600"/>
              </a:p>
            </p:txBody>
          </p:sp>
          <p:sp>
            <p:nvSpPr>
              <p:cNvPr id="33" name="AutoShape 9"/>
              <p:cNvSpPr>
                <a:spLocks noChangeShapeType="1"/>
              </p:cNvSpPr>
              <p:nvPr/>
            </p:nvSpPr>
            <p:spPr bwMode="auto">
              <a:xfrm rot="5400000" flipV="1">
                <a:off x="6962929" y="4897915"/>
                <a:ext cx="216000" cy="2160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3600"/>
              </a:p>
            </p:txBody>
          </p:sp>
        </p:grpSp>
      </p:grpSp>
      <p:sp>
        <p:nvSpPr>
          <p:cNvPr id="34" name="Rectangle à coins arrondis 33"/>
          <p:cNvSpPr/>
          <p:nvPr/>
        </p:nvSpPr>
        <p:spPr>
          <a:xfrm>
            <a:off x="972000" y="6597352"/>
            <a:ext cx="72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68406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0">
        <p:sndAc>
          <p:stSnd>
            <p:snd r:embed="rId3" name="click.wav"/>
          </p:stSnd>
        </p:sndAc>
      </p:transition>
    </mc:Choice>
    <mc:Fallback>
      <p:transition spd="slow" advClick="0" advTm="6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02403" y="1340768"/>
            <a:ext cx="35215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+mn-lt"/>
              </a:rPr>
              <a:t>ABCDEFGH est un parallélépipède rectangle</a:t>
            </a: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4 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3671" y="1143000"/>
            <a:ext cx="430530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3528" y="4365104"/>
            <a:ext cx="79140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A) Quelle </a:t>
            </a:r>
            <a:r>
              <a:rPr lang="fr-FR" sz="2800" b="1" dirty="0">
                <a:solidFill>
                  <a:srgbClr val="0000FF"/>
                </a:solidFill>
                <a:latin typeface="+mn-lt"/>
              </a:rPr>
              <a:t>est la face parallèle à la face </a:t>
            </a: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ABFE</a:t>
            </a:r>
            <a:r>
              <a:rPr lang="fr-FR" sz="2800" b="1" dirty="0">
                <a:solidFill>
                  <a:srgbClr val="0000FF"/>
                </a:solidFill>
                <a:latin typeface="+mn-lt"/>
              </a:rPr>
              <a:t> </a:t>
            </a: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B) Quelle </a:t>
            </a:r>
            <a:r>
              <a:rPr lang="fr-FR" sz="2800" b="1" dirty="0">
                <a:solidFill>
                  <a:srgbClr val="0000FF"/>
                </a:solidFill>
                <a:latin typeface="+mn-lt"/>
              </a:rPr>
              <a:t>est la face parallèle à la face BCGF </a:t>
            </a: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?</a:t>
            </a:r>
            <a:endParaRPr lang="fr-FR" sz="28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972000" y="6597352"/>
            <a:ext cx="72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0">
        <p:sndAc>
          <p:stSnd>
            <p:snd r:embed="rId4" name="click.wav"/>
          </p:stSnd>
        </p:sndAc>
      </p:transition>
    </mc:Choice>
    <mc:Fallback>
      <p:transition spd="slow" advClick="0" advTm="6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dirty="0" smtClean="0"/>
              <a:t>Question 5 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95288" y="692696"/>
            <a:ext cx="83531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Voici les étapes d’un programme de construction :</a:t>
            </a:r>
          </a:p>
          <a:p>
            <a:pPr marL="514350" indent="-514350">
              <a:buAutoNum type="arabicParenR"/>
            </a:pP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Tracer un losange ABCD.</a:t>
            </a:r>
          </a:p>
          <a:p>
            <a:pPr marL="514350" indent="-514350">
              <a:buAutoNum type="arabicParenR"/>
            </a:pPr>
            <a:r>
              <a:rPr lang="fr-FR" sz="2800" dirty="0" smtClean="0">
                <a:solidFill>
                  <a:srgbClr val="0000FF"/>
                </a:solidFill>
                <a:latin typeface="+mn-lt"/>
              </a:rPr>
              <a:t>Tracer le cercle de centre A qui passe par D.</a:t>
            </a:r>
          </a:p>
          <a:p>
            <a:pPr>
              <a:spcBef>
                <a:spcPts val="1200"/>
              </a:spcBef>
            </a:pPr>
            <a:r>
              <a:rPr lang="fr-FR" sz="2800" b="1" dirty="0" smtClean="0">
                <a:solidFill>
                  <a:srgbClr val="0000FF"/>
                </a:solidFill>
                <a:latin typeface="+mn-lt"/>
              </a:rPr>
              <a:t>Quel est le numéro de la figure qui correspond à ce programme de construction ? </a:t>
            </a:r>
            <a:endParaRPr lang="fr-FR" sz="2800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12976"/>
            <a:ext cx="2813685" cy="3053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2707005" cy="301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5190" y="3212976"/>
            <a:ext cx="2440305" cy="257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971600" y="5949280"/>
            <a:ext cx="7729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>
                <a:latin typeface="+mn-lt"/>
              </a:rPr>
              <a:t>n°1</a:t>
            </a:r>
            <a:endParaRPr lang="fr-FR" sz="32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38062" y="5949280"/>
            <a:ext cx="7729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>
                <a:latin typeface="+mn-lt"/>
              </a:rPr>
              <a:t>n°2</a:t>
            </a:r>
            <a:endParaRPr lang="fr-FR" sz="3200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04525" y="5949280"/>
            <a:ext cx="7729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>
                <a:latin typeface="+mn-lt"/>
              </a:rPr>
              <a:t>n°3</a:t>
            </a:r>
            <a:endParaRPr lang="fr-FR" sz="3200" dirty="0">
              <a:latin typeface="+mn-lt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972000" y="6597352"/>
            <a:ext cx="7200000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7278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0">
        <p:sndAc>
          <p:stSnd>
            <p:snd r:embed="rId6" name="click.wav"/>
          </p:stSnd>
        </p:sndAc>
      </p:transition>
    </mc:Choice>
    <mc:Fallback>
      <p:transition spd="slow" advClick="0" advTm="60000"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373</Words>
  <Application>Microsoft Office PowerPoint</Application>
  <PresentationFormat>Affichage à l'écran (4:3)</PresentationFormat>
  <Paragraphs>85</Paragraphs>
  <Slides>15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SÉRIE 2 </vt:lpstr>
      <vt:lpstr>Question 1 : Vrai ou Faux ?</vt:lpstr>
      <vt:lpstr>Diapositive 3</vt:lpstr>
      <vt:lpstr>Question 1 : Vrai ou Faux ?</vt:lpstr>
      <vt:lpstr>Question 1 : Vrai ou Faux ?</vt:lpstr>
      <vt:lpstr>Question 2 :</vt:lpstr>
      <vt:lpstr>Diapositive 7</vt:lpstr>
      <vt:lpstr>Diapositive 8</vt:lpstr>
      <vt:lpstr>Diapositive 9</vt:lpstr>
      <vt:lpstr>Diapositive 10</vt:lpstr>
      <vt:lpstr>Question 7 :</vt:lpstr>
      <vt:lpstr>Diapositive 12</vt:lpstr>
      <vt:lpstr>Diapositive 13</vt:lpstr>
      <vt:lpstr>Diapositive 14</vt:lpstr>
      <vt:lpstr>Diapositive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</dc:title>
  <dc:creator>admin</dc:creator>
  <cp:lastModifiedBy>sallesfr</cp:lastModifiedBy>
  <cp:revision>96</cp:revision>
  <dcterms:created xsi:type="dcterms:W3CDTF">2011-10-06T20:10:31Z</dcterms:created>
  <dcterms:modified xsi:type="dcterms:W3CDTF">2013-04-11T13:07:18Z</dcterms:modified>
</cp:coreProperties>
</file>