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1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0" name="Triangle rect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r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17" name="Sous-titr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grpSp>
        <p:nvGrpSpPr>
          <p:cNvPr id="2" name="Groupe 1"/>
          <p:cNvGrpSpPr/>
          <p:nvPr/>
        </p:nvGrpSpPr>
        <p:grpSpPr>
          <a:xfrm>
            <a:off x="-3765" y="4953000"/>
            <a:ext cx="9147765" cy="1912088"/>
            <a:chOff x="-3765" y="4832896"/>
            <a:chExt cx="9147765" cy="2032192"/>
          </a:xfrm>
        </p:grpSpPr>
        <p:sp>
          <p:nvSpPr>
            <p:cNvPr id="7" name="Forme lib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e lib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e lib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cteur droit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ce réservé de la date 29"/>
          <p:cNvSpPr>
            <a:spLocks noGrp="1"/>
          </p:cNvSpPr>
          <p:nvPr>
            <p:ph type="dt" sz="half" idx="10"/>
          </p:nvPr>
        </p:nvSpPr>
        <p:spPr/>
        <p:txBody>
          <a:bodyPr/>
          <a:lstStyle>
            <a:lvl1pPr>
              <a:defRPr>
                <a:solidFill>
                  <a:srgbClr val="FFFFFF"/>
                </a:solidFill>
              </a:defRPr>
            </a:lvl1pPr>
            <a:extLst/>
          </a:lstStyle>
          <a:p>
            <a:fld id="{E8712122-3C89-4363-B8BC-9BD116F3EE04}" type="datetimeFigureOut">
              <a:rPr lang="fr-FR" smtClean="0"/>
              <a:pPr/>
              <a:t>18/11/2012</a:t>
            </a:fld>
            <a:endParaRPr lang="fr-FR"/>
          </a:p>
        </p:txBody>
      </p:sp>
      <p:sp>
        <p:nvSpPr>
          <p:cNvPr id="19" name="Espace réservé du pied de page 18"/>
          <p:cNvSpPr>
            <a:spLocks noGrp="1"/>
          </p:cNvSpPr>
          <p:nvPr>
            <p:ph type="ftr" sz="quarter" idx="11"/>
          </p:nvPr>
        </p:nvSpPr>
        <p:spPr/>
        <p:txBody>
          <a:bodyPr/>
          <a:lstStyle>
            <a:lvl1pPr>
              <a:defRPr>
                <a:solidFill>
                  <a:schemeClr val="accent1">
                    <a:tint val="20000"/>
                  </a:schemeClr>
                </a:solidFill>
              </a:defRPr>
            </a:lvl1pPr>
            <a:extLst/>
          </a:lstStyle>
          <a:p>
            <a:endParaRPr lang="fr-FR"/>
          </a:p>
        </p:txBody>
      </p:sp>
      <p:sp>
        <p:nvSpPr>
          <p:cNvPr id="27" name="Espace réservé du numéro de diapositive 26"/>
          <p:cNvSpPr>
            <a:spLocks noGrp="1"/>
          </p:cNvSpPr>
          <p:nvPr>
            <p:ph type="sldNum" sz="quarter" idx="12"/>
          </p:nvPr>
        </p:nvSpPr>
        <p:spPr/>
        <p:txBody>
          <a:bodyPr/>
          <a:lstStyle>
            <a:lvl1pPr>
              <a:defRPr>
                <a:solidFill>
                  <a:srgbClr val="FFFFFF"/>
                </a:solidFill>
              </a:defRPr>
            </a:lvl1pPr>
            <a:extLst/>
          </a:lstStyle>
          <a:p>
            <a:fld id="{4CF18218-58C6-4B7E-A334-0AD3F520B233}"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8712122-3C89-4363-B8BC-9BD116F3EE04}" type="datetimeFigureOut">
              <a:rPr lang="fr-FR" smtClean="0"/>
              <a:pPr/>
              <a:t>18/11/2012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4CF18218-58C6-4B7E-A334-0AD3F520B233}"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44013" y="274640"/>
            <a:ext cx="1777470" cy="5592761"/>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8712122-3C89-4363-B8BC-9BD116F3EE04}" type="datetimeFigureOut">
              <a:rPr lang="fr-FR" smtClean="0"/>
              <a:pPr/>
              <a:t>18/11/2012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4CF18218-58C6-4B7E-A334-0AD3F520B233}"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E8712122-3C89-4363-B8BC-9BD116F3EE04}" type="datetimeFigureOut">
              <a:rPr lang="fr-FR" smtClean="0"/>
              <a:pPr/>
              <a:t>18/11/2012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4CF18218-58C6-4B7E-A334-0AD3F520B233}" type="slidenum">
              <a:rPr lang="fr-FR" smtClean="0"/>
              <a:pPr/>
              <a:t>‹N°›</a:t>
            </a:fld>
            <a:endParaRPr lang="fr-FR"/>
          </a:p>
        </p:txBody>
      </p:sp>
      <p:sp>
        <p:nvSpPr>
          <p:cNvPr id="7" name="Titre 6"/>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E8712122-3C89-4363-B8BC-9BD116F3EE04}" type="datetimeFigureOut">
              <a:rPr lang="fr-FR" smtClean="0"/>
              <a:pPr/>
              <a:t>18/11/2012</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4CF18218-58C6-4B7E-A334-0AD3F520B233}" type="slidenum">
              <a:rPr lang="fr-FR" smtClean="0"/>
              <a:pPr/>
              <a:t>‹N°›</a:t>
            </a:fld>
            <a:endParaRPr lang="fr-F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2">
        <a:schemeClr val="bg1"/>
      </p:bgRef>
    </p:bg>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E8712122-3C89-4363-B8BC-9BD116F3EE04}" type="datetimeFigureOut">
              <a:rPr lang="fr-FR" smtClean="0"/>
              <a:pPr/>
              <a:t>18/11/2012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4CF18218-58C6-4B7E-A334-0AD3F520B233}" type="slidenum">
              <a:rPr lang="fr-FR" smtClean="0"/>
              <a:pPr/>
              <a:t>‹N°›</a:t>
            </a:fld>
            <a:endParaRPr lang="fr-FR"/>
          </a:p>
        </p:txBody>
      </p:sp>
      <p:sp>
        <p:nvSpPr>
          <p:cNvPr id="8" name="Titre 7"/>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E8712122-3C89-4363-B8BC-9BD116F3EE04}" type="datetimeFigureOut">
              <a:rPr lang="fr-FR" smtClean="0"/>
              <a:pPr/>
              <a:t>18/11/2012</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4CF18218-58C6-4B7E-A334-0AD3F520B233}"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bg>
      <p:bgRef idx="1002">
        <a:schemeClr val="bg1"/>
      </p:bgRef>
    </p:bg>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extLst/>
          </a:lstStyle>
          <a:p>
            <a:fld id="{E8712122-3C89-4363-B8BC-9BD116F3EE04}" type="datetimeFigureOut">
              <a:rPr lang="fr-FR" smtClean="0"/>
              <a:pPr/>
              <a:t>18/11/2012</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4CF18218-58C6-4B7E-A334-0AD3F520B233}" type="slidenum">
              <a:rPr lang="fr-FR" smtClean="0"/>
              <a:pPr/>
              <a:t>‹N°›</a:t>
            </a:fld>
            <a:endParaRPr lang="fr-FR"/>
          </a:p>
        </p:txBody>
      </p:sp>
      <p:sp>
        <p:nvSpPr>
          <p:cNvPr id="6" name="Titre 5"/>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E8712122-3C89-4363-B8BC-9BD116F3EE04}" type="datetimeFigureOut">
              <a:rPr lang="fr-FR" smtClean="0"/>
              <a:pPr/>
              <a:t>18/11/2012</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4CF18218-58C6-4B7E-A334-0AD3F520B233}"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727032" y="6407944"/>
            <a:ext cx="1920240" cy="365760"/>
          </a:xfrm>
        </p:spPr>
        <p:txBody>
          <a:bodyPr/>
          <a:lstStyle>
            <a:extLst/>
          </a:lstStyle>
          <a:p>
            <a:fld id="{E8712122-3C89-4363-B8BC-9BD116F3EE04}" type="datetimeFigureOut">
              <a:rPr lang="fr-FR" smtClean="0"/>
              <a:pPr/>
              <a:t>18/11/2012</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4CF18218-58C6-4B7E-A334-0AD3F520B233}" type="slidenum">
              <a:rPr lang="fr-FR" smtClean="0"/>
              <a:pPr/>
              <a:t>‹N°›</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3" name="Espace réservé pour une imag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fr-FR" smtClean="0"/>
              <a:t>Cliquez sur l'icône pour ajouter une image</a:t>
            </a:r>
            <a:endParaRPr kumimoji="0" lang="en-US" dirty="0"/>
          </a:p>
        </p:txBody>
      </p:sp>
      <p:sp>
        <p:nvSpPr>
          <p:cNvPr id="5" name="Espace réservé de la date 4"/>
          <p:cNvSpPr>
            <a:spLocks noGrp="1"/>
          </p:cNvSpPr>
          <p:nvPr>
            <p:ph type="dt" sz="half" idx="10"/>
          </p:nvPr>
        </p:nvSpPr>
        <p:spPr/>
        <p:txBody>
          <a:bodyPr/>
          <a:lstStyle>
            <a:lvl1pPr>
              <a:defRPr>
                <a:solidFill>
                  <a:schemeClr val="tx1"/>
                </a:solidFill>
              </a:defRPr>
            </a:lvl1pPr>
            <a:extLst/>
          </a:lstStyle>
          <a:p>
            <a:fld id="{E8712122-3C89-4363-B8BC-9BD116F3EE04}" type="datetimeFigureOut">
              <a:rPr lang="fr-FR" smtClean="0"/>
              <a:pPr/>
              <a:t>18/11/2012</a:t>
            </a:fld>
            <a:endParaRPr lang="fr-FR"/>
          </a:p>
        </p:txBody>
      </p:sp>
      <p:sp>
        <p:nvSpPr>
          <p:cNvPr id="6" name="Espace réservé du pied de page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r-FR"/>
          </a:p>
        </p:txBody>
      </p:sp>
      <p:sp>
        <p:nvSpPr>
          <p:cNvPr id="7" name="Espace réservé du numéro de diapositive 6"/>
          <p:cNvSpPr>
            <a:spLocks noGrp="1"/>
          </p:cNvSpPr>
          <p:nvPr>
            <p:ph type="sldNum" sz="quarter" idx="12"/>
          </p:nvPr>
        </p:nvSpPr>
        <p:spPr/>
        <p:txBody>
          <a:bodyPr/>
          <a:lstStyle>
            <a:lvl1pPr>
              <a:defRPr>
                <a:solidFill>
                  <a:schemeClr val="tx1"/>
                </a:solidFill>
              </a:defRPr>
            </a:lvl1pPr>
            <a:extLst/>
          </a:lstStyle>
          <a:p>
            <a:fld id="{4CF18218-58C6-4B7E-A334-0AD3F520B233}" type="slidenum">
              <a:rPr lang="fr-FR" smtClean="0"/>
              <a:pPr/>
              <a:t>‹N°›</a:t>
            </a:fld>
            <a:endParaRPr lang="fr-FR"/>
          </a:p>
        </p:txBody>
      </p:sp>
      <p:sp>
        <p:nvSpPr>
          <p:cNvPr id="2" name="Titr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fr-FR" smtClean="0"/>
              <a:t>Cliquez pour modifier le style du titre</a:t>
            </a:r>
            <a:endParaRPr kumimoji="0" lang="en-US"/>
          </a:p>
        </p:txBody>
      </p:sp>
      <p:sp>
        <p:nvSpPr>
          <p:cNvPr id="8" name="Forme libre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e libre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le rect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cteur droit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e libre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e libre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le rect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cteur droit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ce réservé du titre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8712122-3C89-4363-B8BC-9BD116F3EE04}" type="datetimeFigureOut">
              <a:rPr lang="fr-FR" smtClean="0"/>
              <a:pPr/>
              <a:t>18/11/2012</a:t>
            </a:fld>
            <a:endParaRPr lang="fr-FR"/>
          </a:p>
        </p:txBody>
      </p:sp>
      <p:sp>
        <p:nvSpPr>
          <p:cNvPr id="22" name="Espace réservé du pied de page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r-FR"/>
          </a:p>
        </p:txBody>
      </p:sp>
      <p:sp>
        <p:nvSpPr>
          <p:cNvPr id="18" name="Espace réservé du numéro de diapositiv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CF18218-58C6-4B7E-A334-0AD3F520B233}"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Exemple%20Analyse%20Evaluations%20Anglais%20CO%20CE%20EE%202012.xls" TargetMode="External"/><Relationship Id="rId2" Type="http://schemas.openxmlformats.org/officeDocument/2006/relationships/hyperlink" Target="exemple%20tableau%20saisie%20resultats.xlsx" TargetMode="External"/><Relationship Id="rId1" Type="http://schemas.openxmlformats.org/officeDocument/2006/relationships/slideLayout" Target="../slideLayouts/slideLayout2.xml"/><Relationship Id="rId4" Type="http://schemas.openxmlformats.org/officeDocument/2006/relationships/hyperlink" Target="Exemple%20Analyse%20Evaluations%20Anglais%20EO%202012.xl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ANGLAIS/EVAL_ANGLAIS_2012/CO_CE_EE%20juin%202012/fiche%20&#233;l&#232;ve%20CO%20CE%20EE%20juin%202012%2010%2002%202012.pdf"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ANGLAIS/EVAL_ANGLAIS_2012/CO_CE_EE%20juin%202012/fiche%20&#233;l&#232;ve%20CO%20CE%20EE%20juin%202012%2010%2002%202012.pdf"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ANGLAIS/EVAL_ANGLAIS_2012/CO_CE_EE%20juin%202012/fiche%20&#233;l&#232;ve%20CO%20CE%20EE%20juin%202012%2010%2002%202012.pdf"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Autofit/>
          </a:bodyPr>
          <a:lstStyle/>
          <a:p>
            <a:r>
              <a:rPr lang="fr-FR" sz="3600" dirty="0" smtClean="0"/>
              <a:t>Evaluation en </a:t>
            </a:r>
            <a:r>
              <a:rPr lang="fr-FR" sz="3600" dirty="0" smtClean="0"/>
              <a:t>anglais </a:t>
            </a:r>
            <a:r>
              <a:rPr lang="fr-FR" sz="3600" dirty="0" smtClean="0"/>
              <a:t>au niveau du palier 2 du socle commun </a:t>
            </a:r>
            <a:r>
              <a:rPr lang="fr-FR" sz="3600" dirty="0" smtClean="0"/>
              <a:t/>
            </a:r>
            <a:br>
              <a:rPr lang="fr-FR" sz="3600" dirty="0" smtClean="0"/>
            </a:br>
            <a:r>
              <a:rPr lang="fr-FR" sz="3600" dirty="0" smtClean="0"/>
              <a:t>(fin de CM2 et début de 6</a:t>
            </a:r>
            <a:r>
              <a:rPr lang="fr-FR" sz="3600" baseline="30000" dirty="0" smtClean="0"/>
              <a:t>ème</a:t>
            </a:r>
            <a:r>
              <a:rPr lang="fr-FR" sz="3600" dirty="0" smtClean="0"/>
              <a:t>)</a:t>
            </a:r>
            <a:endParaRPr lang="fr-FR" sz="3600" dirty="0"/>
          </a:p>
        </p:txBody>
      </p:sp>
      <p:sp>
        <p:nvSpPr>
          <p:cNvPr id="3" name="Sous-titre 2"/>
          <p:cNvSpPr>
            <a:spLocks noGrp="1"/>
          </p:cNvSpPr>
          <p:nvPr>
            <p:ph type="subTitle" idx="1"/>
          </p:nvPr>
        </p:nvSpPr>
        <p:spPr/>
        <p:txBody>
          <a:bodyPr>
            <a:normAutofit/>
          </a:bodyPr>
          <a:lstStyle/>
          <a:p>
            <a:r>
              <a:rPr lang="fr-FR" sz="2000" dirty="0" smtClean="0"/>
              <a:t>Stage des directeurs – 19 au 23 novembre 2012</a:t>
            </a:r>
            <a:endParaRPr lang="fr-FR" sz="2000" dirty="0" smtClean="0"/>
          </a:p>
          <a:p>
            <a:r>
              <a:rPr lang="fr-FR" sz="1600" cap="small" dirty="0" smtClean="0"/>
              <a:t>Laurent </a:t>
            </a:r>
            <a:r>
              <a:rPr lang="fr-FR" sz="1600" cap="small" dirty="0" err="1" smtClean="0"/>
              <a:t>Daynac</a:t>
            </a:r>
            <a:r>
              <a:rPr lang="fr-FR" sz="1600" cap="small" dirty="0" smtClean="0"/>
              <a:t>, Conseiller pédagogique</a:t>
            </a:r>
            <a:endParaRPr lang="fr-FR" sz="1600" cap="smal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r>
              <a:rPr lang="fr-FR" b="1" i="1" dirty="0" smtClean="0"/>
              <a:t>Pistes de travail préconisées : </a:t>
            </a:r>
            <a:endParaRPr lang="fr-FR" dirty="0" smtClean="0"/>
          </a:p>
          <a:p>
            <a:pPr lvl="1"/>
            <a:r>
              <a:rPr lang="fr-FR" sz="2400" b="1" i="1" dirty="0" smtClean="0"/>
              <a:t>habituer les élèves à écrire de courts textes sur des supports divers (notamment courrier électronique),</a:t>
            </a:r>
            <a:endParaRPr lang="fr-FR" sz="2400" dirty="0" smtClean="0"/>
          </a:p>
          <a:p>
            <a:pPr lvl="1"/>
            <a:r>
              <a:rPr lang="fr-FR" sz="2400" b="1" i="1" dirty="0" smtClean="0"/>
              <a:t>favoriser la production de courtes phrases correctes,</a:t>
            </a:r>
            <a:endParaRPr lang="fr-FR" sz="2400" dirty="0" smtClean="0"/>
          </a:p>
          <a:p>
            <a:pPr lvl="1"/>
            <a:r>
              <a:rPr lang="fr-FR" sz="2400" b="1" i="1" dirty="0" smtClean="0"/>
              <a:t>allier  forme et sens dans l’agencement de l’énoncé.</a:t>
            </a:r>
            <a:endParaRPr lang="fr-FR" sz="2400" dirty="0" smtClean="0"/>
          </a:p>
          <a:p>
            <a:endParaRPr lang="fr-FR" dirty="0"/>
          </a:p>
        </p:txBody>
      </p:sp>
      <p:sp>
        <p:nvSpPr>
          <p:cNvPr id="3" name="Titre 2"/>
          <p:cNvSpPr>
            <a:spLocks noGrp="1"/>
          </p:cNvSpPr>
          <p:nvPr>
            <p:ph type="title"/>
          </p:nvPr>
        </p:nvSpPr>
        <p:spPr/>
        <p:txBody>
          <a:bodyPr/>
          <a:lstStyle/>
          <a:p>
            <a:r>
              <a:rPr lang="fr-FR" dirty="0" smtClean="0"/>
              <a:t>Expression écrite</a:t>
            </a: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smtClean="0"/>
              <a:t>Expression orale</a:t>
            </a:r>
            <a:endParaRPr lang="fr-FR"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395536" y="1484784"/>
            <a:ext cx="6848195" cy="4104456"/>
          </a:xfrm>
          <a:prstGeom prst="rect">
            <a:avLst/>
          </a:prstGeom>
          <a:noFill/>
          <a:ln w="9525">
            <a:noFill/>
            <a:miter lim="800000"/>
            <a:headEnd/>
            <a:tailEnd/>
          </a:ln>
          <a:effectLst/>
        </p:spPr>
      </p:pic>
      <p:sp>
        <p:nvSpPr>
          <p:cNvPr id="5" name="ZoneTexte 4"/>
          <p:cNvSpPr txBox="1"/>
          <p:nvPr/>
        </p:nvSpPr>
        <p:spPr>
          <a:xfrm>
            <a:off x="6948264" y="1124744"/>
            <a:ext cx="1944216" cy="4708981"/>
          </a:xfrm>
          <a:prstGeom prst="rect">
            <a:avLst/>
          </a:prstGeom>
          <a:solidFill>
            <a:schemeClr val="accent2">
              <a:lumMod val="20000"/>
              <a:lumOff val="80000"/>
            </a:schemeClr>
          </a:solidFill>
        </p:spPr>
        <p:txBody>
          <a:bodyPr wrap="square" rtlCol="0">
            <a:spAutoFit/>
          </a:bodyPr>
          <a:lstStyle/>
          <a:p>
            <a:r>
              <a:rPr lang="fr-FR" sz="1200" dirty="0" smtClean="0"/>
              <a:t>L’expression orale a été évaluée sous ses </a:t>
            </a:r>
            <a:r>
              <a:rPr lang="fr-FR" sz="1200" dirty="0" smtClean="0"/>
              <a:t>4 aspects</a:t>
            </a:r>
            <a:r>
              <a:rPr lang="fr-FR" sz="1200" dirty="0" smtClean="0"/>
              <a:t> principaux : </a:t>
            </a:r>
            <a:r>
              <a:rPr lang="fr-FR" sz="1200" i="1" dirty="0" smtClean="0"/>
              <a:t>prise de parole en continu</a:t>
            </a:r>
            <a:r>
              <a:rPr lang="fr-FR" sz="1200" dirty="0" smtClean="0"/>
              <a:t>, </a:t>
            </a:r>
            <a:r>
              <a:rPr lang="fr-FR" sz="1200" i="1" dirty="0" smtClean="0"/>
              <a:t>interaction orale</a:t>
            </a:r>
            <a:r>
              <a:rPr lang="fr-FR" sz="1200" dirty="0" smtClean="0"/>
              <a:t>, </a:t>
            </a:r>
            <a:r>
              <a:rPr lang="fr-FR" sz="1200" i="1" dirty="0" smtClean="0"/>
              <a:t>lire et </a:t>
            </a:r>
            <a:r>
              <a:rPr lang="fr-FR" sz="1200" i="1" dirty="0" smtClean="0"/>
              <a:t>épeler</a:t>
            </a:r>
            <a:r>
              <a:rPr lang="fr-FR" sz="1200" dirty="0" smtClean="0"/>
              <a:t>, et pour la 1</a:t>
            </a:r>
            <a:r>
              <a:rPr lang="fr-FR" sz="1200" baseline="30000" dirty="0" smtClean="0"/>
              <a:t>ère</a:t>
            </a:r>
            <a:r>
              <a:rPr lang="fr-FR" sz="1200" dirty="0" smtClean="0"/>
              <a:t> fois </a:t>
            </a:r>
            <a:r>
              <a:rPr lang="fr-FR" sz="1200" i="1" dirty="0" smtClean="0"/>
              <a:t>reproduire un modèle oral</a:t>
            </a:r>
            <a:r>
              <a:rPr lang="fr-FR" sz="1200" dirty="0" smtClean="0"/>
              <a:t>. </a:t>
            </a:r>
            <a:r>
              <a:rPr lang="fr-FR" sz="1200" dirty="0" smtClean="0"/>
              <a:t>Il a également été observé si les élèves savaient établir un lien social (</a:t>
            </a:r>
            <a:r>
              <a:rPr lang="fr-FR" sz="1200" i="1" dirty="0" smtClean="0"/>
              <a:t>utiliser des expressions de salutation, répondre à quelqu’un qui demande de ses nouvelles</a:t>
            </a:r>
            <a:r>
              <a:rPr lang="fr-FR" sz="1200" dirty="0" smtClean="0"/>
              <a:t>).</a:t>
            </a:r>
          </a:p>
          <a:p>
            <a:r>
              <a:rPr lang="fr-FR" sz="1200" dirty="0" smtClean="0"/>
              <a:t> </a:t>
            </a:r>
          </a:p>
          <a:p>
            <a:r>
              <a:rPr lang="fr-FR" sz="1200" b="1" dirty="0" smtClean="0"/>
              <a:t>Les scores enregistrés dans la zone dans le domaine de l’expression orale </a:t>
            </a:r>
            <a:r>
              <a:rPr lang="fr-FR" sz="1200" b="1" dirty="0" smtClean="0"/>
              <a:t>montrent un </a:t>
            </a:r>
            <a:r>
              <a:rPr lang="fr-FR" sz="1200" b="1" dirty="0" smtClean="0"/>
              <a:t>taux global de réussite proche de </a:t>
            </a:r>
            <a:r>
              <a:rPr lang="fr-FR" sz="1200" b="1" dirty="0" smtClean="0"/>
              <a:t>70%. </a:t>
            </a:r>
            <a:endParaRPr lang="fr-FR" sz="1200" dirty="0" smtClean="0"/>
          </a:p>
          <a:p>
            <a:endParaRPr lang="fr-FR"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smtClean="0"/>
              <a:t>Production orale en continu</a:t>
            </a:r>
            <a:endParaRPr lang="fr-FR" dirty="0"/>
          </a:p>
        </p:txBody>
      </p:sp>
      <p:pic>
        <p:nvPicPr>
          <p:cNvPr id="6146" name="Picture 2"/>
          <p:cNvPicPr>
            <a:picLocks noGrp="1" noChangeAspect="1" noChangeArrowheads="1"/>
          </p:cNvPicPr>
          <p:nvPr>
            <p:ph idx="1"/>
          </p:nvPr>
        </p:nvPicPr>
        <p:blipFill>
          <a:blip r:embed="rId2" cstate="print"/>
          <a:srcRect/>
          <a:stretch>
            <a:fillRect/>
          </a:stretch>
        </p:blipFill>
        <p:spPr bwMode="auto">
          <a:xfrm>
            <a:off x="611560" y="1844824"/>
            <a:ext cx="6624736" cy="3970526"/>
          </a:xfrm>
          <a:prstGeom prst="rect">
            <a:avLst/>
          </a:prstGeom>
          <a:noFill/>
          <a:ln w="9525">
            <a:noFill/>
            <a:miter lim="800000"/>
            <a:headEnd/>
            <a:tailEnd/>
          </a:ln>
          <a:effectLst/>
        </p:spPr>
      </p:pic>
      <p:sp>
        <p:nvSpPr>
          <p:cNvPr id="5" name="ZoneTexte 4"/>
          <p:cNvSpPr txBox="1"/>
          <p:nvPr/>
        </p:nvSpPr>
        <p:spPr>
          <a:xfrm>
            <a:off x="6948264" y="1124744"/>
            <a:ext cx="1944216" cy="1754326"/>
          </a:xfrm>
          <a:prstGeom prst="rect">
            <a:avLst/>
          </a:prstGeom>
          <a:solidFill>
            <a:schemeClr val="accent2">
              <a:lumMod val="20000"/>
              <a:lumOff val="80000"/>
            </a:schemeClr>
          </a:solidFill>
        </p:spPr>
        <p:txBody>
          <a:bodyPr wrap="square" rtlCol="0">
            <a:spAutoFit/>
          </a:bodyPr>
          <a:lstStyle/>
          <a:p>
            <a:r>
              <a:rPr lang="fr-FR" sz="1200" dirty="0" smtClean="0">
                <a:latin typeface="Arial" pitchFamily="34" charset="0"/>
                <a:cs typeface="Arial" pitchFamily="34" charset="0"/>
              </a:rPr>
              <a:t>Pourcentages d’échec les plus importants : </a:t>
            </a:r>
          </a:p>
          <a:p>
            <a:pPr>
              <a:buFontTx/>
              <a:buChar char="-"/>
            </a:pPr>
            <a:r>
              <a:rPr lang="fr-FR" sz="1200" dirty="0" smtClean="0">
                <a:latin typeface="Arial" pitchFamily="34" charset="0"/>
                <a:cs typeface="Arial" pitchFamily="34" charset="0"/>
              </a:rPr>
              <a:t> prononciation du "</a:t>
            </a:r>
            <a:r>
              <a:rPr lang="fr-FR" sz="1200" dirty="0" smtClean="0">
                <a:latin typeface="Arial" pitchFamily="34" charset="0"/>
                <a:cs typeface="Arial" pitchFamily="34" charset="0"/>
              </a:rPr>
              <a:t>s" du </a:t>
            </a:r>
            <a:r>
              <a:rPr lang="fr-FR" sz="1200" dirty="0" smtClean="0">
                <a:latin typeface="Arial" pitchFamily="34" charset="0"/>
                <a:cs typeface="Arial" pitchFamily="34" charset="0"/>
              </a:rPr>
              <a:t>pluriel</a:t>
            </a:r>
          </a:p>
          <a:p>
            <a:r>
              <a:rPr lang="fr-FR" sz="1200" dirty="0" smtClean="0">
                <a:latin typeface="Arial" pitchFamily="34" charset="0"/>
                <a:cs typeface="Arial" pitchFamily="34" charset="0"/>
              </a:rPr>
              <a:t>- maîtrise </a:t>
            </a:r>
            <a:r>
              <a:rPr lang="fr-FR" sz="1200" dirty="0" smtClean="0">
                <a:latin typeface="Arial" pitchFamily="34" charset="0"/>
                <a:cs typeface="Arial" pitchFamily="34" charset="0"/>
              </a:rPr>
              <a:t>de la </a:t>
            </a:r>
            <a:r>
              <a:rPr lang="fr-FR" sz="1200" dirty="0" smtClean="0">
                <a:latin typeface="Arial" pitchFamily="34" charset="0"/>
                <a:cs typeface="Arial" pitchFamily="34" charset="0"/>
              </a:rPr>
              <a:t>structure </a:t>
            </a:r>
            <a:r>
              <a:rPr lang="fr-FR" sz="1200" dirty="0" smtClean="0">
                <a:latin typeface="Arial" pitchFamily="34" charset="0"/>
                <a:cs typeface="Arial" pitchFamily="34" charset="0"/>
              </a:rPr>
              <a:t>langagière </a:t>
            </a:r>
            <a:r>
              <a:rPr lang="fr-FR" sz="1200" i="1" dirty="0" smtClean="0">
                <a:latin typeface="Arial" pitchFamily="34" charset="0"/>
                <a:cs typeface="Arial" pitchFamily="34" charset="0"/>
              </a:rPr>
              <a:t>I </a:t>
            </a:r>
            <a:r>
              <a:rPr lang="fr-FR" sz="1200" i="1" dirty="0" err="1" smtClean="0">
                <a:latin typeface="Arial" pitchFamily="34" charset="0"/>
                <a:cs typeface="Arial" pitchFamily="34" charset="0"/>
              </a:rPr>
              <a:t>can</a:t>
            </a:r>
            <a:r>
              <a:rPr lang="fr-FR" sz="1200" dirty="0" smtClean="0">
                <a:latin typeface="Arial" pitchFamily="34" charset="0"/>
                <a:cs typeface="Arial" pitchFamily="34" charset="0"/>
              </a:rPr>
              <a:t>…</a:t>
            </a:r>
          </a:p>
          <a:p>
            <a:r>
              <a:rPr lang="fr-FR" sz="1200" i="1" dirty="0" smtClean="0">
                <a:latin typeface="Arial" pitchFamily="34" charset="0"/>
                <a:cs typeface="Arial" pitchFamily="34" charset="0"/>
              </a:rPr>
              <a:t>I + présent simple</a:t>
            </a:r>
          </a:p>
          <a:p>
            <a:r>
              <a:rPr lang="fr-FR" sz="1200" i="1" dirty="0" err="1" smtClean="0">
                <a:latin typeface="Arial" pitchFamily="34" charset="0"/>
                <a:cs typeface="Arial" pitchFamily="34" charset="0"/>
              </a:rPr>
              <a:t>I'm</a:t>
            </a:r>
            <a:r>
              <a:rPr lang="fr-FR" sz="1200" i="1" dirty="0" smtClean="0">
                <a:latin typeface="Arial" pitchFamily="34" charset="0"/>
                <a:cs typeface="Arial" pitchFamily="34" charset="0"/>
              </a:rPr>
              <a:t> good </a:t>
            </a:r>
            <a:r>
              <a:rPr lang="fr-FR" sz="1200" i="1" dirty="0" err="1" smtClean="0">
                <a:latin typeface="Arial" pitchFamily="34" charset="0"/>
                <a:cs typeface="Arial" pitchFamily="34" charset="0"/>
              </a:rPr>
              <a:t>at</a:t>
            </a:r>
            <a:r>
              <a:rPr lang="fr-FR" sz="1200" dirty="0" smtClean="0">
                <a:latin typeface="Arial" pitchFamily="34" charset="0"/>
                <a:cs typeface="Arial" pitchFamily="34" charset="0"/>
              </a:rPr>
              <a:t>…</a:t>
            </a:r>
            <a:endParaRPr lang="fr-FR" sz="1200" dirty="0" smtClean="0">
              <a:latin typeface="Arial" pitchFamily="34" charset="0"/>
              <a:cs typeface="Arial" pitchFamily="34" charset="0"/>
            </a:endParaRPr>
          </a:p>
          <a:p>
            <a:endParaRPr lang="fr-FR"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r>
              <a:rPr lang="fr-FR" b="1" i="1" dirty="0" smtClean="0"/>
              <a:t>Pistes de travail préconisées : </a:t>
            </a:r>
            <a:endParaRPr lang="fr-FR" dirty="0" smtClean="0"/>
          </a:p>
          <a:p>
            <a:pPr lvl="1"/>
            <a:r>
              <a:rPr lang="fr-FR" sz="2400" b="1" i="1" dirty="0" smtClean="0"/>
              <a:t>entraîner les élèves à la production d’énoncés simples de façon régulière dès que possible,</a:t>
            </a:r>
            <a:endParaRPr lang="fr-FR" sz="2400" dirty="0" smtClean="0"/>
          </a:p>
          <a:p>
            <a:pPr lvl="1"/>
            <a:r>
              <a:rPr lang="fr-FR" sz="2400" b="1" i="1" dirty="0" smtClean="0"/>
              <a:t>utilisation des structures langagières « I </a:t>
            </a:r>
            <a:r>
              <a:rPr lang="fr-FR" sz="2400" b="1" i="1" dirty="0" err="1" smtClean="0"/>
              <a:t>can</a:t>
            </a:r>
            <a:r>
              <a:rPr lang="fr-FR" sz="2400" b="1" i="1" dirty="0" smtClean="0"/>
              <a:t> / I </a:t>
            </a:r>
            <a:r>
              <a:rPr lang="fr-FR" sz="2400" b="1" i="1" dirty="0" err="1" smtClean="0"/>
              <a:t>can’t</a:t>
            </a:r>
            <a:r>
              <a:rPr lang="fr-FR" sz="2400" b="1" i="1" dirty="0" smtClean="0"/>
              <a:t> » et « </a:t>
            </a:r>
            <a:r>
              <a:rPr lang="fr-FR" sz="2400" b="1" i="1" dirty="0" err="1" smtClean="0"/>
              <a:t>I’ve</a:t>
            </a:r>
            <a:r>
              <a:rPr lang="fr-FR" sz="2400" b="1" i="1" dirty="0" smtClean="0"/>
              <a:t> </a:t>
            </a:r>
            <a:r>
              <a:rPr lang="fr-FR" sz="2400" b="1" i="1" dirty="0" err="1" smtClean="0"/>
              <a:t>got</a:t>
            </a:r>
            <a:r>
              <a:rPr lang="fr-FR" sz="2400" b="1" i="1" dirty="0" smtClean="0"/>
              <a:t> </a:t>
            </a:r>
            <a:r>
              <a:rPr lang="fr-FR" sz="2400" b="1" i="1" dirty="0" smtClean="0"/>
              <a:t>»,</a:t>
            </a:r>
          </a:p>
          <a:p>
            <a:pPr lvl="1"/>
            <a:r>
              <a:rPr lang="fr-FR" sz="2400" b="1" i="1" dirty="0" smtClean="0"/>
              <a:t>a</a:t>
            </a:r>
            <a:r>
              <a:rPr lang="fr-FR" sz="2400" b="1" i="1" dirty="0" smtClean="0"/>
              <a:t>ttention particulière quant à la prononciation du « s » au pluriel.</a:t>
            </a:r>
            <a:endParaRPr lang="fr-FR" sz="2400" dirty="0" smtClean="0"/>
          </a:p>
          <a:p>
            <a:endParaRPr lang="fr-FR" dirty="0"/>
          </a:p>
        </p:txBody>
      </p:sp>
      <p:sp>
        <p:nvSpPr>
          <p:cNvPr id="3" name="Titre 2"/>
          <p:cNvSpPr>
            <a:spLocks noGrp="1"/>
          </p:cNvSpPr>
          <p:nvPr>
            <p:ph type="title"/>
          </p:nvPr>
        </p:nvSpPr>
        <p:spPr/>
        <p:txBody>
          <a:bodyPr/>
          <a:lstStyle/>
          <a:p>
            <a:r>
              <a:rPr lang="fr-FR" dirty="0" smtClean="0"/>
              <a:t>Production orale en continu</a:t>
            </a:r>
            <a:endParaRPr lang="fr-F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fontScale="90000"/>
          </a:bodyPr>
          <a:lstStyle/>
          <a:p>
            <a:r>
              <a:rPr lang="fr-FR" dirty="0" smtClean="0"/>
              <a:t>Interaction orale – contact social</a:t>
            </a:r>
            <a:endParaRPr lang="fr-FR" dirty="0"/>
          </a:p>
        </p:txBody>
      </p:sp>
      <p:pic>
        <p:nvPicPr>
          <p:cNvPr id="7170" name="Picture 2"/>
          <p:cNvPicPr>
            <a:picLocks noGrp="1" noChangeAspect="1" noChangeArrowheads="1"/>
          </p:cNvPicPr>
          <p:nvPr>
            <p:ph idx="1"/>
          </p:nvPr>
        </p:nvPicPr>
        <p:blipFill>
          <a:blip r:embed="rId2" cstate="print"/>
          <a:srcRect/>
          <a:stretch>
            <a:fillRect/>
          </a:stretch>
        </p:blipFill>
        <p:spPr bwMode="auto">
          <a:xfrm>
            <a:off x="755576" y="1772816"/>
            <a:ext cx="6624925" cy="3970639"/>
          </a:xfrm>
          <a:prstGeom prst="rect">
            <a:avLst/>
          </a:prstGeom>
          <a:noFill/>
          <a:ln w="9525">
            <a:noFill/>
            <a:miter lim="800000"/>
            <a:headEnd/>
            <a:tailEnd/>
          </a:ln>
          <a:effectLst/>
        </p:spPr>
      </p:pic>
      <p:sp>
        <p:nvSpPr>
          <p:cNvPr id="5" name="ZoneTexte 4"/>
          <p:cNvSpPr txBox="1"/>
          <p:nvPr/>
        </p:nvSpPr>
        <p:spPr>
          <a:xfrm>
            <a:off x="6948264" y="1484784"/>
            <a:ext cx="1944216" cy="2492990"/>
          </a:xfrm>
          <a:prstGeom prst="rect">
            <a:avLst/>
          </a:prstGeom>
          <a:solidFill>
            <a:schemeClr val="accent2">
              <a:lumMod val="20000"/>
              <a:lumOff val="80000"/>
            </a:schemeClr>
          </a:solidFill>
        </p:spPr>
        <p:txBody>
          <a:bodyPr wrap="square" rtlCol="0">
            <a:spAutoFit/>
          </a:bodyPr>
          <a:lstStyle/>
          <a:p>
            <a:r>
              <a:rPr lang="fr-FR" sz="1200" dirty="0" smtClean="0">
                <a:latin typeface="Arial" pitchFamily="34" charset="0"/>
                <a:cs typeface="Arial" pitchFamily="34" charset="0"/>
              </a:rPr>
              <a:t>Pourcentages d’échec les plus importants : </a:t>
            </a:r>
          </a:p>
          <a:p>
            <a:pPr>
              <a:buFontTx/>
              <a:buChar char="-"/>
            </a:pPr>
            <a:r>
              <a:rPr lang="fr-FR" sz="1200" dirty="0" smtClean="0">
                <a:latin typeface="Arial" pitchFamily="34" charset="0"/>
                <a:cs typeface="Arial" pitchFamily="34" charset="0"/>
              </a:rPr>
              <a:t> peut poser une </a:t>
            </a:r>
            <a:r>
              <a:rPr lang="fr-FR" sz="1200" b="1" dirty="0" smtClean="0">
                <a:latin typeface="Arial" pitchFamily="34" charset="0"/>
                <a:cs typeface="Arial" pitchFamily="34" charset="0"/>
              </a:rPr>
              <a:t>question</a:t>
            </a:r>
            <a:r>
              <a:rPr lang="fr-FR" sz="1200" dirty="0" smtClean="0">
                <a:latin typeface="Arial" pitchFamily="34" charset="0"/>
                <a:cs typeface="Arial" pitchFamily="34" charset="0"/>
              </a:rPr>
              <a:t> sur les animaux domestiques, sur les activités sportives, sur la localisation…</a:t>
            </a:r>
          </a:p>
          <a:p>
            <a:pPr>
              <a:buFontTx/>
              <a:buChar char="-"/>
            </a:pPr>
            <a:r>
              <a:rPr lang="fr-FR" sz="1200" dirty="0" smtClean="0">
                <a:latin typeface="Arial" pitchFamily="34" charset="0"/>
                <a:cs typeface="Arial" pitchFamily="34" charset="0"/>
              </a:rPr>
              <a:t> </a:t>
            </a:r>
            <a:r>
              <a:rPr lang="fr-FR" sz="1200" b="1" dirty="0" smtClean="0">
                <a:latin typeface="Arial" pitchFamily="34" charset="0"/>
                <a:cs typeface="Arial" pitchFamily="34" charset="0"/>
              </a:rPr>
              <a:t>phonologie</a:t>
            </a:r>
            <a:r>
              <a:rPr lang="fr-FR" sz="1200" dirty="0" smtClean="0">
                <a:latin typeface="Arial" pitchFamily="34" charset="0"/>
                <a:cs typeface="Arial" pitchFamily="34" charset="0"/>
              </a:rPr>
              <a:t> (respecte les rythmes, adopte une intonation correcte ; prononce de manière intelligible).</a:t>
            </a:r>
            <a:endParaRPr lang="fr-FR" sz="1200" dirty="0" smtClean="0">
              <a:latin typeface="Arial" pitchFamily="34" charset="0"/>
              <a:cs typeface="Arial" pitchFamily="34" charset="0"/>
            </a:endParaRPr>
          </a:p>
          <a:p>
            <a:endParaRPr lang="fr-FR"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r>
              <a:rPr lang="fr-FR" b="1" i="1" dirty="0" smtClean="0"/>
              <a:t>Pistes de travail préconisées : </a:t>
            </a:r>
            <a:endParaRPr lang="fr-FR" dirty="0" smtClean="0"/>
          </a:p>
          <a:p>
            <a:pPr lvl="1"/>
            <a:r>
              <a:rPr lang="fr-FR" sz="2400" b="1" i="1" dirty="0" smtClean="0"/>
              <a:t>mieux entraîner les élèves à questionner et à s’inter questionner dans des situations d’apprentissage qui leur permettent de répondre à une situation problème donnée,</a:t>
            </a:r>
            <a:endParaRPr lang="fr-FR" sz="2400" dirty="0" smtClean="0"/>
          </a:p>
          <a:p>
            <a:pPr lvl="1"/>
            <a:r>
              <a:rPr lang="fr-FR" sz="2400" b="1" i="1" dirty="0" smtClean="0"/>
              <a:t>mettre en place de manière régulière des activités de phonologie ; dans ce cadre, on pourra progressivement construire en anglais, comme en français, des outils de correspondance </a:t>
            </a:r>
            <a:r>
              <a:rPr lang="fr-FR" sz="2000" b="1" i="1" dirty="0" smtClean="0"/>
              <a:t>graphie/phonie.</a:t>
            </a:r>
            <a:endParaRPr lang="fr-FR" sz="2000" dirty="0" smtClean="0"/>
          </a:p>
          <a:p>
            <a:pPr lvl="1"/>
            <a:endParaRPr lang="fr-FR" dirty="0"/>
          </a:p>
        </p:txBody>
      </p:sp>
      <p:sp>
        <p:nvSpPr>
          <p:cNvPr id="3" name="Titre 2"/>
          <p:cNvSpPr>
            <a:spLocks noGrp="1"/>
          </p:cNvSpPr>
          <p:nvPr>
            <p:ph type="title"/>
          </p:nvPr>
        </p:nvSpPr>
        <p:spPr/>
        <p:txBody>
          <a:bodyPr>
            <a:normAutofit fontScale="90000"/>
          </a:bodyPr>
          <a:lstStyle/>
          <a:p>
            <a:r>
              <a:rPr lang="fr-FR" dirty="0" smtClean="0"/>
              <a:t>Interaction orale – contact social</a:t>
            </a:r>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smtClean="0"/>
              <a:t>Lire et épeler</a:t>
            </a:r>
            <a:endParaRPr lang="fr-FR" dirty="0"/>
          </a:p>
        </p:txBody>
      </p:sp>
      <p:pic>
        <p:nvPicPr>
          <p:cNvPr id="8194" name="Picture 2"/>
          <p:cNvPicPr>
            <a:picLocks noGrp="1" noChangeAspect="1" noChangeArrowheads="1"/>
          </p:cNvPicPr>
          <p:nvPr>
            <p:ph idx="1"/>
          </p:nvPr>
        </p:nvPicPr>
        <p:blipFill>
          <a:blip r:embed="rId2" cstate="print"/>
          <a:srcRect/>
          <a:stretch>
            <a:fillRect/>
          </a:stretch>
        </p:blipFill>
        <p:spPr bwMode="auto">
          <a:xfrm>
            <a:off x="467544" y="1556792"/>
            <a:ext cx="6968339" cy="4176464"/>
          </a:xfrm>
          <a:prstGeom prst="rect">
            <a:avLst/>
          </a:prstGeom>
          <a:noFill/>
          <a:ln w="9525">
            <a:noFill/>
            <a:miter lim="800000"/>
            <a:headEnd/>
            <a:tailEnd/>
          </a:ln>
          <a:effectLst/>
        </p:spPr>
      </p:pic>
      <p:sp>
        <p:nvSpPr>
          <p:cNvPr id="5" name="ZoneTexte 4"/>
          <p:cNvSpPr txBox="1"/>
          <p:nvPr/>
        </p:nvSpPr>
        <p:spPr>
          <a:xfrm>
            <a:off x="7020272" y="1124744"/>
            <a:ext cx="1944216" cy="2123658"/>
          </a:xfrm>
          <a:prstGeom prst="rect">
            <a:avLst/>
          </a:prstGeom>
          <a:solidFill>
            <a:schemeClr val="accent2">
              <a:lumMod val="20000"/>
              <a:lumOff val="80000"/>
            </a:schemeClr>
          </a:solidFill>
        </p:spPr>
        <p:txBody>
          <a:bodyPr wrap="square" rtlCol="0">
            <a:spAutoFit/>
          </a:bodyPr>
          <a:lstStyle/>
          <a:p>
            <a:r>
              <a:rPr lang="fr-FR" sz="1200" dirty="0" smtClean="0">
                <a:latin typeface="Arial" pitchFamily="34" charset="0"/>
                <a:cs typeface="Arial" pitchFamily="34" charset="0"/>
              </a:rPr>
              <a:t>Résultats en hausse par rapport aux années précédentes.</a:t>
            </a:r>
            <a:r>
              <a:rPr lang="fr-FR" sz="1200" b="1" i="1" dirty="0" smtClean="0"/>
              <a:t> </a:t>
            </a:r>
            <a:endParaRPr lang="fr-FR" sz="1200" b="1" i="1" dirty="0" smtClean="0"/>
          </a:p>
          <a:p>
            <a:endParaRPr lang="fr-FR" sz="1200" b="1" i="1" dirty="0" smtClean="0"/>
          </a:p>
          <a:p>
            <a:r>
              <a:rPr lang="fr-FR" sz="1200" b="1" i="1" dirty="0" smtClean="0"/>
              <a:t>Pistes </a:t>
            </a:r>
            <a:r>
              <a:rPr lang="fr-FR" sz="1200" b="1" i="1" dirty="0" smtClean="0"/>
              <a:t>de travail préconisées :</a:t>
            </a:r>
            <a:endParaRPr lang="fr-FR" sz="1200" dirty="0" smtClean="0"/>
          </a:p>
          <a:p>
            <a:pPr lvl="0"/>
            <a:r>
              <a:rPr lang="fr-FR" sz="1200" b="1" i="1" dirty="0" smtClean="0"/>
              <a:t>-habituer </a:t>
            </a:r>
            <a:r>
              <a:rPr lang="fr-FR" sz="1200" b="1" i="1" dirty="0" smtClean="0"/>
              <a:t>les élèves à la lecture à haute voix (phrases simples et textes courts</a:t>
            </a:r>
            <a:r>
              <a:rPr lang="fr-FR" sz="1200" b="1" i="1" dirty="0" smtClean="0"/>
              <a:t>).</a:t>
            </a:r>
            <a:endParaRPr lang="fr-FR" sz="1200" dirty="0" smtClean="0">
              <a:latin typeface="Arial" pitchFamily="34" charset="0"/>
              <a:cs typeface="Arial" pitchFamily="34" charset="0"/>
            </a:endParaRPr>
          </a:p>
          <a:p>
            <a:endParaRPr lang="fr-FR"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smtClean="0"/>
              <a:t>Reproduire un modèle oral</a:t>
            </a:r>
            <a:endParaRPr lang="fr-FR" dirty="0"/>
          </a:p>
        </p:txBody>
      </p:sp>
      <p:pic>
        <p:nvPicPr>
          <p:cNvPr id="9218" name="Picture 2"/>
          <p:cNvPicPr>
            <a:picLocks noGrp="1" noChangeAspect="1" noChangeArrowheads="1"/>
          </p:cNvPicPr>
          <p:nvPr>
            <p:ph idx="1"/>
          </p:nvPr>
        </p:nvPicPr>
        <p:blipFill>
          <a:blip r:embed="rId2" cstate="print"/>
          <a:srcRect/>
          <a:stretch>
            <a:fillRect/>
          </a:stretch>
        </p:blipFill>
        <p:spPr bwMode="auto">
          <a:xfrm>
            <a:off x="755576" y="1556792"/>
            <a:ext cx="6607906" cy="3960439"/>
          </a:xfrm>
          <a:prstGeom prst="rect">
            <a:avLst/>
          </a:prstGeom>
          <a:noFill/>
          <a:ln w="9525">
            <a:noFill/>
            <a:miter lim="800000"/>
            <a:headEnd/>
            <a:tailEnd/>
          </a:ln>
          <a:effectLst/>
        </p:spPr>
      </p:pic>
      <p:sp>
        <p:nvSpPr>
          <p:cNvPr id="5" name="ZoneTexte 4"/>
          <p:cNvSpPr txBox="1"/>
          <p:nvPr/>
        </p:nvSpPr>
        <p:spPr>
          <a:xfrm>
            <a:off x="7020272" y="1340768"/>
            <a:ext cx="1944216" cy="2123658"/>
          </a:xfrm>
          <a:prstGeom prst="rect">
            <a:avLst/>
          </a:prstGeom>
          <a:solidFill>
            <a:schemeClr val="accent2">
              <a:lumMod val="20000"/>
              <a:lumOff val="80000"/>
            </a:schemeClr>
          </a:solidFill>
        </p:spPr>
        <p:txBody>
          <a:bodyPr wrap="square" rtlCol="0">
            <a:spAutoFit/>
          </a:bodyPr>
          <a:lstStyle/>
          <a:p>
            <a:r>
              <a:rPr lang="fr-FR" sz="1200" dirty="0" smtClean="0">
                <a:latin typeface="Arial" pitchFamily="34" charset="0"/>
                <a:cs typeface="Arial" pitchFamily="34" charset="0"/>
              </a:rPr>
              <a:t>Taux d’absence de réponse relativement élevé.</a:t>
            </a:r>
            <a:r>
              <a:rPr lang="fr-FR" sz="1200" b="1" i="1" dirty="0" smtClean="0"/>
              <a:t> </a:t>
            </a:r>
          </a:p>
          <a:p>
            <a:endParaRPr lang="fr-FR" sz="1200" b="1" i="1" dirty="0" smtClean="0"/>
          </a:p>
          <a:p>
            <a:r>
              <a:rPr lang="fr-FR" sz="1200" b="1" i="1" dirty="0" smtClean="0"/>
              <a:t>Pistes </a:t>
            </a:r>
            <a:r>
              <a:rPr lang="fr-FR" sz="1200" b="1" i="1" dirty="0" smtClean="0"/>
              <a:t>de travail préconisées :</a:t>
            </a:r>
            <a:endParaRPr lang="fr-FR" sz="1200" dirty="0" smtClean="0"/>
          </a:p>
          <a:p>
            <a:pPr lvl="0"/>
            <a:r>
              <a:rPr lang="fr-FR" sz="1200" b="1" i="1" dirty="0" smtClean="0"/>
              <a:t>-habituer </a:t>
            </a:r>
            <a:r>
              <a:rPr lang="fr-FR" sz="1200" b="1" i="1" dirty="0" smtClean="0"/>
              <a:t>les élèves à </a:t>
            </a:r>
            <a:r>
              <a:rPr lang="fr-FR" sz="1200" b="1" i="1" dirty="0" smtClean="0"/>
              <a:t>dire des textes ou des extraits de textes de mémoire</a:t>
            </a:r>
            <a:endParaRPr lang="fr-FR" sz="1200" dirty="0" smtClean="0">
              <a:latin typeface="Arial" pitchFamily="34" charset="0"/>
              <a:cs typeface="Arial" pitchFamily="34" charset="0"/>
            </a:endParaRPr>
          </a:p>
          <a:p>
            <a:endParaRPr lang="fr-FR"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dirty="0" smtClean="0">
                <a:hlinkClick r:id="rId2" action="ppaction://hlinkfile"/>
              </a:rPr>
              <a:t>Exemple 1</a:t>
            </a:r>
            <a:r>
              <a:rPr lang="fr-FR" dirty="0" smtClean="0"/>
              <a:t> : la grille de saisie des résultats</a:t>
            </a:r>
          </a:p>
          <a:p>
            <a:r>
              <a:rPr lang="fr-FR" dirty="0" smtClean="0">
                <a:hlinkClick r:id="rId3" action="ppaction://hlinkfile"/>
              </a:rPr>
              <a:t>Exemple 2</a:t>
            </a:r>
            <a:r>
              <a:rPr lang="fr-FR" dirty="0" smtClean="0"/>
              <a:t> : le tableau d’analyse des résultats en compréhension orale, compréhension écrite et expression écrite</a:t>
            </a:r>
          </a:p>
          <a:p>
            <a:r>
              <a:rPr lang="fr-FR" dirty="0" smtClean="0">
                <a:hlinkClick r:id="rId4" action="ppaction://hlinkfile"/>
              </a:rPr>
              <a:t>Exemple 3</a:t>
            </a:r>
            <a:r>
              <a:rPr lang="fr-FR" dirty="0" smtClean="0"/>
              <a:t> : </a:t>
            </a:r>
            <a:r>
              <a:rPr lang="fr-FR" dirty="0" smtClean="0"/>
              <a:t>le tableau d’analyse des résultats en </a:t>
            </a:r>
            <a:r>
              <a:rPr lang="fr-FR" dirty="0" smtClean="0"/>
              <a:t>expression orale</a:t>
            </a:r>
            <a:endParaRPr lang="fr-FR" dirty="0"/>
          </a:p>
        </p:txBody>
      </p:sp>
      <p:sp>
        <p:nvSpPr>
          <p:cNvPr id="3" name="Titre 2"/>
          <p:cNvSpPr>
            <a:spLocks noGrp="1"/>
          </p:cNvSpPr>
          <p:nvPr>
            <p:ph type="title"/>
          </p:nvPr>
        </p:nvSpPr>
        <p:spPr/>
        <p:txBody>
          <a:bodyPr>
            <a:normAutofit fontScale="90000"/>
          </a:bodyPr>
          <a:lstStyle/>
          <a:p>
            <a:r>
              <a:rPr lang="fr-FR" dirty="0" smtClean="0"/>
              <a:t>Pour chaque établissement, une aide à l’analyse des résultats </a:t>
            </a: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55000" lnSpcReduction="20000"/>
          </a:bodyPr>
          <a:lstStyle/>
          <a:p>
            <a:r>
              <a:rPr lang="fr-FR" dirty="0" smtClean="0"/>
              <a:t>Pour la sixième année consécutive, les élèves ont passé </a:t>
            </a:r>
            <a:r>
              <a:rPr lang="fr-FR" dirty="0" smtClean="0"/>
              <a:t>les évaluations d’anglais de l’académie de </a:t>
            </a:r>
            <a:r>
              <a:rPr lang="fr-FR" dirty="0" smtClean="0"/>
              <a:t>Rouen au niveau du palier 2 du socle commun.</a:t>
            </a:r>
          </a:p>
          <a:p>
            <a:endParaRPr lang="fr-FR" dirty="0" smtClean="0"/>
          </a:p>
          <a:p>
            <a:r>
              <a:rPr lang="fr-FR" dirty="0" smtClean="0"/>
              <a:t>En </a:t>
            </a:r>
            <a:r>
              <a:rPr lang="fr-FR" dirty="0" smtClean="0"/>
              <a:t>juin </a:t>
            </a:r>
            <a:r>
              <a:rPr lang="fr-FR" dirty="0" smtClean="0"/>
              <a:t>2012, ces </a:t>
            </a:r>
            <a:r>
              <a:rPr lang="fr-FR" dirty="0" smtClean="0"/>
              <a:t>évaluations </a:t>
            </a:r>
            <a:r>
              <a:rPr lang="fr-FR" dirty="0" smtClean="0"/>
              <a:t>ont </a:t>
            </a:r>
            <a:r>
              <a:rPr lang="fr-FR" dirty="0" smtClean="0"/>
              <a:t>concerné </a:t>
            </a:r>
            <a:r>
              <a:rPr lang="fr-FR" b="1" dirty="0" smtClean="0">
                <a:solidFill>
                  <a:srgbClr val="FF0000"/>
                </a:solidFill>
              </a:rPr>
              <a:t>1.347 </a:t>
            </a:r>
            <a:r>
              <a:rPr lang="fr-FR" b="1" dirty="0" smtClean="0">
                <a:solidFill>
                  <a:srgbClr val="FF0000"/>
                </a:solidFill>
              </a:rPr>
              <a:t>élèves de CM2</a:t>
            </a:r>
            <a:r>
              <a:rPr lang="fr-FR" dirty="0" smtClean="0"/>
              <a:t> des établissements à programmes français de la zone Afrique Occidentale. Les épreuves </a:t>
            </a:r>
            <a:r>
              <a:rPr lang="fr-FR" dirty="0" smtClean="0"/>
              <a:t>de </a:t>
            </a:r>
            <a:r>
              <a:rPr lang="fr-FR" dirty="0" smtClean="0"/>
              <a:t>la première série </a:t>
            </a:r>
            <a:r>
              <a:rPr lang="fr-FR" dirty="0" smtClean="0"/>
              <a:t>concernaient  la </a:t>
            </a:r>
            <a:r>
              <a:rPr lang="fr-FR" dirty="0" smtClean="0"/>
              <a:t>compréhension orale et écrite ainsi que l’expression </a:t>
            </a:r>
            <a:r>
              <a:rPr lang="fr-FR" dirty="0" smtClean="0"/>
              <a:t>écrite. La passation, menée généralement par les enseignants d’anglais en primaire, s’est déroulée en </a:t>
            </a:r>
            <a:r>
              <a:rPr lang="fr-FR" dirty="0" smtClean="0"/>
              <a:t>classe entière ou en </a:t>
            </a:r>
            <a:r>
              <a:rPr lang="fr-FR" dirty="0" smtClean="0"/>
              <a:t>demi-classe.</a:t>
            </a:r>
          </a:p>
          <a:p>
            <a:endParaRPr lang="fr-FR" dirty="0" smtClean="0"/>
          </a:p>
          <a:p>
            <a:r>
              <a:rPr lang="fr-FR" i="1" dirty="0" smtClean="0"/>
              <a:t>Les résultats de 28 élèves de 6</a:t>
            </a:r>
            <a:r>
              <a:rPr lang="fr-FR" i="1" baseline="30000" dirty="0" smtClean="0"/>
              <a:t>ème</a:t>
            </a:r>
            <a:r>
              <a:rPr lang="fr-FR" i="1" dirty="0" smtClean="0"/>
              <a:t> ayant passé en septembre les épreuves de </a:t>
            </a:r>
            <a:r>
              <a:rPr lang="fr-FR" i="1" dirty="0" smtClean="0"/>
              <a:t>compréhension orale et écrite </a:t>
            </a:r>
            <a:r>
              <a:rPr lang="fr-FR" i="1" dirty="0" smtClean="0"/>
              <a:t>et d’expression écrite ont été communiqués et pris en compte.</a:t>
            </a:r>
            <a:r>
              <a:rPr lang="fr-FR" i="1" dirty="0" smtClean="0"/>
              <a:t> </a:t>
            </a:r>
            <a:endParaRPr lang="fr-FR" i="1" dirty="0" smtClean="0"/>
          </a:p>
          <a:p>
            <a:endParaRPr lang="fr-FR" dirty="0" smtClean="0"/>
          </a:p>
          <a:p>
            <a:r>
              <a:rPr lang="fr-FR" dirty="0" smtClean="0"/>
              <a:t>En </a:t>
            </a:r>
            <a:r>
              <a:rPr lang="fr-FR" dirty="0" smtClean="0"/>
              <a:t>septembre-octobre 2012, les épreuves de la deuxième série concernaient  l’expression orale. Cette passation, prise en charge en règle générale conjointement par les professeurs d’anglais du collège et les enseignants d’anglais en primaire, s’est déroulée individuellement à raison d’une quinzaine de minutes par élève. </a:t>
            </a:r>
            <a:r>
              <a:rPr lang="fr-FR" b="1" dirty="0" smtClean="0">
                <a:solidFill>
                  <a:srgbClr val="FF0000"/>
                </a:solidFill>
              </a:rPr>
              <a:t>1.362 élèves </a:t>
            </a:r>
            <a:r>
              <a:rPr lang="fr-FR" b="1" dirty="0" smtClean="0">
                <a:solidFill>
                  <a:srgbClr val="FF0000"/>
                </a:solidFill>
              </a:rPr>
              <a:t>de sixième </a:t>
            </a:r>
            <a:r>
              <a:rPr lang="fr-FR" dirty="0" smtClean="0"/>
              <a:t>ont </a:t>
            </a:r>
            <a:r>
              <a:rPr lang="fr-FR" dirty="0" smtClean="0"/>
              <a:t>été concernés.</a:t>
            </a:r>
          </a:p>
          <a:p>
            <a:endParaRPr lang="fr-FR" dirty="0" smtClean="0"/>
          </a:p>
        </p:txBody>
      </p:sp>
      <p:sp>
        <p:nvSpPr>
          <p:cNvPr id="3" name="Titre 2"/>
          <p:cNvSpPr>
            <a:spLocks noGrp="1"/>
          </p:cNvSpPr>
          <p:nvPr>
            <p:ph type="title"/>
          </p:nvPr>
        </p:nvSpPr>
        <p:spPr/>
        <p:txBody>
          <a:bodyPr/>
          <a:lstStyle/>
          <a:p>
            <a:r>
              <a:rPr lang="fr-FR" dirty="0" smtClean="0"/>
              <a:t>Une passation en deux temps</a:t>
            </a: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457200" y="1481138"/>
          <a:ext cx="8219256" cy="3266440"/>
        </p:xfrm>
        <a:graphic>
          <a:graphicData uri="http://schemas.openxmlformats.org/drawingml/2006/table">
            <a:tbl>
              <a:tblPr firstRow="1" bandRow="1">
                <a:tableStyleId>{5C22544A-7EE6-4342-B048-85BDC9FD1C3A}</a:tableStyleId>
              </a:tblPr>
              <a:tblGrid>
                <a:gridCol w="2893918"/>
                <a:gridCol w="2585586"/>
                <a:gridCol w="2739752"/>
              </a:tblGrid>
              <a:tr h="370840">
                <a:tc>
                  <a:txBody>
                    <a:bodyPr/>
                    <a:lstStyle/>
                    <a:p>
                      <a:r>
                        <a:rPr lang="fr-FR" dirty="0" smtClean="0"/>
                        <a:t>Origine</a:t>
                      </a:r>
                      <a:endParaRPr lang="fr-FR" dirty="0"/>
                    </a:p>
                  </a:txBody>
                  <a:tcPr/>
                </a:tc>
                <a:tc>
                  <a:txBody>
                    <a:bodyPr/>
                    <a:lstStyle/>
                    <a:p>
                      <a:r>
                        <a:rPr lang="fr-FR" dirty="0" smtClean="0"/>
                        <a:t>Epreuves de juin 2012</a:t>
                      </a:r>
                      <a:endParaRPr lang="fr-FR" dirty="0"/>
                    </a:p>
                  </a:txBody>
                  <a:tcPr/>
                </a:tc>
                <a:tc>
                  <a:txBody>
                    <a:bodyPr/>
                    <a:lstStyle/>
                    <a:p>
                      <a:r>
                        <a:rPr lang="fr-FR" dirty="0" smtClean="0"/>
                        <a:t>Épreuves de septembre octobre 2012</a:t>
                      </a:r>
                      <a:endParaRPr lang="fr-FR" dirty="0"/>
                    </a:p>
                  </a:txBody>
                  <a:tcPr/>
                </a:tc>
              </a:tr>
              <a:tr h="370840">
                <a:tc>
                  <a:txBody>
                    <a:bodyPr/>
                    <a:lstStyle/>
                    <a:p>
                      <a:r>
                        <a:rPr lang="fr-FR" sz="1600" baseline="0" dirty="0" smtClean="0"/>
                        <a:t>Élèves des établissements du Sénégal</a:t>
                      </a:r>
                      <a:endParaRPr lang="fr-FR" sz="1600" baseline="0" dirty="0"/>
                    </a:p>
                  </a:txBody>
                  <a:tcPr/>
                </a:tc>
                <a:tc>
                  <a:txBody>
                    <a:bodyPr/>
                    <a:lstStyle/>
                    <a:p>
                      <a:r>
                        <a:rPr lang="fr-FR" dirty="0" smtClean="0"/>
                        <a:t>36,2%</a:t>
                      </a:r>
                      <a:endParaRPr lang="fr-FR" dirty="0"/>
                    </a:p>
                  </a:txBody>
                  <a:tcPr/>
                </a:tc>
                <a:tc>
                  <a:txBody>
                    <a:bodyPr/>
                    <a:lstStyle/>
                    <a:p>
                      <a:r>
                        <a:rPr lang="fr-FR" dirty="0" smtClean="0"/>
                        <a:t>38,0%</a:t>
                      </a:r>
                      <a:endParaRPr lang="fr-FR"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baseline="0" dirty="0" smtClean="0"/>
                        <a:t>Élèves des établissements de Côte d’Ivoire</a:t>
                      </a:r>
                    </a:p>
                  </a:txBody>
                  <a:tcPr/>
                </a:tc>
                <a:tc>
                  <a:txBody>
                    <a:bodyPr/>
                    <a:lstStyle/>
                    <a:p>
                      <a:r>
                        <a:rPr lang="fr-FR" dirty="0" smtClean="0"/>
                        <a:t>35,5%</a:t>
                      </a:r>
                      <a:endParaRPr lang="fr-FR" dirty="0"/>
                    </a:p>
                  </a:txBody>
                  <a:tcPr/>
                </a:tc>
                <a:tc>
                  <a:txBody>
                    <a:bodyPr/>
                    <a:lstStyle/>
                    <a:p>
                      <a:r>
                        <a:rPr lang="fr-FR" dirty="0" smtClean="0"/>
                        <a:t>35,6%</a:t>
                      </a:r>
                      <a:endParaRPr lang="fr-FR"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baseline="0" dirty="0" smtClean="0"/>
                        <a:t>Élèves des établissements des six autres pays</a:t>
                      </a:r>
                    </a:p>
                    <a:p>
                      <a:endParaRPr lang="fr-FR" sz="1600" baseline="0" dirty="0"/>
                    </a:p>
                  </a:txBody>
                  <a:tcPr/>
                </a:tc>
                <a:tc>
                  <a:txBody>
                    <a:bodyPr/>
                    <a:lstStyle/>
                    <a:p>
                      <a:r>
                        <a:rPr lang="fr-FR" dirty="0" smtClean="0"/>
                        <a:t>28,3%</a:t>
                      </a:r>
                      <a:endParaRPr lang="fr-FR" dirty="0"/>
                    </a:p>
                  </a:txBody>
                  <a:tcPr/>
                </a:tc>
                <a:tc>
                  <a:txBody>
                    <a:bodyPr/>
                    <a:lstStyle/>
                    <a:p>
                      <a:r>
                        <a:rPr lang="fr-FR" dirty="0" smtClean="0"/>
                        <a:t>26,4%</a:t>
                      </a:r>
                      <a:endParaRPr lang="fr-FR" dirty="0"/>
                    </a:p>
                  </a:txBody>
                  <a:tcPr/>
                </a:tc>
              </a:tr>
              <a:tr h="370840">
                <a:tc>
                  <a:txBody>
                    <a:bodyPr/>
                    <a:lstStyle/>
                    <a:p>
                      <a:endParaRPr lang="fr-FR"/>
                    </a:p>
                  </a:txBody>
                  <a:tcPr/>
                </a:tc>
                <a:tc>
                  <a:txBody>
                    <a:bodyPr/>
                    <a:lstStyle/>
                    <a:p>
                      <a:endParaRPr lang="fr-FR"/>
                    </a:p>
                  </a:txBody>
                  <a:tcPr/>
                </a:tc>
                <a:tc>
                  <a:txBody>
                    <a:bodyPr/>
                    <a:lstStyle/>
                    <a:p>
                      <a:endParaRPr lang="fr-FR" dirty="0"/>
                    </a:p>
                  </a:txBody>
                  <a:tcPr/>
                </a:tc>
              </a:tr>
            </a:tbl>
          </a:graphicData>
        </a:graphic>
      </p:graphicFrame>
      <p:sp>
        <p:nvSpPr>
          <p:cNvPr id="3" name="Titre 2"/>
          <p:cNvSpPr>
            <a:spLocks noGrp="1"/>
          </p:cNvSpPr>
          <p:nvPr>
            <p:ph type="title"/>
          </p:nvPr>
        </p:nvSpPr>
        <p:spPr/>
        <p:txBody>
          <a:bodyPr/>
          <a:lstStyle/>
          <a:p>
            <a:r>
              <a:rPr lang="fr-FR" dirty="0" smtClean="0"/>
              <a:t>Répartition géographique</a:t>
            </a: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77500" lnSpcReduction="20000"/>
          </a:bodyPr>
          <a:lstStyle/>
          <a:p>
            <a:r>
              <a:rPr lang="fr-FR" dirty="0" smtClean="0"/>
              <a:t>Pour l’ensemble des établissements concernés dans la zone Afrique Occidentale, </a:t>
            </a:r>
            <a:r>
              <a:rPr lang="fr-FR" dirty="0" smtClean="0"/>
              <a:t>les compétences langagières </a:t>
            </a:r>
            <a:r>
              <a:rPr lang="fr-FR" i="1" dirty="0" smtClean="0"/>
              <a:t>compréhension orale </a:t>
            </a:r>
            <a:r>
              <a:rPr lang="fr-FR" dirty="0" smtClean="0"/>
              <a:t>et</a:t>
            </a:r>
            <a:r>
              <a:rPr lang="fr-FR" i="1" dirty="0" smtClean="0"/>
              <a:t> compréhension écrite</a:t>
            </a:r>
            <a:r>
              <a:rPr lang="fr-FR" dirty="0" smtClean="0"/>
              <a:t> </a:t>
            </a:r>
            <a:r>
              <a:rPr lang="fr-FR" dirty="0" smtClean="0"/>
              <a:t>ont enregistré un taux de réussite </a:t>
            </a:r>
            <a:r>
              <a:rPr lang="fr-FR" dirty="0" smtClean="0"/>
              <a:t>respectivement de 53% et 58,6%. </a:t>
            </a:r>
          </a:p>
          <a:p>
            <a:pPr lvl="1">
              <a:buNone/>
            </a:pPr>
            <a:r>
              <a:rPr lang="fr-FR" sz="1900" i="1" dirty="0" smtClean="0"/>
              <a:t>(Résultats concernant uniquement les compétences acquises</a:t>
            </a:r>
            <a:r>
              <a:rPr lang="fr-FR" sz="1900" i="1" dirty="0" smtClean="0"/>
              <a:t>.)</a:t>
            </a:r>
            <a:endParaRPr lang="fr-FR" sz="1900" i="1" dirty="0" smtClean="0"/>
          </a:p>
          <a:p>
            <a:endParaRPr lang="fr-FR" dirty="0" smtClean="0"/>
          </a:p>
          <a:p>
            <a:r>
              <a:rPr lang="fr-FR" dirty="0" smtClean="0"/>
              <a:t>Concernant l’</a:t>
            </a:r>
            <a:r>
              <a:rPr lang="fr-FR" i="1" dirty="0" smtClean="0"/>
              <a:t>expression </a:t>
            </a:r>
            <a:r>
              <a:rPr lang="fr-FR" i="1" dirty="0" smtClean="0"/>
              <a:t>écrite </a:t>
            </a:r>
            <a:r>
              <a:rPr lang="fr-FR" dirty="0" smtClean="0"/>
              <a:t>et </a:t>
            </a:r>
            <a:r>
              <a:rPr lang="fr-FR" dirty="0" smtClean="0"/>
              <a:t>l’</a:t>
            </a:r>
            <a:r>
              <a:rPr lang="fr-FR" i="1" dirty="0" smtClean="0"/>
              <a:t>expression orale, </a:t>
            </a:r>
            <a:r>
              <a:rPr lang="fr-FR" dirty="0" smtClean="0"/>
              <a:t>les taux de réussite sont respectivement de 75,6% et de 69,0%. </a:t>
            </a:r>
          </a:p>
          <a:p>
            <a:pPr marL="365760" lvl="1" indent="-256032">
              <a:spcBef>
                <a:spcPts val="400"/>
              </a:spcBef>
              <a:buSzPct val="68000"/>
              <a:buNone/>
            </a:pPr>
            <a:r>
              <a:rPr lang="fr-FR" dirty="0" smtClean="0"/>
              <a:t> </a:t>
            </a:r>
            <a:r>
              <a:rPr lang="fr-FR" sz="1900" i="1" dirty="0" smtClean="0"/>
              <a:t>(Résultats concernant uniquement les compétences acquises.)</a:t>
            </a:r>
          </a:p>
          <a:p>
            <a:pPr>
              <a:buNone/>
            </a:pPr>
            <a:endParaRPr lang="fr-FR" dirty="0" smtClean="0"/>
          </a:p>
          <a:p>
            <a:r>
              <a:rPr lang="fr-FR" dirty="0" smtClean="0"/>
              <a:t>Les pourcentages d’échec </a:t>
            </a:r>
            <a:r>
              <a:rPr lang="fr-FR" dirty="0" smtClean="0"/>
              <a:t>sont plus </a:t>
            </a:r>
            <a:r>
              <a:rPr lang="fr-FR" dirty="0" smtClean="0"/>
              <a:t>élevés en compréhension </a:t>
            </a:r>
            <a:r>
              <a:rPr lang="fr-FR" dirty="0" smtClean="0"/>
              <a:t>orale et écrite (</a:t>
            </a:r>
            <a:r>
              <a:rPr lang="fr-FR" dirty="0" smtClean="0"/>
              <a:t>respectivement </a:t>
            </a:r>
            <a:r>
              <a:rPr lang="fr-FR" dirty="0" smtClean="0"/>
              <a:t>19,9% </a:t>
            </a:r>
            <a:r>
              <a:rPr lang="fr-FR" dirty="0" smtClean="0"/>
              <a:t>et </a:t>
            </a:r>
            <a:r>
              <a:rPr lang="fr-FR" dirty="0" smtClean="0"/>
              <a:t>17,7%) </a:t>
            </a:r>
            <a:r>
              <a:rPr lang="fr-FR" dirty="0" smtClean="0"/>
              <a:t>qu’en </a:t>
            </a:r>
            <a:r>
              <a:rPr lang="fr-FR" dirty="0" smtClean="0"/>
              <a:t>expression orale et écrite </a:t>
            </a:r>
            <a:r>
              <a:rPr lang="fr-FR" dirty="0" smtClean="0"/>
              <a:t>(</a:t>
            </a:r>
            <a:r>
              <a:rPr lang="fr-FR" dirty="0" smtClean="0"/>
              <a:t>12,2% </a:t>
            </a:r>
            <a:r>
              <a:rPr lang="fr-FR" dirty="0" smtClean="0"/>
              <a:t>et </a:t>
            </a:r>
            <a:r>
              <a:rPr lang="fr-FR" dirty="0" smtClean="0"/>
              <a:t>6,6%).</a:t>
            </a:r>
            <a:endParaRPr lang="fr-FR" dirty="0" smtClean="0"/>
          </a:p>
          <a:p>
            <a:endParaRPr lang="fr-FR" dirty="0" smtClean="0"/>
          </a:p>
          <a:p>
            <a:endParaRPr lang="fr-FR" dirty="0"/>
          </a:p>
        </p:txBody>
      </p:sp>
      <p:sp>
        <p:nvSpPr>
          <p:cNvPr id="3" name="Titre 2"/>
          <p:cNvSpPr>
            <a:spLocks noGrp="1"/>
          </p:cNvSpPr>
          <p:nvPr>
            <p:ph type="title"/>
          </p:nvPr>
        </p:nvSpPr>
        <p:spPr/>
        <p:txBody>
          <a:bodyPr>
            <a:normAutofit fontScale="90000"/>
          </a:bodyPr>
          <a:lstStyle/>
          <a:p>
            <a:r>
              <a:rPr lang="fr-FR" cap="small" dirty="0" smtClean="0"/>
              <a:t>Étude  des  résultats  de  l’ensemble  de  la  zone</a:t>
            </a: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rmAutofit/>
          </a:bodyPr>
          <a:lstStyle/>
          <a:p>
            <a:r>
              <a:rPr lang="fr-FR" dirty="0" smtClean="0"/>
              <a:t>Compréhension de l’oral</a:t>
            </a:r>
            <a:endParaRPr lang="fr-FR"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395536" y="1412776"/>
            <a:ext cx="7488832" cy="4488420"/>
          </a:xfrm>
          <a:prstGeom prst="rect">
            <a:avLst/>
          </a:prstGeom>
          <a:noFill/>
          <a:ln w="9525">
            <a:noFill/>
            <a:miter lim="800000"/>
            <a:headEnd/>
            <a:tailEnd/>
          </a:ln>
          <a:effectLst/>
        </p:spPr>
      </p:pic>
      <p:sp>
        <p:nvSpPr>
          <p:cNvPr id="10" name="ZoneTexte 9"/>
          <p:cNvSpPr txBox="1"/>
          <p:nvPr/>
        </p:nvSpPr>
        <p:spPr>
          <a:xfrm>
            <a:off x="6444208" y="1268760"/>
            <a:ext cx="2340768" cy="2308324"/>
          </a:xfrm>
          <a:prstGeom prst="rect">
            <a:avLst/>
          </a:prstGeom>
          <a:solidFill>
            <a:schemeClr val="accent2">
              <a:lumMod val="20000"/>
              <a:lumOff val="80000"/>
            </a:schemeClr>
          </a:solidFill>
        </p:spPr>
        <p:txBody>
          <a:bodyPr wrap="square" rtlCol="0">
            <a:spAutoFit/>
          </a:bodyPr>
          <a:lstStyle/>
          <a:p>
            <a:r>
              <a:rPr lang="fr-FR" sz="1200" dirty="0" smtClean="0">
                <a:latin typeface="Arial" pitchFamily="34" charset="0"/>
                <a:cs typeface="Arial" pitchFamily="34" charset="0"/>
              </a:rPr>
              <a:t>Taux de réussite en baisse par rapport aux années précédentes. </a:t>
            </a:r>
          </a:p>
          <a:p>
            <a:endParaRPr lang="fr-FR" sz="1200" dirty="0" smtClean="0">
              <a:latin typeface="Arial" pitchFamily="34" charset="0"/>
              <a:cs typeface="Arial" pitchFamily="34" charset="0"/>
            </a:endParaRPr>
          </a:p>
          <a:p>
            <a:r>
              <a:rPr lang="fr-FR" sz="1200" dirty="0" smtClean="0">
                <a:latin typeface="Arial" pitchFamily="34" charset="0"/>
                <a:cs typeface="Arial" pitchFamily="34" charset="0"/>
              </a:rPr>
              <a:t>Pourcentages d’échec les plus importants : </a:t>
            </a:r>
          </a:p>
          <a:p>
            <a:pPr>
              <a:buFontTx/>
              <a:buChar char="-"/>
            </a:pPr>
            <a:r>
              <a:rPr lang="fr-FR" sz="1200" dirty="0" smtClean="0">
                <a:latin typeface="Arial" pitchFamily="34" charset="0"/>
                <a:cs typeface="Arial" pitchFamily="34" charset="0"/>
                <a:hlinkClick r:id="rId3" action="ppaction://hlinkfile"/>
              </a:rPr>
              <a:t> Item 3 </a:t>
            </a:r>
            <a:r>
              <a:rPr lang="fr-FR" sz="1200" dirty="0" smtClean="0">
                <a:latin typeface="Arial" pitchFamily="34" charset="0"/>
                <a:cs typeface="Arial" pitchFamily="34" charset="0"/>
              </a:rPr>
              <a:t>: être capable de comprendre un énoncé oral en anglais comportant des repères spatiaux simples</a:t>
            </a:r>
          </a:p>
          <a:p>
            <a:r>
              <a:rPr lang="fr-FR" sz="1200" dirty="0" smtClean="0">
                <a:latin typeface="Arial" pitchFamily="34" charset="0"/>
                <a:cs typeface="Arial" pitchFamily="34" charset="0"/>
              </a:rPr>
              <a:t>- Également les items 1, 5 et 6.</a:t>
            </a:r>
          </a:p>
          <a:p>
            <a:endParaRPr lang="fr-FR"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FR" b="1" i="1" dirty="0" smtClean="0"/>
              <a:t>Pistes de travail préconisées : </a:t>
            </a:r>
            <a:endParaRPr lang="fr-FR" dirty="0" smtClean="0"/>
          </a:p>
          <a:p>
            <a:pPr lvl="1"/>
            <a:r>
              <a:rPr lang="fr-FR" b="1" i="1" dirty="0" smtClean="0"/>
              <a:t>entraîner les élèves </a:t>
            </a:r>
            <a:r>
              <a:rPr lang="fr-FR" b="1" i="1" dirty="0" smtClean="0"/>
              <a:t>à la reconnaissance orale des nombres, à </a:t>
            </a:r>
            <a:r>
              <a:rPr lang="fr-FR" b="1" i="1" dirty="0" smtClean="0"/>
              <a:t>l’écoute et à la compréhension de consignes, notamment celles relatives au repérage dans </a:t>
            </a:r>
            <a:r>
              <a:rPr lang="fr-FR" b="1" i="1" dirty="0" smtClean="0"/>
              <a:t>l’espace, à </a:t>
            </a:r>
            <a:r>
              <a:rPr lang="fr-FR" b="1" i="1" dirty="0" smtClean="0"/>
              <a:t>l’apport d’éléments  culturels dans l’apprentissage, aux thèmes </a:t>
            </a:r>
            <a:r>
              <a:rPr lang="fr-FR" b="1" i="1" dirty="0" smtClean="0"/>
              <a:t>familiers,</a:t>
            </a:r>
            <a:endParaRPr lang="fr-FR" dirty="0" smtClean="0"/>
          </a:p>
          <a:p>
            <a:pPr lvl="1"/>
            <a:r>
              <a:rPr lang="fr-FR" b="1" i="1" dirty="0" smtClean="0"/>
              <a:t> leur faire travailler l’écoute et la compréhension de textes relativement longs, </a:t>
            </a:r>
            <a:r>
              <a:rPr lang="fr-FR" b="1" i="1" dirty="0" smtClean="0"/>
              <a:t>les </a:t>
            </a:r>
            <a:r>
              <a:rPr lang="fr-FR" b="1" i="1" dirty="0" smtClean="0"/>
              <a:t>habituer à prélever des informations dans ces textes.</a:t>
            </a:r>
            <a:endParaRPr lang="fr-FR" dirty="0" smtClean="0"/>
          </a:p>
          <a:p>
            <a:endParaRPr lang="fr-FR" dirty="0"/>
          </a:p>
        </p:txBody>
      </p:sp>
      <p:sp>
        <p:nvSpPr>
          <p:cNvPr id="3" name="Titre 2"/>
          <p:cNvSpPr>
            <a:spLocks noGrp="1"/>
          </p:cNvSpPr>
          <p:nvPr>
            <p:ph type="title"/>
          </p:nvPr>
        </p:nvSpPr>
        <p:spPr/>
        <p:txBody>
          <a:bodyPr/>
          <a:lstStyle/>
          <a:p>
            <a:r>
              <a:rPr lang="fr-FR" dirty="0" smtClean="0"/>
              <a:t>Compréhension de l’oral</a:t>
            </a:r>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683568" y="1700808"/>
            <a:ext cx="7057365" cy="4229821"/>
          </a:xfrm>
          <a:prstGeom prst="rect">
            <a:avLst/>
          </a:prstGeom>
          <a:noFill/>
          <a:ln w="9525">
            <a:noFill/>
            <a:miter lim="800000"/>
            <a:headEnd/>
            <a:tailEnd/>
          </a:ln>
          <a:effectLst/>
        </p:spPr>
      </p:pic>
      <p:sp>
        <p:nvSpPr>
          <p:cNvPr id="3" name="Titre 2"/>
          <p:cNvSpPr>
            <a:spLocks noGrp="1"/>
          </p:cNvSpPr>
          <p:nvPr>
            <p:ph type="title"/>
          </p:nvPr>
        </p:nvSpPr>
        <p:spPr/>
        <p:txBody>
          <a:bodyPr/>
          <a:lstStyle/>
          <a:p>
            <a:r>
              <a:rPr lang="fr-FR" dirty="0" smtClean="0"/>
              <a:t>Compréhension de l’écrit</a:t>
            </a:r>
            <a:endParaRPr lang="fr-FR" dirty="0"/>
          </a:p>
        </p:txBody>
      </p:sp>
      <p:sp>
        <p:nvSpPr>
          <p:cNvPr id="5" name="ZoneTexte 4"/>
          <p:cNvSpPr txBox="1"/>
          <p:nvPr/>
        </p:nvSpPr>
        <p:spPr>
          <a:xfrm>
            <a:off x="6372200" y="1412776"/>
            <a:ext cx="2448272" cy="2308324"/>
          </a:xfrm>
          <a:prstGeom prst="rect">
            <a:avLst/>
          </a:prstGeom>
          <a:solidFill>
            <a:schemeClr val="accent2">
              <a:lumMod val="20000"/>
              <a:lumOff val="80000"/>
            </a:schemeClr>
          </a:solidFill>
        </p:spPr>
        <p:txBody>
          <a:bodyPr wrap="square" rtlCol="0">
            <a:spAutoFit/>
          </a:bodyPr>
          <a:lstStyle/>
          <a:p>
            <a:r>
              <a:rPr lang="fr-FR" sz="1200" dirty="0" smtClean="0">
                <a:latin typeface="Arial" pitchFamily="34" charset="0"/>
                <a:cs typeface="Arial" pitchFamily="34" charset="0"/>
              </a:rPr>
              <a:t>Taux de réussite en baisse par rapport aux années précédentes. </a:t>
            </a:r>
          </a:p>
          <a:p>
            <a:endParaRPr lang="fr-FR" sz="1200" dirty="0" smtClean="0">
              <a:latin typeface="Arial" pitchFamily="34" charset="0"/>
              <a:cs typeface="Arial" pitchFamily="34" charset="0"/>
            </a:endParaRPr>
          </a:p>
          <a:p>
            <a:r>
              <a:rPr lang="fr-FR" sz="1200" dirty="0" smtClean="0">
                <a:latin typeface="Arial" pitchFamily="34" charset="0"/>
                <a:cs typeface="Arial" pitchFamily="34" charset="0"/>
              </a:rPr>
              <a:t>Pourcentages </a:t>
            </a:r>
            <a:r>
              <a:rPr lang="fr-FR" sz="1200" dirty="0" smtClean="0">
                <a:latin typeface="Arial" pitchFamily="34" charset="0"/>
                <a:cs typeface="Arial" pitchFamily="34" charset="0"/>
              </a:rPr>
              <a:t>d’échec les plus importants : </a:t>
            </a:r>
          </a:p>
          <a:p>
            <a:r>
              <a:rPr lang="fr-FR" sz="1200" dirty="0" smtClean="0">
                <a:latin typeface="Arial" pitchFamily="34" charset="0"/>
                <a:cs typeface="Arial" pitchFamily="34" charset="0"/>
              </a:rPr>
              <a:t>- </a:t>
            </a:r>
            <a:r>
              <a:rPr lang="fr-FR" sz="1200" dirty="0" smtClean="0">
                <a:latin typeface="Arial" pitchFamily="34" charset="0"/>
                <a:cs typeface="Arial" pitchFamily="34" charset="0"/>
                <a:hlinkClick r:id="rId3" action="ppaction://hlinkfile"/>
              </a:rPr>
              <a:t>Item 8</a:t>
            </a:r>
            <a:r>
              <a:rPr lang="fr-FR" sz="1200" dirty="0" smtClean="0">
                <a:latin typeface="Arial" pitchFamily="34" charset="0"/>
                <a:cs typeface="Arial" pitchFamily="34" charset="0"/>
              </a:rPr>
              <a:t> : être capable de comprendre une courte description écrite en anglais</a:t>
            </a:r>
          </a:p>
          <a:p>
            <a:r>
              <a:rPr lang="fr-FR" sz="1200" dirty="0" smtClean="0">
                <a:latin typeface="Arial" pitchFamily="34" charset="0"/>
                <a:cs typeface="Arial" pitchFamily="34" charset="0"/>
              </a:rPr>
              <a:t>concernant les 5 couleurs bien associées aux </a:t>
            </a:r>
            <a:r>
              <a:rPr lang="fr-FR" sz="1200" dirty="0" smtClean="0">
                <a:latin typeface="Arial" pitchFamily="34" charset="0"/>
                <a:cs typeface="Arial" pitchFamily="34" charset="0"/>
              </a:rPr>
              <a:t>vêtements</a:t>
            </a:r>
          </a:p>
          <a:p>
            <a:r>
              <a:rPr lang="fr-FR" sz="1200" dirty="0" smtClean="0">
                <a:latin typeface="Arial" pitchFamily="34" charset="0"/>
                <a:cs typeface="Arial" pitchFamily="34" charset="0"/>
              </a:rPr>
              <a:t>- Également l’item 9.</a:t>
            </a:r>
            <a:endParaRPr lang="fr-FR" sz="1200" dirty="0" smtClean="0">
              <a:latin typeface="Arial" pitchFamily="34" charset="0"/>
              <a:cs typeface="Arial" pitchFamily="34" charset="0"/>
            </a:endParaRPr>
          </a:p>
          <a:p>
            <a:endParaRPr lang="fr-FR"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92500"/>
          </a:bodyPr>
          <a:lstStyle/>
          <a:p>
            <a:r>
              <a:rPr lang="fr-FR" b="1" i="1" dirty="0" smtClean="0"/>
              <a:t>Pistes de travail préconisées : </a:t>
            </a:r>
            <a:endParaRPr lang="fr-FR" dirty="0" smtClean="0"/>
          </a:p>
          <a:p>
            <a:pPr lvl="1"/>
            <a:r>
              <a:rPr lang="fr-FR" sz="2400" b="1" i="1" dirty="0" smtClean="0"/>
              <a:t>habituer les élèves à lire de courts textes d’origines variées (lettres, méls, cartes postales…),</a:t>
            </a:r>
            <a:endParaRPr lang="fr-FR" sz="2400" dirty="0" smtClean="0"/>
          </a:p>
          <a:p>
            <a:pPr lvl="1"/>
            <a:r>
              <a:rPr lang="fr-FR" sz="2400" b="1" i="1" dirty="0" smtClean="0"/>
              <a:t>développer les activités destinées à maîtriser le lexique de base des couleurs, des vêtements et du corps humain, </a:t>
            </a:r>
            <a:endParaRPr lang="fr-FR" sz="2400" dirty="0" smtClean="0"/>
          </a:p>
          <a:p>
            <a:pPr lvl="1"/>
            <a:r>
              <a:rPr lang="fr-FR" sz="2400" b="1" i="1" dirty="0" smtClean="0"/>
              <a:t>habituer les élèves à établir une relation entre phonie et graphie dans un domaine très souvent abondamment travaillé à l’oral mais insuffisamment abordé à l’écrit (problème avec des mots comme « </a:t>
            </a:r>
            <a:r>
              <a:rPr lang="fr-FR" sz="2400" b="1" i="1" dirty="0" err="1" smtClean="0"/>
              <a:t>eyes</a:t>
            </a:r>
            <a:r>
              <a:rPr lang="fr-FR" sz="2400" b="1" i="1" dirty="0" smtClean="0"/>
              <a:t> », « </a:t>
            </a:r>
            <a:r>
              <a:rPr lang="fr-FR" sz="2400" b="1" i="1" dirty="0" err="1" smtClean="0"/>
              <a:t>ears</a:t>
            </a:r>
            <a:r>
              <a:rPr lang="fr-FR" sz="2400" b="1" i="1" dirty="0" smtClean="0"/>
              <a:t> », « </a:t>
            </a:r>
            <a:r>
              <a:rPr lang="fr-FR" sz="2400" b="1" i="1" dirty="0" err="1" smtClean="0"/>
              <a:t>hair</a:t>
            </a:r>
            <a:r>
              <a:rPr lang="fr-FR" sz="2400" b="1" i="1" dirty="0" smtClean="0"/>
              <a:t> », « </a:t>
            </a:r>
            <a:r>
              <a:rPr lang="fr-FR" sz="2400" b="1" i="1" dirty="0" err="1" smtClean="0"/>
              <a:t>head</a:t>
            </a:r>
            <a:r>
              <a:rPr lang="fr-FR" sz="2400" b="1" i="1" dirty="0" smtClean="0"/>
              <a:t> »…).</a:t>
            </a:r>
            <a:endParaRPr lang="fr-FR" sz="2400" dirty="0" smtClean="0"/>
          </a:p>
          <a:p>
            <a:endParaRPr lang="fr-FR" dirty="0"/>
          </a:p>
        </p:txBody>
      </p:sp>
      <p:sp>
        <p:nvSpPr>
          <p:cNvPr id="3" name="Titre 2"/>
          <p:cNvSpPr>
            <a:spLocks noGrp="1"/>
          </p:cNvSpPr>
          <p:nvPr>
            <p:ph type="title"/>
          </p:nvPr>
        </p:nvSpPr>
        <p:spPr/>
        <p:txBody>
          <a:bodyPr/>
          <a:lstStyle/>
          <a:p>
            <a:r>
              <a:rPr lang="fr-FR" dirty="0" smtClean="0"/>
              <a:t>Compréhension de l’écrit</a:t>
            </a:r>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FR" dirty="0" smtClean="0"/>
              <a:t>Expression écrite</a:t>
            </a:r>
            <a:endParaRPr lang="fr-FR"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539552" y="1340768"/>
            <a:ext cx="7809346" cy="4680520"/>
          </a:xfrm>
          <a:prstGeom prst="rect">
            <a:avLst/>
          </a:prstGeom>
          <a:noFill/>
          <a:ln w="9525">
            <a:noFill/>
            <a:miter lim="800000"/>
            <a:headEnd/>
            <a:tailEnd/>
          </a:ln>
          <a:effectLst/>
        </p:spPr>
      </p:pic>
      <p:sp>
        <p:nvSpPr>
          <p:cNvPr id="8" name="ZoneTexte 7"/>
          <p:cNvSpPr txBox="1"/>
          <p:nvPr/>
        </p:nvSpPr>
        <p:spPr>
          <a:xfrm>
            <a:off x="6876256" y="1124744"/>
            <a:ext cx="2016224" cy="2123658"/>
          </a:xfrm>
          <a:prstGeom prst="rect">
            <a:avLst/>
          </a:prstGeom>
          <a:solidFill>
            <a:schemeClr val="accent2">
              <a:lumMod val="20000"/>
              <a:lumOff val="80000"/>
            </a:schemeClr>
          </a:solidFill>
        </p:spPr>
        <p:txBody>
          <a:bodyPr wrap="square" rtlCol="0">
            <a:spAutoFit/>
          </a:bodyPr>
          <a:lstStyle/>
          <a:p>
            <a:r>
              <a:rPr lang="fr-FR" sz="1200" dirty="0" smtClean="0">
                <a:latin typeface="Arial" pitchFamily="34" charset="0"/>
                <a:cs typeface="Arial" pitchFamily="34" charset="0"/>
              </a:rPr>
              <a:t>Taux de réussite </a:t>
            </a:r>
            <a:r>
              <a:rPr lang="fr-FR" sz="1200" dirty="0" smtClean="0">
                <a:latin typeface="Arial" pitchFamily="34" charset="0"/>
                <a:cs typeface="Arial" pitchFamily="34" charset="0"/>
              </a:rPr>
              <a:t>le plus élevé de ces dernières années. </a:t>
            </a:r>
            <a:endParaRPr lang="fr-FR" sz="1200" dirty="0" smtClean="0">
              <a:latin typeface="Arial" pitchFamily="34" charset="0"/>
              <a:cs typeface="Arial" pitchFamily="34" charset="0"/>
            </a:endParaRPr>
          </a:p>
          <a:p>
            <a:endParaRPr lang="fr-FR" sz="1200" dirty="0" smtClean="0">
              <a:latin typeface="Arial" pitchFamily="34" charset="0"/>
              <a:cs typeface="Arial" pitchFamily="34" charset="0"/>
            </a:endParaRPr>
          </a:p>
          <a:p>
            <a:r>
              <a:rPr lang="fr-FR" sz="1200" dirty="0" smtClean="0">
                <a:latin typeface="Arial" pitchFamily="34" charset="0"/>
                <a:cs typeface="Arial" pitchFamily="34" charset="0"/>
              </a:rPr>
              <a:t>Pourcentage </a:t>
            </a:r>
            <a:r>
              <a:rPr lang="fr-FR" sz="1200" dirty="0" smtClean="0">
                <a:latin typeface="Arial" pitchFamily="34" charset="0"/>
                <a:cs typeface="Arial" pitchFamily="34" charset="0"/>
              </a:rPr>
              <a:t>d’échec </a:t>
            </a:r>
            <a:r>
              <a:rPr lang="fr-FR" sz="1200" dirty="0" smtClean="0">
                <a:latin typeface="Arial" pitchFamily="34" charset="0"/>
                <a:cs typeface="Arial" pitchFamily="34" charset="0"/>
              </a:rPr>
              <a:t>le </a:t>
            </a:r>
            <a:r>
              <a:rPr lang="fr-FR" sz="1200" dirty="0" smtClean="0">
                <a:latin typeface="Arial" pitchFamily="34" charset="0"/>
                <a:cs typeface="Arial" pitchFamily="34" charset="0"/>
              </a:rPr>
              <a:t>plus </a:t>
            </a:r>
            <a:r>
              <a:rPr lang="fr-FR" sz="1200" dirty="0" smtClean="0">
                <a:latin typeface="Arial" pitchFamily="34" charset="0"/>
                <a:cs typeface="Arial" pitchFamily="34" charset="0"/>
              </a:rPr>
              <a:t>important </a:t>
            </a:r>
            <a:r>
              <a:rPr lang="fr-FR" sz="1200" dirty="0" smtClean="0">
                <a:latin typeface="Arial" pitchFamily="34" charset="0"/>
                <a:cs typeface="Arial" pitchFamily="34" charset="0"/>
              </a:rPr>
              <a:t>: </a:t>
            </a:r>
          </a:p>
          <a:p>
            <a:r>
              <a:rPr lang="fr-FR" sz="1200" dirty="0" smtClean="0">
                <a:latin typeface="Arial" pitchFamily="34" charset="0"/>
                <a:cs typeface="Arial" pitchFamily="34" charset="0"/>
              </a:rPr>
              <a:t>- </a:t>
            </a:r>
            <a:r>
              <a:rPr lang="fr-FR" sz="1200" dirty="0" smtClean="0">
                <a:latin typeface="Arial" pitchFamily="34" charset="0"/>
                <a:cs typeface="Arial" pitchFamily="34" charset="0"/>
                <a:hlinkClick r:id="rId3" action="ppaction://hlinkfile"/>
              </a:rPr>
              <a:t>Item 15 </a:t>
            </a:r>
            <a:r>
              <a:rPr lang="fr-FR" sz="1200" dirty="0" smtClean="0">
                <a:latin typeface="Arial" pitchFamily="34" charset="0"/>
                <a:cs typeface="Arial" pitchFamily="34" charset="0"/>
              </a:rPr>
              <a:t>: être </a:t>
            </a:r>
            <a:r>
              <a:rPr lang="fr-FR" sz="1200" dirty="0" smtClean="0">
                <a:latin typeface="Arial" pitchFamily="34" charset="0"/>
                <a:cs typeface="Arial" pitchFamily="34" charset="0"/>
              </a:rPr>
              <a:t>capable de produire un écrit cohérent en anglais en adaptant des modèles donnés</a:t>
            </a:r>
          </a:p>
          <a:p>
            <a:endParaRPr lang="fr-FR" sz="12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otonde">
  <a:themeElements>
    <a:clrScheme name="Rotond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Rotond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Rotond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0</TotalTime>
  <Words>607</Words>
  <Application>Microsoft Office PowerPoint</Application>
  <PresentationFormat>Affichage à l'écran (4:3)</PresentationFormat>
  <Paragraphs>101</Paragraphs>
  <Slides>18</Slides>
  <Notes>0</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Rotonde</vt:lpstr>
      <vt:lpstr>Evaluation en anglais au niveau du palier 2 du socle commun  (fin de CM2 et début de 6ème)</vt:lpstr>
      <vt:lpstr>Une passation en deux temps</vt:lpstr>
      <vt:lpstr>Répartition géographique</vt:lpstr>
      <vt:lpstr>Étude  des  résultats  de  l’ensemble  de  la  zone</vt:lpstr>
      <vt:lpstr>Compréhension de l’oral</vt:lpstr>
      <vt:lpstr>Compréhension de l’oral</vt:lpstr>
      <vt:lpstr>Compréhension de l’écrit</vt:lpstr>
      <vt:lpstr>Compréhension de l’écrit</vt:lpstr>
      <vt:lpstr>Expression écrite</vt:lpstr>
      <vt:lpstr>Expression écrite</vt:lpstr>
      <vt:lpstr>Expression orale</vt:lpstr>
      <vt:lpstr>Production orale en continu</vt:lpstr>
      <vt:lpstr>Production orale en continu</vt:lpstr>
      <vt:lpstr>Interaction orale – contact social</vt:lpstr>
      <vt:lpstr>Interaction orale – contact social</vt:lpstr>
      <vt:lpstr>Lire et épeler</vt:lpstr>
      <vt:lpstr>Reproduire un modèle oral</vt:lpstr>
      <vt:lpstr>Pour chaque établissement, une aide à l’analyse des résultats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Évaluations en langue vivante (anglais) au palier 2 du socle commun de connaissances et de compétences</dc:title>
  <dc:creator>Laurent Daynac</dc:creator>
  <cp:lastModifiedBy>Laurent Daynac</cp:lastModifiedBy>
  <cp:revision>87</cp:revision>
  <dcterms:created xsi:type="dcterms:W3CDTF">2011-06-01T11:04:28Z</dcterms:created>
  <dcterms:modified xsi:type="dcterms:W3CDTF">2012-11-18T22:47:51Z</dcterms:modified>
</cp:coreProperties>
</file>