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455" autoAdjust="0"/>
    <p:restoredTop sz="94660"/>
  </p:normalViewPr>
  <p:slideViewPr>
    <p:cSldViewPr>
      <p:cViewPr varScale="1">
        <p:scale>
          <a:sx n="88" d="100"/>
          <a:sy n="88" d="100"/>
        </p:scale>
        <p:origin x="-105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1CED10D8-32B0-4A7E-BE77-2EE127261950}" type="datetimeFigureOut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60C55A7-5939-43E1-973C-BFDC6CE33E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r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7" name="Sous-titr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4" name="Espace réservé de la date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89E7F6-8C97-4B0A-81A4-83D486F565E3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5" name="Espace réservé du pied de page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AF2A45-8641-4C23-8A05-EA4EA843346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4B8714-7BE6-485C-BB12-7000D8C0B646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7C1F94-634A-497F-8293-5DFA6BE7BE7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01EA151-FBC7-45E9-841A-C4652DBD0412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B6F159-4D68-444D-9ADA-DAE3817D7E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3705A5-40A4-4DFD-AFA7-C220BEFA39FC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5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D763F4-E950-4F36-B1CD-F764DDFD82D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23527F-C48C-4F2A-A67A-55891ADA8B1C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05A2A-9ABD-46FC-A3DF-A99760C46EF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C709A7-91CC-440F-803E-290B06FDA24A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5467A6-BADF-43BC-A59A-9A20AA924F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u contenu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7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0DE86-9308-474E-97A1-E31452CEB804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8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99849-B004-4C57-9869-98BC08F0B06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BC7A7-426E-4DDF-A692-2594A2325B46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4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9CD813-2316-4D42-9A77-03A95731C91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682BA-3B20-4ECA-8C43-8F2B6ACB2027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3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C52222-4C29-4F26-A5D9-1228B68CC37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218D24-0A0B-4AE9-BE59-0647B5B7B925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6" name="Espace réservé du pied de page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B0DFF8-7D69-49AC-8F21-F583F4E1E40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gner et arrondir un rectangle à un seul coin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Triangle rectangle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Forme libre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9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9217A-2FE4-4470-A041-8E639C897D65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10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1" name="Espace réservé du numéro de diapositive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F16B5C-E7FA-4C4A-83E6-74C273D1D0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orme libre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8" name="Forme libre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1028" name="Espace réservé du titre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  <a:endParaRPr lang="en-US" smtClean="0"/>
          </a:p>
        </p:txBody>
      </p:sp>
      <p:sp>
        <p:nvSpPr>
          <p:cNvPr id="1029" name="Espace réservé du texte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0" name="Espace réservé de la date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ED5A69DF-FF11-46C5-85D0-2A3888E81045}" type="datetime1">
              <a:rPr lang="fr-FR"/>
              <a:pPr>
                <a:defRPr/>
              </a:pPr>
              <a:t>04/05/2013</a:t>
            </a:fld>
            <a:endParaRPr lang="fr-FR"/>
          </a:p>
        </p:txBody>
      </p:sp>
      <p:sp>
        <p:nvSpPr>
          <p:cNvPr id="22" name="Espace réservé du pied de page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D2D9C3F-1038-4420-8AF5-5D5EAA89105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grpSp>
        <p:nvGrpSpPr>
          <p:cNvPr id="1033" name="Groupe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12" name="Forme libre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  <p:sp>
          <p:nvSpPr>
            <p:cNvPr id="13" name="Forme libre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  <a:cs typeface="+mn-cs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1" r:id="rId1"/>
    <p:sldLayoutId id="2147483703" r:id="rId2"/>
    <p:sldLayoutId id="2147483712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13" r:id="rId9"/>
    <p:sldLayoutId id="2147483709" r:id="rId10"/>
    <p:sldLayoutId id="2147483710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0BD0D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10CF9B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video" Target="file:///C:\Users\Gu&#233;nol&#233;\Desktop\VI%20Dakar\Dial%20Diop\Technologie\D&#233;fi%20techno\CE2.B\6.%20R&#233;alisations\Vid&#233;os\CIMG8342.wmv" TargetMode="External"/><Relationship Id="rId1" Type="http://schemas.openxmlformats.org/officeDocument/2006/relationships/video" Target="file:///C:\Users\Gu&#233;nol&#233;\Desktop\VI%20Dakar\Dial%20Diop\Technologie\D&#233;fi%20techno\CE2.B\6.%20R&#233;alisations\Vid&#233;os\CIMG8340.wmv" TargetMode="External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video" Target="file:///C:\Users\Gu&#233;nol&#233;\Desktop\VI%20Dakar\Dial%20Diop\Technologie\D&#233;fi%20techno\CE2.B\6.%20R&#233;alisations\Vid&#233;os\CIMG8345.wmv" TargetMode="External"/><Relationship Id="rId7" Type="http://schemas.openxmlformats.org/officeDocument/2006/relationships/image" Target="../media/image30.png"/><Relationship Id="rId2" Type="http://schemas.openxmlformats.org/officeDocument/2006/relationships/video" Target="file:///C:\Users\Gu&#233;nol&#233;\Desktop\VI%20Dakar\Dial%20Diop\Technologie\D&#233;fi%20techno\CE2.B\6.%20R&#233;alisations\Vid&#233;os\CIMG8344.wmv" TargetMode="External"/><Relationship Id="rId1" Type="http://schemas.openxmlformats.org/officeDocument/2006/relationships/video" Target="file:///C:\Users\Gu&#233;nol&#233;\Desktop\VI%20Dakar\Dial%20Diop\Technologie\D&#233;fi%20techno\CE2.B\6.%20R&#233;alisations\Vid&#233;os\CIMG8343.wmv" TargetMode="External"/><Relationship Id="rId6" Type="http://schemas.openxmlformats.org/officeDocument/2006/relationships/image" Target="../media/image29.jpeg"/><Relationship Id="rId5" Type="http://schemas.openxmlformats.org/officeDocument/2006/relationships/image" Target="../media/image28.png"/><Relationship Id="rId4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2.jpeg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539552" y="548680"/>
            <a:ext cx="7851648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Défi technologique</a:t>
            </a:r>
            <a:endParaRPr lang="fr-FR" dirty="0"/>
          </a:p>
        </p:txBody>
      </p:sp>
      <p:sp>
        <p:nvSpPr>
          <p:cNvPr id="5123" name="Sous-titre 2"/>
          <p:cNvSpPr>
            <a:spLocks noGrp="1"/>
          </p:cNvSpPr>
          <p:nvPr>
            <p:ph type="subTitle" idx="1"/>
          </p:nvPr>
        </p:nvSpPr>
        <p:spPr>
          <a:xfrm>
            <a:off x="533400" y="3228975"/>
            <a:ext cx="7854950" cy="1752600"/>
          </a:xfrm>
        </p:spPr>
        <p:txBody>
          <a:bodyPr/>
          <a:lstStyle/>
          <a:p>
            <a:pPr marR="0" eaLnBrk="1" hangingPunct="1"/>
            <a:r>
              <a:rPr lang="fr-FR" smtClean="0"/>
              <a:t>Ecole franco-sénégalaise Dial Diop</a:t>
            </a:r>
          </a:p>
          <a:p>
            <a:pPr marR="0" eaLnBrk="1" hangingPunct="1"/>
            <a:r>
              <a:rPr lang="fr-FR" smtClean="0"/>
              <a:t>CE2.B</a:t>
            </a:r>
          </a:p>
          <a:p>
            <a:pPr marR="0" eaLnBrk="1" hangingPunct="1"/>
            <a:r>
              <a:rPr lang="fr-FR" smtClean="0"/>
              <a:t>LE BLEIS Guénolé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550115-1B98-409F-AC20-7DC089A21632}" type="slidenum">
              <a:rPr lang="fr-FR" sz="1400"/>
              <a:pPr>
                <a:defRPr/>
              </a:pPr>
              <a:t>1</a:t>
            </a:fld>
            <a:endParaRPr lang="fr-FR" sz="1400" dirty="0"/>
          </a:p>
        </p:txBody>
      </p:sp>
      <p:sp>
        <p:nvSpPr>
          <p:cNvPr id="5125" name="ZoneTexte 4"/>
          <p:cNvSpPr txBox="1">
            <a:spLocks noChangeArrowheads="1"/>
          </p:cNvSpPr>
          <p:nvPr/>
        </p:nvSpPr>
        <p:spPr bwMode="auto">
          <a:xfrm>
            <a:off x="611188" y="333375"/>
            <a:ext cx="1223962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Mai 2013</a:t>
            </a:r>
          </a:p>
        </p:txBody>
      </p:sp>
      <p:sp>
        <p:nvSpPr>
          <p:cNvPr id="5126" name="ZoneTexte 5"/>
          <p:cNvSpPr txBox="1">
            <a:spLocks noChangeArrowheads="1"/>
          </p:cNvSpPr>
          <p:nvPr/>
        </p:nvSpPr>
        <p:spPr bwMode="auto">
          <a:xfrm>
            <a:off x="7019925" y="333375"/>
            <a:ext cx="1655763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/>
              <a:t>Ipef Dakar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93CF258E-CFD9-43DA-963C-8A278753EF3A}" type="slidenum">
              <a:rPr lang="fr-FR" sz="1400"/>
              <a:pPr>
                <a:defRPr/>
              </a:pPr>
              <a:t>10</a:t>
            </a:fld>
            <a:endParaRPr lang="fr-FR" sz="1400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250825" y="0"/>
            <a:ext cx="8435975" cy="6669088"/>
          </a:xfrm>
          <a:prstGeom prst="rect">
            <a:avLst/>
          </a:prstGeom>
        </p:spPr>
        <p:txBody>
          <a:bodyPr>
            <a:normAutofit fontScale="92500" lnSpcReduction="20000"/>
          </a:bodyPr>
          <a:lstStyle/>
          <a:p>
            <a:pPr marL="274320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r-FR" sz="2600" dirty="0">
                <a:latin typeface="+mn-lt"/>
                <a:cs typeface="+mn-cs"/>
              </a:rPr>
              <a:t>c. Problèmes rencontrés</a:t>
            </a:r>
          </a:p>
          <a:p>
            <a:pPr marL="731520" lvl="1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r-FR" sz="2600" dirty="0">
                <a:latin typeface="+mn-lt"/>
                <a:cs typeface="+mn-cs"/>
              </a:rPr>
              <a:t>Fuites importantes</a:t>
            </a:r>
          </a:p>
          <a:p>
            <a:pPr marL="1188720" lvl="2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r-FR" sz="2600" dirty="0">
                <a:latin typeface="+mn-lt"/>
                <a:cs typeface="+mn-cs"/>
              </a:rPr>
              <a:t>Solutions proposées : scotch, ficelle, pâte à fixe</a:t>
            </a:r>
          </a:p>
          <a:p>
            <a:pPr marL="1645920" lvl="3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fr-FR" sz="2600" dirty="0">
                <a:latin typeface="+mn-lt"/>
                <a:cs typeface="+mn-cs"/>
              </a:rPr>
              <a:t>	Utilisation de pâte à fixe</a:t>
            </a:r>
          </a:p>
          <a:p>
            <a:pPr marL="731520" lvl="1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r-FR" sz="2600" dirty="0">
                <a:latin typeface="+mn-lt"/>
                <a:cs typeface="+mn-cs"/>
              </a:rPr>
              <a:t>L’eau ne circule pas</a:t>
            </a:r>
          </a:p>
          <a:p>
            <a:pPr marL="1188720" lvl="2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fr-FR" sz="2600" dirty="0">
                <a:latin typeface="+mn-lt"/>
                <a:cs typeface="+mn-cs"/>
              </a:rPr>
              <a:t>	Incliner le tuyau</a:t>
            </a:r>
          </a:p>
          <a:p>
            <a:pPr marL="1188720" lvl="2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fr-FR" sz="2600" dirty="0">
                <a:latin typeface="+mn-lt"/>
                <a:cs typeface="+mn-cs"/>
              </a:rPr>
              <a:t>	Surélever le récipient A</a:t>
            </a:r>
          </a:p>
          <a:p>
            <a:pPr marL="731520" lvl="1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r-FR" sz="2600" dirty="0">
                <a:latin typeface="+mn-lt"/>
                <a:cs typeface="+mn-cs"/>
              </a:rPr>
              <a:t>Les matériaux ne sont pas étanches</a:t>
            </a:r>
          </a:p>
          <a:p>
            <a:pPr marL="1188720" lvl="2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fr-FR" sz="2600" dirty="0">
                <a:latin typeface="+mn-lt"/>
                <a:cs typeface="+mn-cs"/>
              </a:rPr>
              <a:t>	Ne pas utiliser le carton pour les récipients et tuyaux</a:t>
            </a:r>
          </a:p>
          <a:p>
            <a:pPr marL="1188720" lvl="2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fr-FR" sz="2600" dirty="0">
                <a:latin typeface="+mn-lt"/>
                <a:cs typeface="+mn-cs"/>
              </a:rPr>
              <a:t>	Bien colmater les trous percés avec de la pâte à fixe</a:t>
            </a:r>
          </a:p>
          <a:p>
            <a:pPr marL="731520" lvl="1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r>
              <a:rPr lang="fr-FR" sz="2600" dirty="0">
                <a:latin typeface="+mn-lt"/>
                <a:cs typeface="+mn-cs"/>
              </a:rPr>
              <a:t>Stabilité des constructions</a:t>
            </a:r>
          </a:p>
          <a:p>
            <a:pPr marL="1188720" lvl="2" indent="-274320" algn="just" fontAlgn="auto">
              <a:lnSpc>
                <a:spcPct val="15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defRPr/>
            </a:pPr>
            <a:r>
              <a:rPr lang="fr-FR" sz="2600" dirty="0">
                <a:latin typeface="+mn-lt"/>
                <a:cs typeface="+mn-cs"/>
              </a:rPr>
              <a:t>	Utilisation de sable pour avoir une assise plus </a:t>
            </a:r>
            <a:r>
              <a:rPr lang="fr-FR" sz="2600" dirty="0">
                <a:latin typeface="+mn-lt"/>
                <a:cs typeface="+mn-cs"/>
              </a:rPr>
              <a:t>solide</a:t>
            </a:r>
            <a:endParaRPr lang="fr-FR" sz="2600" dirty="0">
              <a:latin typeface="+mn-lt"/>
              <a:cs typeface="+mn-cs"/>
            </a:endParaRPr>
          </a:p>
        </p:txBody>
      </p:sp>
      <p:sp>
        <p:nvSpPr>
          <p:cNvPr id="6" name="Flèche droite à entaille 5"/>
          <p:cNvSpPr/>
          <p:nvPr/>
        </p:nvSpPr>
        <p:spPr>
          <a:xfrm>
            <a:off x="1476375" y="1844675"/>
            <a:ext cx="431800" cy="2159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7" name="Flèche droite à entaille 6"/>
          <p:cNvSpPr/>
          <p:nvPr/>
        </p:nvSpPr>
        <p:spPr>
          <a:xfrm>
            <a:off x="1042988" y="3500438"/>
            <a:ext cx="433387" cy="2159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8" name="Flèche droite à entaille 7"/>
          <p:cNvSpPr/>
          <p:nvPr/>
        </p:nvSpPr>
        <p:spPr>
          <a:xfrm>
            <a:off x="1042988" y="2924175"/>
            <a:ext cx="433387" cy="217488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9" name="Flèche droite à entaille 8"/>
          <p:cNvSpPr/>
          <p:nvPr/>
        </p:nvSpPr>
        <p:spPr>
          <a:xfrm>
            <a:off x="1042988" y="4581525"/>
            <a:ext cx="433387" cy="2159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0" name="Flèche droite à entaille 9"/>
          <p:cNvSpPr/>
          <p:nvPr/>
        </p:nvSpPr>
        <p:spPr>
          <a:xfrm>
            <a:off x="1042988" y="5157788"/>
            <a:ext cx="433387" cy="2159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  <p:sp>
        <p:nvSpPr>
          <p:cNvPr id="11" name="Flèche droite à entaille 10"/>
          <p:cNvSpPr/>
          <p:nvPr/>
        </p:nvSpPr>
        <p:spPr>
          <a:xfrm>
            <a:off x="1042988" y="6237288"/>
            <a:ext cx="433387" cy="215900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C73B5FE-8692-4564-992F-4B51E8608F11}" type="slidenum">
              <a:rPr lang="fr-FR" sz="1400"/>
              <a:pPr>
                <a:defRPr/>
              </a:pPr>
              <a:t>11</a:t>
            </a:fld>
            <a:endParaRPr lang="fr-FR" sz="1400" dirty="0"/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323850" y="333375"/>
            <a:ext cx="8434388" cy="619125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731520" lvl="1" indent="-274320" fontAlgn="auto"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defRPr/>
            </a:pPr>
            <a:endParaRPr lang="fr-FR" sz="2600" dirty="0">
              <a:latin typeface="+mn-lt"/>
              <a:cs typeface="+mn-cs"/>
            </a:endParaRPr>
          </a:p>
          <a:p>
            <a:pPr marL="640080" lvl="1" indent="-246888" fontAlgn="auto"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5000"/>
              <a:buFont typeface="Wingdings 2"/>
              <a:buChar char=""/>
              <a:defRPr/>
            </a:pPr>
            <a:endParaRPr lang="fr-FR" sz="2400" dirty="0">
              <a:latin typeface="+mn-lt"/>
              <a:cs typeface="+mn-cs"/>
            </a:endParaRPr>
          </a:p>
        </p:txBody>
      </p:sp>
      <p:sp>
        <p:nvSpPr>
          <p:cNvPr id="7" name="Espace réservé du contenu 2"/>
          <p:cNvSpPr>
            <a:spLocks noGrp="1"/>
          </p:cNvSpPr>
          <p:nvPr>
            <p:ph idx="1"/>
          </p:nvPr>
        </p:nvSpPr>
        <p:spPr>
          <a:xfrm>
            <a:off x="250825" y="404813"/>
            <a:ext cx="8435975" cy="5919787"/>
          </a:xfrm>
        </p:spPr>
        <p:txBody>
          <a:bodyPr>
            <a:normAutofit fontScale="85000" lnSpcReduction="20000"/>
          </a:bodyPr>
          <a:lstStyle/>
          <a:p>
            <a:pPr marL="274320" indent="-274320" eaLnBrk="1" fontAlgn="auto" hangingPunct="1">
              <a:lnSpc>
                <a:spcPct val="17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dirty="0" smtClean="0"/>
              <a:t>d. Connaissances acquises</a:t>
            </a:r>
          </a:p>
          <a:p>
            <a:pPr marL="640080" lvl="1" indent="-246888" eaLnBrk="1" fontAlgn="auto" hangingPunct="1">
              <a:lnSpc>
                <a:spcPct val="16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Techniques</a:t>
            </a:r>
          </a:p>
          <a:p>
            <a:pPr lvl="2" indent="-246888" eaLnBrk="1" fontAlgn="auto" hangingPunct="1">
              <a:lnSpc>
                <a:spcPct val="16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Etanchéité des matériaux : test des matériaux utilisés</a:t>
            </a:r>
          </a:p>
          <a:p>
            <a:pPr lvl="2" indent="-246888" eaLnBrk="1" fontAlgn="auto" hangingPunct="1">
              <a:lnSpc>
                <a:spcPct val="16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Constructions « réelles » similaires : étude des norias, aqueducs, châteaux d’eau et de leur fonctionnement</a:t>
            </a:r>
          </a:p>
          <a:p>
            <a:pPr lvl="2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FR" dirty="0" smtClean="0"/>
          </a:p>
          <a:p>
            <a:pPr marL="640080" lvl="1" indent="-246888" eaLnBrk="1" fontAlgn="auto" hangingPunct="1">
              <a:lnSpc>
                <a:spcPct val="16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Humaines</a:t>
            </a:r>
          </a:p>
          <a:p>
            <a:pPr lvl="2" indent="-246888" eaLnBrk="1" fontAlgn="auto" hangingPunct="1">
              <a:lnSpc>
                <a:spcPct val="16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Travail en groupe : travail en groupes de 4 enfants</a:t>
            </a:r>
          </a:p>
          <a:p>
            <a:pPr lvl="2" indent="-246888" eaLnBrk="1" fontAlgn="auto" hangingPunct="1">
              <a:lnSpc>
                <a:spcPct val="16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Savoir faire des concessions quand son idée n’est pas unanime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FR" dirty="0" smtClean="0"/>
          </a:p>
          <a:p>
            <a:pPr marL="640080" lvl="1" indent="-246888"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Défi</a:t>
            </a:r>
          </a:p>
          <a:p>
            <a:pPr lvl="2" indent="-246888"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Notion de concours et de compétition</a:t>
            </a:r>
          </a:p>
          <a:p>
            <a:pPr lvl="2" indent="-246888" eaLnBrk="1" fontAlgn="auto" hangingPunct="1">
              <a:lnSpc>
                <a:spcPct val="17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Engagement dans un concours où il y a beaucoup de concurrence</a:t>
            </a:r>
          </a:p>
          <a:p>
            <a:pPr marL="640080" lvl="1" indent="-246888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endParaRPr lang="fr-FR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FR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FR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323850" y="188913"/>
            <a:ext cx="8229600" cy="782637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3. Réalisations finales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549599-680E-47E0-B544-392AD553089B}" type="slidenum">
              <a:rPr lang="fr-FR" sz="1400"/>
              <a:pPr>
                <a:defRPr/>
              </a:pPr>
              <a:t>12</a:t>
            </a:fld>
            <a:endParaRPr lang="fr-FR" sz="1400" dirty="0"/>
          </a:p>
        </p:txBody>
      </p:sp>
      <p:pic>
        <p:nvPicPr>
          <p:cNvPr id="16388" name="Picture 8" descr="C:\Users\Guénolé\Desktop\VI Dakar\Dial Diop\Technologie\Défi techno\CE2.B\6. Réalisations\CIMG769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125538"/>
            <a:ext cx="4537075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9" descr="C:\Users\Guénolé\Desktop\VI Dakar\Dial Diop\Technologie\Défi techno\CE2.B\6. Réalisations\CIMG769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63938" y="3213100"/>
            <a:ext cx="2295525" cy="3443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11" descr="C:\Users\Guénolé\Desktop\VI Dakar\Dial Diop\Technologie\Défi techno\CE2.B\6. Réalisations\CIMG770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67400" y="115888"/>
            <a:ext cx="3097213" cy="4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1" name="ZoneTexte 18"/>
          <p:cNvSpPr txBox="1">
            <a:spLocks noChangeArrowheads="1"/>
          </p:cNvSpPr>
          <p:nvPr/>
        </p:nvSpPr>
        <p:spPr bwMode="auto">
          <a:xfrm>
            <a:off x="395288" y="4724400"/>
            <a:ext cx="2952750" cy="12017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>
                <a:latin typeface="Constantia" pitchFamily="18" charset="0"/>
              </a:rPr>
              <a:t>La plupart des constructions ont des fuites…</a:t>
            </a:r>
          </a:p>
        </p:txBody>
      </p:sp>
      <p:sp>
        <p:nvSpPr>
          <p:cNvPr id="16392" name="ZoneTexte 19"/>
          <p:cNvSpPr txBox="1">
            <a:spLocks noChangeArrowheads="1"/>
          </p:cNvSpPr>
          <p:nvPr/>
        </p:nvSpPr>
        <p:spPr bwMode="auto">
          <a:xfrm>
            <a:off x="6191250" y="5157788"/>
            <a:ext cx="2773363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>
                <a:latin typeface="Constantia" pitchFamily="18" charset="0"/>
              </a:rPr>
              <a:t>Tous les groupes ont respecté le cahier des charges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E9384F1-0124-408E-9893-B393C205C96F}" type="slidenum">
              <a:rPr lang="fr-FR" sz="1400"/>
              <a:pPr>
                <a:defRPr/>
              </a:pPr>
              <a:t>13</a:t>
            </a:fld>
            <a:endParaRPr lang="fr-FR" sz="1400" dirty="0"/>
          </a:p>
        </p:txBody>
      </p:sp>
      <p:pic>
        <p:nvPicPr>
          <p:cNvPr id="17411" name="Picture 14" descr="C:\Users\Guénolé\Desktop\VI Dakar\Dial Diop\Technologie\Défi techno\CE2.B\6. Réalisations\CIMG834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692150"/>
            <a:ext cx="3341687" cy="501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10" descr="C:\Users\Guénolé\Desktop\VI Dakar\Dial Diop\Technologie\Défi techno\CE2.B\6. Réalisations\CIMG769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550" y="836613"/>
            <a:ext cx="3095625" cy="464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3" name="ZoneTexte 6"/>
          <p:cNvSpPr txBox="1">
            <a:spLocks noChangeArrowheads="1"/>
          </p:cNvSpPr>
          <p:nvPr/>
        </p:nvSpPr>
        <p:spPr bwMode="auto">
          <a:xfrm>
            <a:off x="395288" y="5876925"/>
            <a:ext cx="7993062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2400">
                <a:latin typeface="Constantia" pitchFamily="18" charset="0"/>
              </a:rPr>
              <a:t>L’esthétique n’est pas toujours au rendez-vous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E3EF82D-31E7-4881-BB04-B848C5FE6B2E}" type="slidenum">
              <a:rPr lang="fr-FR" sz="1400"/>
              <a:pPr>
                <a:defRPr/>
              </a:pPr>
              <a:t>14</a:t>
            </a:fld>
            <a:endParaRPr lang="fr-FR" sz="1400" dirty="0"/>
          </a:p>
        </p:txBody>
      </p:sp>
      <p:sp>
        <p:nvSpPr>
          <p:cNvPr id="18435" name="ZoneTexte 11"/>
          <p:cNvSpPr txBox="1">
            <a:spLocks noChangeArrowheads="1"/>
          </p:cNvSpPr>
          <p:nvPr/>
        </p:nvSpPr>
        <p:spPr bwMode="auto">
          <a:xfrm>
            <a:off x="179388" y="188913"/>
            <a:ext cx="1584325" cy="58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fr-FR" sz="3200" b="1" u="sng">
                <a:latin typeface="Constantia" pitchFamily="18" charset="0"/>
              </a:rPr>
              <a:t>Vidéos</a:t>
            </a:r>
          </a:p>
        </p:txBody>
      </p:sp>
      <p:pic>
        <p:nvPicPr>
          <p:cNvPr id="15" name="CIMG8340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125538"/>
            <a:ext cx="4224337" cy="3167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CIMG8342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00563" y="2924175"/>
            <a:ext cx="4511675" cy="3384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video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024447D-87C2-4777-B70B-2CD52186ADAE}" type="slidenum">
              <a:rPr lang="fr-FR" sz="1400"/>
              <a:pPr>
                <a:defRPr/>
              </a:pPr>
              <a:t>15</a:t>
            </a:fld>
            <a:endParaRPr lang="fr-FR" sz="1400" dirty="0"/>
          </a:p>
        </p:txBody>
      </p:sp>
      <p:pic>
        <p:nvPicPr>
          <p:cNvPr id="8" name="CIMG8343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388" y="188913"/>
            <a:ext cx="40322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CIMG8344.wmv">
            <a:hlinkClick r:id="" action="ppaction://media"/>
          </p:cNvPr>
          <p:cNvPicPr>
            <a:picLocks noRot="1" noChangeAspect="1"/>
          </p:cNvPicPr>
          <p:nvPr>
            <a:videoFile r:link="rId2"/>
          </p:nvPr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356100" y="115888"/>
            <a:ext cx="4464050" cy="334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CIMG8345.wmv">
            <a:hlinkClick r:id="" action="ppaction://media"/>
          </p:cNvPr>
          <p:cNvPicPr>
            <a:picLocks noRot="1" noChangeAspect="1"/>
          </p:cNvPicPr>
          <p:nvPr>
            <a:videoFile r:link="rId3"/>
          </p:nvPr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692275" y="3573463"/>
            <a:ext cx="4248150" cy="318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  <p:video fullScrn="1"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video fullScrn="1"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video>
            <p:seq concurrent="1" nextAc="seek">
              <p:cTn id="14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5" fill="hold">
                      <p:stCondLst>
                        <p:cond delay="0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8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video fullScrn="1">
              <p:cMediaNode>
                <p:cTn id="19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vide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>
          <a:xfrm>
            <a:off x="468313" y="188913"/>
            <a:ext cx="8229600" cy="1143000"/>
          </a:xfrm>
        </p:spPr>
        <p:txBody>
          <a:bodyPr/>
          <a:lstStyle/>
          <a:p>
            <a:pPr eaLnBrk="1" hangingPunct="1"/>
            <a:r>
              <a:rPr lang="fr-FR" smtClean="0"/>
              <a:t>Sommaire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484313"/>
            <a:ext cx="8229600" cy="4840287"/>
          </a:xfrm>
        </p:spPr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dirty="0" smtClean="0"/>
              <a:t>1. Le défi à réaliser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dirty="0" smtClean="0"/>
              <a:t>2. Démarche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a. Etapes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b. Matériaux utilisés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c. Problèmes rencontrées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d. Connaissances acquises</a:t>
            </a:r>
          </a:p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dirty="0" smtClean="0"/>
              <a:t>3. Réalisations finales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Photos/Vidéos</a:t>
            </a: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AD1D734-77D2-42D3-B8B2-F714CF0B8375}" type="slidenum">
              <a:rPr lang="fr-FR" sz="1400"/>
              <a:pPr>
                <a:defRPr/>
              </a:pPr>
              <a:t>2</a:t>
            </a:fld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>
          <a:xfrm>
            <a:off x="395288" y="260350"/>
            <a:ext cx="8229600" cy="1143000"/>
          </a:xfrm>
        </p:spPr>
        <p:txBody>
          <a:bodyPr/>
          <a:lstStyle/>
          <a:p>
            <a:pPr eaLnBrk="1" hangingPunct="1"/>
            <a:r>
              <a:rPr lang="fr-FR" smtClean="0"/>
              <a:t>1. Le défi à réaliser</a:t>
            </a:r>
          </a:p>
        </p:txBody>
      </p:sp>
      <p:sp>
        <p:nvSpPr>
          <p:cNvPr id="7171" name="Espace réservé du contenu 2"/>
          <p:cNvSpPr>
            <a:spLocks noGrp="1"/>
          </p:cNvSpPr>
          <p:nvPr>
            <p:ph idx="1"/>
          </p:nvPr>
        </p:nvSpPr>
        <p:spPr>
          <a:xfrm>
            <a:off x="457200" y="1700213"/>
            <a:ext cx="8229600" cy="4624387"/>
          </a:xfrm>
        </p:spPr>
        <p:txBody>
          <a:bodyPr/>
          <a:lstStyle/>
          <a:p>
            <a:pPr algn="just" eaLnBrk="1" hangingPunct="1">
              <a:lnSpc>
                <a:spcPct val="150000"/>
              </a:lnSpc>
            </a:pPr>
            <a:r>
              <a:rPr lang="fr-FR" smtClean="0"/>
              <a:t>Intitulé : « Construire un dispositif qui permet de transvaser une quantité d’eau d’un récipient A vers un récipient B »</a:t>
            </a:r>
          </a:p>
          <a:p>
            <a:pPr algn="just" eaLnBrk="1" hangingPunct="1">
              <a:lnSpc>
                <a:spcPct val="150000"/>
              </a:lnSpc>
            </a:pPr>
            <a:r>
              <a:rPr lang="fr-FR" smtClean="0"/>
              <a:t>Contraintes</a:t>
            </a:r>
          </a:p>
          <a:p>
            <a:pPr lvl="3" algn="just" eaLnBrk="1" hangingPunct="1">
              <a:lnSpc>
                <a:spcPct val="150000"/>
              </a:lnSpc>
            </a:pPr>
            <a:r>
              <a:rPr lang="fr-FR" smtClean="0"/>
              <a:t>Mise en marche manuelle</a:t>
            </a:r>
          </a:p>
          <a:p>
            <a:pPr lvl="3" algn="just" eaLnBrk="1" hangingPunct="1">
              <a:lnSpc>
                <a:spcPct val="150000"/>
              </a:lnSpc>
            </a:pPr>
            <a:r>
              <a:rPr lang="fr-FR" smtClean="0"/>
              <a:t>Espacement de 40 cm entre les deux récipients</a:t>
            </a:r>
          </a:p>
          <a:p>
            <a:pPr algn="just" eaLnBrk="1" hangingPunct="1">
              <a:lnSpc>
                <a:spcPct val="150000"/>
              </a:lnSpc>
            </a:pPr>
            <a:r>
              <a:rPr lang="fr-FR" smtClean="0"/>
              <a:t>Utilisation de matériel détourné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03A0AEF-6289-4536-A134-648AE202AD62}" type="slidenum">
              <a:rPr lang="fr-FR" sz="1400"/>
              <a:pPr>
                <a:defRPr/>
              </a:pPr>
              <a:t>3</a:t>
            </a:fld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7" descr="C:\Users\Guénolé\Desktop\VI Dakar\Dial Diop\Technologie\Défi techno\CE2.B\CIMG835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2276475"/>
            <a:ext cx="3965575" cy="25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itre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229600" cy="1143000"/>
          </a:xfrm>
        </p:spPr>
        <p:txBody>
          <a:bodyPr/>
          <a:lstStyle/>
          <a:p>
            <a:pPr eaLnBrk="1" hangingPunct="1"/>
            <a:r>
              <a:rPr lang="fr-FR" smtClean="0"/>
              <a:t>2. Démarche</a:t>
            </a:r>
          </a:p>
        </p:txBody>
      </p:sp>
      <p:sp>
        <p:nvSpPr>
          <p:cNvPr id="8196" name="Espace réservé du contenu 2"/>
          <p:cNvSpPr>
            <a:spLocks noGrp="1"/>
          </p:cNvSpPr>
          <p:nvPr>
            <p:ph idx="1"/>
          </p:nvPr>
        </p:nvSpPr>
        <p:spPr>
          <a:xfrm>
            <a:off x="457200" y="1341438"/>
            <a:ext cx="8229600" cy="4983162"/>
          </a:xfrm>
        </p:spPr>
        <p:txBody>
          <a:bodyPr/>
          <a:lstStyle/>
          <a:p>
            <a:pPr eaLnBrk="1" hangingPunct="1"/>
            <a:r>
              <a:rPr lang="fr-FR" smtClean="0"/>
              <a:t>a. Etapes</a:t>
            </a:r>
          </a:p>
          <a:p>
            <a:pPr lvl="1" eaLnBrk="1" hangingPunct="1"/>
            <a:r>
              <a:rPr lang="fr-FR" smtClean="0"/>
              <a:t>&gt; Recherche individuelle</a:t>
            </a:r>
          </a:p>
          <a:p>
            <a:pPr lvl="2"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8251D5-578A-48D6-8564-4C8FACEFED52}" type="slidenum">
              <a:rPr lang="fr-FR" sz="1400"/>
              <a:pPr>
                <a:defRPr/>
              </a:pPr>
              <a:t>4</a:t>
            </a:fld>
            <a:endParaRPr lang="fr-FR" sz="1400" dirty="0"/>
          </a:p>
        </p:txBody>
      </p:sp>
      <p:pic>
        <p:nvPicPr>
          <p:cNvPr id="8198" name="Picture 8" descr="C:\Users\Guénolé\Desktop\VI Dakar\Dial Diop\Technologie\Défi techno\CE2.B\CIMG836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363" y="3573463"/>
            <a:ext cx="4032250" cy="3024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Picture 10" descr="C:\Users\Guénolé\Desktop\VI Dakar\Dial Diop\Technologie\Défi techno\CE2.B\CIMG836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549275"/>
            <a:ext cx="4176713" cy="3132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Picture 11" descr="C:\Users\Guénolé\Desktop\VI Dakar\Dial Diop\Technologie\Défi techno\CE2.B\CIMG83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188" y="5013325"/>
            <a:ext cx="3960812" cy="173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4" descr="C:\Users\Guénolé\Desktop\VI Dakar\Dial Diop\Technologie\Défi techno\CE2.B\3. Affiches\CIMG646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84888" y="620713"/>
            <a:ext cx="2824162" cy="3375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219" name="Espace réservé du contenu 2"/>
          <p:cNvSpPr>
            <a:spLocks noGrp="1"/>
          </p:cNvSpPr>
          <p:nvPr>
            <p:ph idx="1"/>
          </p:nvPr>
        </p:nvSpPr>
        <p:spPr>
          <a:xfrm>
            <a:off x="179388" y="115888"/>
            <a:ext cx="8229600" cy="6137275"/>
          </a:xfrm>
        </p:spPr>
        <p:txBody>
          <a:bodyPr/>
          <a:lstStyle/>
          <a:p>
            <a:pPr eaLnBrk="1" hangingPunct="1"/>
            <a:r>
              <a:rPr lang="fr-FR" smtClean="0"/>
              <a:t>&gt; Mise en commun et réalisation d’affiches par groupes de 4  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15B443-1A8F-4F8A-B4A7-9C4793978C89}" type="slidenum">
              <a:rPr lang="fr-FR"/>
              <a:pPr>
                <a:defRPr/>
              </a:pPr>
              <a:t>5</a:t>
            </a:fld>
            <a:endParaRPr lang="fr-FR"/>
          </a:p>
        </p:txBody>
      </p:sp>
      <p:pic>
        <p:nvPicPr>
          <p:cNvPr id="9221" name="Picture 3" descr="C:\Users\Guénolé\Desktop\VI Dakar\Dial Diop\Technologie\Défi techno\CE2.B\3. Affiches\CIMG646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03350" y="3429000"/>
            <a:ext cx="5630863" cy="328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222" name="Picture 2" descr="C:\Users\Guénolé\Desktop\VI Dakar\Dial Diop\Technologie\Défi techno\CE2.B\3. Affiches\CIMG6459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1052513"/>
            <a:ext cx="3967162" cy="282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Espace réservé du contenu 2"/>
          <p:cNvSpPr>
            <a:spLocks noGrp="1"/>
          </p:cNvSpPr>
          <p:nvPr>
            <p:ph idx="1"/>
          </p:nvPr>
        </p:nvSpPr>
        <p:spPr>
          <a:xfrm>
            <a:off x="250825" y="115888"/>
            <a:ext cx="8435975" cy="6208712"/>
          </a:xfrm>
        </p:spPr>
        <p:txBody>
          <a:bodyPr/>
          <a:lstStyle/>
          <a:p>
            <a:pPr eaLnBrk="1" hangingPunct="1"/>
            <a:r>
              <a:rPr lang="fr-FR" smtClean="0"/>
              <a:t>&gt; Liste de matériel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2F635EF-D8A9-46B2-B37E-BBB8B5A5C499}" type="slidenum">
              <a:rPr lang="fr-FR" sz="1400"/>
              <a:pPr>
                <a:defRPr/>
              </a:pPr>
              <a:t>6</a:t>
            </a:fld>
            <a:endParaRPr lang="fr-FR" sz="1400" dirty="0"/>
          </a:p>
        </p:txBody>
      </p:sp>
      <p:pic>
        <p:nvPicPr>
          <p:cNvPr id="10244" name="Picture 2" descr="C:\Users\Guénolé\Desktop\VI Dakar\Dial Diop\Technologie\Défi techno\CE2.B\4. Liste de matériel\CIMG65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08625" y="1125538"/>
            <a:ext cx="3395663" cy="4319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C:\Users\Guénolé\Desktop\VI Dakar\Dial Diop\Technologie\Défi techno\CE2.B\4. Liste de matériel\CIMG65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00338" y="3933825"/>
            <a:ext cx="3095625" cy="28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6" name="Picture 4" descr="C:\Users\Guénolé\Desktop\VI Dakar\Dial Diop\Technologie\Défi techno\CE2.B\4. Liste de matériel\CIMG650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9388" y="3789363"/>
            <a:ext cx="2374900" cy="251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7" name="Picture 5" descr="C:\Users\Guénolé\Desktop\VI Dakar\Dial Diop\Technologie\Défi techno\CE2.B\4. Liste de matériel\CIMG650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692150"/>
            <a:ext cx="4949825" cy="307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Espace réservé du contenu 2"/>
          <p:cNvSpPr>
            <a:spLocks noGrp="1"/>
          </p:cNvSpPr>
          <p:nvPr>
            <p:ph idx="1"/>
          </p:nvPr>
        </p:nvSpPr>
        <p:spPr>
          <a:xfrm>
            <a:off x="179388" y="188913"/>
            <a:ext cx="8507412" cy="6135687"/>
          </a:xfrm>
        </p:spPr>
        <p:txBody>
          <a:bodyPr/>
          <a:lstStyle/>
          <a:p>
            <a:pPr eaLnBrk="1" hangingPunct="1"/>
            <a:r>
              <a:rPr lang="fr-FR" smtClean="0"/>
              <a:t>&gt; Construction</a:t>
            </a:r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5C2D2E2-337A-4A94-92BC-F21F546002C9}" type="slidenum">
              <a:rPr lang="fr-FR" sz="1400"/>
              <a:pPr>
                <a:defRPr/>
              </a:pPr>
              <a:t>7</a:t>
            </a:fld>
            <a:endParaRPr lang="fr-FR" sz="1400" dirty="0"/>
          </a:p>
        </p:txBody>
      </p:sp>
      <p:pic>
        <p:nvPicPr>
          <p:cNvPr id="11268" name="Picture 2" descr="C:\Users\Guénolé\Desktop\VI Dakar\Dial Diop\Technologie\Défi techno\CE2.B\5. Phase de construction\CIMG65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404813"/>
            <a:ext cx="4319588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69" name="Picture 3" descr="C:\Users\Guénolé\Desktop\VI Dakar\Dial Diop\Technologie\Défi techno\CE2.B\5. Phase de construction\CIMG651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950" y="3789363"/>
            <a:ext cx="4062413" cy="2708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0" name="Picture 5" descr="C:\Users\Guénolé\Desktop\VI Dakar\Dial Diop\Technologie\Défi techno\CE2.B\5. Phase de construction\CIMG652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3850" y="1052513"/>
            <a:ext cx="3683000" cy="2455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1" name="Picture 12" descr="C:\Users\Guénolé\Desktop\VI Dakar\Dial Diop\Technologie\Défi techno\CE2.B\6. Réalisations\CIMG833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356100" y="3429000"/>
            <a:ext cx="4429125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35101AD-73BA-404A-AE4F-CAB950B0990A}" type="slidenum">
              <a:rPr lang="fr-FR" sz="1400"/>
              <a:pPr>
                <a:defRPr/>
              </a:pPr>
              <a:t>8</a:t>
            </a:fld>
            <a:endParaRPr lang="fr-FR" sz="1400" dirty="0"/>
          </a:p>
        </p:txBody>
      </p:sp>
      <p:pic>
        <p:nvPicPr>
          <p:cNvPr id="12291" name="Picture 6" descr="C:\Users\Guénolé\Desktop\VI Dakar\Dial Diop\Technologie\Défi techno\CE2.B\5. Phase de construction\CIMG65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40200" y="3644900"/>
            <a:ext cx="4103688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3" descr="C:\Users\Guénolé\Desktop\VI Dakar\Dial Diop\Technologie\Défi techno\CE2.B\5. Phase de construction\CIMG653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463" y="620713"/>
            <a:ext cx="4103687" cy="273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4" descr="C:\Users\Guénolé\Desktop\VI Dakar\Dial Diop\Technologie\Défi techno\CE2.B\5. Phase de construction\CIMG653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116013" y="3141663"/>
            <a:ext cx="2374900" cy="3563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4" descr="C:\Users\Guénolé\Desktop\VI Dakar\Dial Diop\Technologie\Défi techno\CE2.B\5. Phase de construction\CIMG651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23850" y="188913"/>
            <a:ext cx="4103688" cy="2735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50825" y="404813"/>
            <a:ext cx="8435975" cy="5919787"/>
          </a:xfrm>
        </p:spPr>
        <p:txBody>
          <a:bodyPr>
            <a:normAutofit lnSpcReduction="10000"/>
          </a:bodyPr>
          <a:lstStyle/>
          <a:p>
            <a:pPr marL="274320" indent="-274320" algn="just" eaLnBrk="1" fontAlgn="auto" hangingPunct="1">
              <a:lnSpc>
                <a:spcPct val="150000"/>
              </a:lnSpc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r>
              <a:rPr lang="fr-FR" dirty="0" smtClean="0"/>
              <a:t>b. Matériaux utilisés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Uniquement des matériaux rapportés par les enfants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Aucun achat, matériaux détournés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Carton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Boîtes (balles de tennis, gâteaux…)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Bouteilles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Pailles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Rouleaux (papier toilettes et </a:t>
            </a:r>
            <a:r>
              <a:rPr lang="fr-FR" dirty="0" err="1" smtClean="0"/>
              <a:t>sopalin</a:t>
            </a:r>
            <a:r>
              <a:rPr lang="fr-FR" dirty="0" smtClean="0"/>
              <a:t>)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Scotch</a:t>
            </a:r>
          </a:p>
          <a:p>
            <a:pPr marL="640080" lvl="1" indent="-246888" algn="just" eaLnBrk="1" fontAlgn="auto" hangingPunct="1">
              <a:lnSpc>
                <a:spcPct val="150000"/>
              </a:lnSpc>
              <a:spcAft>
                <a:spcPts val="0"/>
              </a:spcAft>
              <a:buFont typeface="Wingdings 2"/>
              <a:buChar char=""/>
              <a:defRPr/>
            </a:pPr>
            <a:r>
              <a:rPr lang="fr-FR" dirty="0" smtClean="0"/>
              <a:t>Ciseaux</a:t>
            </a:r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FR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FR" dirty="0" smtClean="0"/>
          </a:p>
          <a:p>
            <a:pPr marL="640080" lvl="1" indent="-246888" eaLnBrk="1" fontAlgn="auto" hangingPunct="1">
              <a:spcAft>
                <a:spcPts val="0"/>
              </a:spcAft>
              <a:buFont typeface="Wingdings 2"/>
              <a:buChar char=""/>
              <a:defRPr/>
            </a:pPr>
            <a:endParaRPr lang="fr-FR" dirty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E4959B0-7F2E-4CEB-881F-A010AC35C1C5}" type="slidenum">
              <a:rPr lang="fr-FR" sz="1400"/>
              <a:pPr>
                <a:defRPr/>
              </a:pPr>
              <a:t>9</a:t>
            </a:fld>
            <a:endParaRPr lang="fr-FR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Débit">
  <a:themeElements>
    <a:clrScheme name="Débit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Débit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Débit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Débit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ppt/theme/themeOverride2.xml><?xml version="1.0" encoding="utf-8"?>
<a:themeOverride xmlns:a="http://schemas.openxmlformats.org/drawingml/2006/main">
  <a:clrScheme name="Débit">
    <a:dk1>
      <a:sysClr val="windowText" lastClr="000000"/>
    </a:dk1>
    <a:lt1>
      <a:sysClr val="window" lastClr="FFFFFF"/>
    </a:lt1>
    <a:dk2>
      <a:srgbClr val="04617B"/>
    </a:dk2>
    <a:lt2>
      <a:srgbClr val="DBF5F9"/>
    </a:lt2>
    <a:accent1>
      <a:srgbClr val="0F6FC6"/>
    </a:accent1>
    <a:accent2>
      <a:srgbClr val="009DD9"/>
    </a:accent2>
    <a:accent3>
      <a:srgbClr val="0BD0D9"/>
    </a:accent3>
    <a:accent4>
      <a:srgbClr val="10CF9B"/>
    </a:accent4>
    <a:accent5>
      <a:srgbClr val="7CCA62"/>
    </a:accent5>
    <a:accent6>
      <a:srgbClr val="A5C249"/>
    </a:accent6>
    <a:hlink>
      <a:srgbClr val="E2D700"/>
    </a:hlink>
    <a:folHlink>
      <a:srgbClr val="85DFD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593</TotalTime>
  <Words>189</Words>
  <Application>Microsoft Office PowerPoint</Application>
  <PresentationFormat>Affichage à l'écran (4:3)</PresentationFormat>
  <Paragraphs>84</Paragraphs>
  <Slides>15</Slides>
  <Notes>0</Notes>
  <HiddenSlides>0</HiddenSlides>
  <MMClips>5</MMClips>
  <ScaleCrop>false</ScaleCrop>
  <HeadingPairs>
    <vt:vector size="6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15</vt:i4>
      </vt:variant>
    </vt:vector>
  </HeadingPairs>
  <TitlesOfParts>
    <vt:vector size="20" baseType="lpstr">
      <vt:lpstr>Arial</vt:lpstr>
      <vt:lpstr>Calibri</vt:lpstr>
      <vt:lpstr>Constantia</vt:lpstr>
      <vt:lpstr>Wingdings 2</vt:lpstr>
      <vt:lpstr>Débit</vt:lpstr>
      <vt:lpstr>Défi technologique</vt:lpstr>
      <vt:lpstr>Sommaire</vt:lpstr>
      <vt:lpstr>1. Le défi à réaliser</vt:lpstr>
      <vt:lpstr>2. Démarche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3. Réalisations finales</vt:lpstr>
      <vt:lpstr>Diapositive 13</vt:lpstr>
      <vt:lpstr>Diapositive 14</vt:lpstr>
      <vt:lpstr>Diapositive 15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Défi technologique</dc:title>
  <dc:creator>Guénolé</dc:creator>
  <cp:lastModifiedBy>Guénolé</cp:lastModifiedBy>
  <cp:revision>44</cp:revision>
  <dcterms:created xsi:type="dcterms:W3CDTF">2013-04-15T16:35:01Z</dcterms:created>
  <dcterms:modified xsi:type="dcterms:W3CDTF">2013-05-04T10:53:28Z</dcterms:modified>
</cp:coreProperties>
</file>