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301" r:id="rId3"/>
    <p:sldId id="290" r:id="rId4"/>
    <p:sldId id="291" r:id="rId5"/>
    <p:sldId id="292" r:id="rId6"/>
    <p:sldId id="295" r:id="rId7"/>
    <p:sldId id="297" r:id="rId8"/>
    <p:sldId id="299" r:id="rId9"/>
    <p:sldId id="307" r:id="rId10"/>
    <p:sldId id="300" r:id="rId11"/>
    <p:sldId id="261" r:id="rId12"/>
    <p:sldId id="269" r:id="rId13"/>
    <p:sldId id="289" r:id="rId14"/>
    <p:sldId id="277" r:id="rId15"/>
    <p:sldId id="281" r:id="rId16"/>
    <p:sldId id="285" r:id="rId17"/>
    <p:sldId id="306" r:id="rId18"/>
    <p:sldId id="303" r:id="rId19"/>
    <p:sldId id="305" r:id="rId2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p:scale>
          <a:sx n="77" d="100"/>
          <a:sy n="77" d="100"/>
        </p:scale>
        <p:origin x="-1176"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2341D5-7F14-4353-9258-66E45C5477AF}" type="datetimeFigureOut">
              <a:rPr lang="fr-FR" smtClean="0"/>
              <a:t>22/05/2013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A94E46-F10F-48BE-AC60-7127E5967B01}" type="slidenum">
              <a:rPr lang="fr-FR" smtClean="0"/>
              <a:t>‹N°›</a:t>
            </a:fld>
            <a:endParaRPr lang="fr-FR"/>
          </a:p>
        </p:txBody>
      </p:sp>
    </p:spTree>
    <p:extLst>
      <p:ext uri="{BB962C8B-B14F-4D97-AF65-F5344CB8AC3E}">
        <p14:creationId xmlns:p14="http://schemas.microsoft.com/office/powerpoint/2010/main" val="3114954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Fabrication et test des dispositifs proposés par chaque groupe.</a:t>
            </a:r>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11</a:t>
            </a:fld>
            <a:endParaRPr lang="fr-FR"/>
          </a:p>
        </p:txBody>
      </p:sp>
    </p:spTree>
    <p:extLst>
      <p:ext uri="{BB962C8B-B14F-4D97-AF65-F5344CB8AC3E}">
        <p14:creationId xmlns:p14="http://schemas.microsoft.com/office/powerpoint/2010/main" val="1954841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Assemblages et collages des bouteilles de tailles</a:t>
            </a:r>
            <a:r>
              <a:rPr lang="fr-FR" baseline="0" dirty="0" smtClean="0"/>
              <a:t> différentes pour les construire les châteaux qui vont recevoir les dispositifs.</a:t>
            </a:r>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12</a:t>
            </a:fld>
            <a:endParaRPr lang="fr-FR"/>
          </a:p>
        </p:txBody>
      </p:sp>
    </p:spTree>
    <p:extLst>
      <p:ext uri="{BB962C8B-B14F-4D97-AF65-F5344CB8AC3E}">
        <p14:creationId xmlns:p14="http://schemas.microsoft.com/office/powerpoint/2010/main" val="2028834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Remplissage des bouteilles d’eau pour faire le contre</a:t>
            </a:r>
            <a:r>
              <a:rPr lang="fr-FR" baseline="0" dirty="0" smtClean="0"/>
              <a:t> –</a:t>
            </a:r>
            <a:r>
              <a:rPr lang="fr-FR" dirty="0" smtClean="0"/>
              <a:t> poids</a:t>
            </a:r>
          </a:p>
          <a:p>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13</a:t>
            </a:fld>
            <a:endParaRPr lang="fr-FR"/>
          </a:p>
        </p:txBody>
      </p:sp>
    </p:spTree>
    <p:extLst>
      <p:ext uri="{BB962C8B-B14F-4D97-AF65-F5344CB8AC3E}">
        <p14:creationId xmlns:p14="http://schemas.microsoft.com/office/powerpoint/2010/main" val="3076580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Peinture des support et boitiers de nos dispositifs.</a:t>
            </a:r>
          </a:p>
          <a:p>
            <a:pPr algn="ctr"/>
            <a:r>
              <a:rPr lang="fr-FR" dirty="0" smtClean="0"/>
              <a:t>Mise en place de «  l’élévateur hydraulique » (2).</a:t>
            </a:r>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14</a:t>
            </a:fld>
            <a:endParaRPr lang="fr-FR"/>
          </a:p>
        </p:txBody>
      </p:sp>
    </p:spTree>
    <p:extLst>
      <p:ext uri="{BB962C8B-B14F-4D97-AF65-F5344CB8AC3E}">
        <p14:creationId xmlns:p14="http://schemas.microsoft.com/office/powerpoint/2010/main" val="107894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Mise en place du dispositif:</a:t>
            </a:r>
            <a:r>
              <a:rPr lang="fr-FR" baseline="0" dirty="0" smtClean="0"/>
              <a:t> château d’eau à pression.</a:t>
            </a:r>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15</a:t>
            </a:fld>
            <a:endParaRPr lang="fr-FR"/>
          </a:p>
        </p:txBody>
      </p:sp>
    </p:spTree>
    <p:extLst>
      <p:ext uri="{BB962C8B-B14F-4D97-AF65-F5344CB8AC3E}">
        <p14:creationId xmlns:p14="http://schemas.microsoft.com/office/powerpoint/2010/main" val="2280890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r>
              <a:rPr lang="fr-FR" dirty="0" smtClean="0"/>
              <a:t>Mise en place du dispositif : château d’eau à pompe (1).</a:t>
            </a:r>
            <a:endParaRPr lang="fr-FR"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16</a:t>
            </a:fld>
            <a:endParaRPr lang="fr-FR"/>
          </a:p>
        </p:txBody>
      </p:sp>
    </p:spTree>
    <p:extLst>
      <p:ext uri="{BB962C8B-B14F-4D97-AF65-F5344CB8AC3E}">
        <p14:creationId xmlns:p14="http://schemas.microsoft.com/office/powerpoint/2010/main" val="1363860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smtClean="0">
                <a:latin typeface="Arabic Typesetting" pitchFamily="66" charset="-78"/>
                <a:cs typeface="Arabic Typesetting" pitchFamily="66" charset="-78"/>
              </a:rPr>
              <a:t>Mise</a:t>
            </a:r>
            <a:r>
              <a:rPr lang="fr-FR" b="1" baseline="0" dirty="0" smtClean="0">
                <a:latin typeface="Arabic Typesetting" pitchFamily="66" charset="-78"/>
                <a:cs typeface="Arabic Typesetting" pitchFamily="66" charset="-78"/>
              </a:rPr>
              <a:t> en route du château d’eau à pompe.</a:t>
            </a:r>
            <a:endParaRPr lang="fr-FR" b="1" dirty="0">
              <a:latin typeface="Arabic Typesetting" pitchFamily="66" charset="-78"/>
              <a:cs typeface="Arabic Typesetting" pitchFamily="66" charset="-78"/>
            </a:endParaRPr>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17</a:t>
            </a:fld>
            <a:endParaRPr lang="fr-FR"/>
          </a:p>
        </p:txBody>
      </p:sp>
    </p:spTree>
    <p:extLst>
      <p:ext uri="{BB962C8B-B14F-4D97-AF65-F5344CB8AC3E}">
        <p14:creationId xmlns:p14="http://schemas.microsoft.com/office/powerpoint/2010/main" val="2394512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smtClean="0"/>
              <a:t>Mise en route de</a:t>
            </a:r>
            <a:r>
              <a:rPr lang="fr-FR" b="1" baseline="0" dirty="0" smtClean="0"/>
              <a:t> « l’élévateur hydraulique »</a:t>
            </a:r>
            <a:r>
              <a:rPr lang="fr-FR" b="1" dirty="0" smtClean="0"/>
              <a:t>.</a:t>
            </a:r>
            <a:endParaRPr lang="fr-FR" b="1"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18</a:t>
            </a:fld>
            <a:endParaRPr lang="fr-FR"/>
          </a:p>
        </p:txBody>
      </p:sp>
    </p:spTree>
    <p:extLst>
      <p:ext uri="{BB962C8B-B14F-4D97-AF65-F5344CB8AC3E}">
        <p14:creationId xmlns:p14="http://schemas.microsoft.com/office/powerpoint/2010/main" val="4173380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smtClean="0"/>
              <a:t>Mise en route de la « cascade d’eau ».</a:t>
            </a:r>
            <a:endParaRPr lang="fr-FR" b="1" dirty="0"/>
          </a:p>
        </p:txBody>
      </p:sp>
      <p:sp>
        <p:nvSpPr>
          <p:cNvPr id="4" name="Espace réservé du numéro de diapositive 3"/>
          <p:cNvSpPr>
            <a:spLocks noGrp="1"/>
          </p:cNvSpPr>
          <p:nvPr>
            <p:ph type="sldNum" sz="quarter" idx="10"/>
          </p:nvPr>
        </p:nvSpPr>
        <p:spPr/>
        <p:txBody>
          <a:bodyPr/>
          <a:lstStyle/>
          <a:p>
            <a:fld id="{E6A94E46-F10F-48BE-AC60-7127E5967B01}" type="slidenum">
              <a:rPr lang="fr-FR" smtClean="0"/>
              <a:t>19</a:t>
            </a:fld>
            <a:endParaRPr lang="fr-FR"/>
          </a:p>
        </p:txBody>
      </p:sp>
    </p:spTree>
    <p:extLst>
      <p:ext uri="{BB962C8B-B14F-4D97-AF65-F5344CB8AC3E}">
        <p14:creationId xmlns:p14="http://schemas.microsoft.com/office/powerpoint/2010/main" val="1757045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2322419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1938011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1571077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1670845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685495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05AD7C8-61FC-40CD-AFBC-7D556AB1C792}" type="datetimeFigureOut">
              <a:rPr lang="fr-FR" smtClean="0"/>
              <a:t>22/05/2013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3480509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05AD7C8-61FC-40CD-AFBC-7D556AB1C792}" type="datetimeFigureOut">
              <a:rPr lang="fr-FR" smtClean="0"/>
              <a:t>22/05/2013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2318948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805AD7C8-61FC-40CD-AFBC-7D556AB1C792}" type="datetimeFigureOut">
              <a:rPr lang="fr-FR" smtClean="0"/>
              <a:t>22/05/2013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2925228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05AD7C8-61FC-40CD-AFBC-7D556AB1C792}" type="datetimeFigureOut">
              <a:rPr lang="fr-FR" smtClean="0"/>
              <a:t>22/05/2013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809218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805AD7C8-61FC-40CD-AFBC-7D556AB1C792}" type="datetimeFigureOut">
              <a:rPr lang="fr-FR" smtClean="0"/>
              <a:t>22/05/2013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153261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805AD7C8-61FC-40CD-AFBC-7D556AB1C792}" type="datetimeFigureOut">
              <a:rPr lang="fr-FR" smtClean="0"/>
              <a:t>22/05/2013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BAD247D-BF31-435A-A4F5-719CA17E2853}" type="slidenum">
              <a:rPr lang="fr-FR" smtClean="0"/>
              <a:t>‹N°›</a:t>
            </a:fld>
            <a:endParaRPr lang="fr-FR"/>
          </a:p>
        </p:txBody>
      </p:sp>
    </p:spTree>
    <p:extLst>
      <p:ext uri="{BB962C8B-B14F-4D97-AF65-F5344CB8AC3E}">
        <p14:creationId xmlns:p14="http://schemas.microsoft.com/office/powerpoint/2010/main" val="4244935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5AD7C8-61FC-40CD-AFBC-7D556AB1C792}" type="datetimeFigureOut">
              <a:rPr lang="fr-FR" smtClean="0"/>
              <a:t>22/05/2013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AD247D-BF31-435A-A4F5-719CA17E2853}" type="slidenum">
              <a:rPr lang="fr-FR" smtClean="0"/>
              <a:t>‹N°›</a:t>
            </a:fld>
            <a:endParaRPr lang="fr-FR"/>
          </a:p>
        </p:txBody>
      </p:sp>
    </p:spTree>
    <p:extLst>
      <p:ext uri="{BB962C8B-B14F-4D97-AF65-F5344CB8AC3E}">
        <p14:creationId xmlns:p14="http://schemas.microsoft.com/office/powerpoint/2010/main" val="1060181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jpeg"/><Relationship Id="rId10" Type="http://schemas.openxmlformats.org/officeDocument/2006/relationships/image" Target="../media/image35.png"/><Relationship Id="rId4" Type="http://schemas.openxmlformats.org/officeDocument/2006/relationships/image" Target="../media/image29.jpe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e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9.png"/><Relationship Id="rId4"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0.png"/><Relationship Id="rId4"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51.png"/><Relationship Id="rId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commons.wikimedia.org/wiki/File:Lappo.svg" TargetMode="External"/><Relationship Id="rId2" Type="http://schemas.openxmlformats.org/officeDocument/2006/relationships/hyperlink" Target="http://fr.wikipedia.org/wiki/Vases_communicants" TargetMode="Externa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commons.wikimedia.org/wiki/File:SiphonInverse.svg"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fr.wikipedia.org/wiki/Hydraulique" TargetMode="External"/><Relationship Id="rId2" Type="http://schemas.openxmlformats.org/officeDocument/2006/relationships/hyperlink" Target="http://fr.wikipedia.org/wiki/Siphon_hydraulique" TargetMode="External"/><Relationship Id="rId1" Type="http://schemas.openxmlformats.org/officeDocument/2006/relationships/slideLayout" Target="../slideLayouts/slideLayout2.xml"/><Relationship Id="rId5" Type="http://schemas.openxmlformats.org/officeDocument/2006/relationships/hyperlink" Target="http://fr.wikipedia.org/wiki/Latrine" TargetMode="External"/><Relationship Id="rId4" Type="http://schemas.openxmlformats.org/officeDocument/2006/relationships/hyperlink" Target="http://fr.wikipedia.org/wiki/Canalisation"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fr.wikipedia.org/wiki/Cylindre" TargetMode="External"/><Relationship Id="rId2" Type="http://schemas.openxmlformats.org/officeDocument/2006/relationships/hyperlink" Target="http://fr.wikipedia.org/wiki/Pression" TargetMode="External"/><Relationship Id="rId1" Type="http://schemas.openxmlformats.org/officeDocument/2006/relationships/slideLayout" Target="../slideLayouts/slideLayout2.xml"/><Relationship Id="rId4" Type="http://schemas.openxmlformats.org/officeDocument/2006/relationships/hyperlink" Target="http://fr.wikipedia.org/wiki/Pompage_(hydraulique)"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fr.wikipedia.org/wiki/Pression" TargetMode="External"/><Relationship Id="rId2" Type="http://schemas.openxmlformats.org/officeDocument/2006/relationships/hyperlink" Target="http://fr.wikipedia.org/wiki/Eau" TargetMode="External"/><Relationship Id="rId1" Type="http://schemas.openxmlformats.org/officeDocument/2006/relationships/slideLayout" Target="../slideLayouts/slideLayout2.xml"/><Relationship Id="rId4" Type="http://schemas.openxmlformats.org/officeDocument/2006/relationships/hyperlink" Target="http://fr.wikipedia.org/wiki/Incendie"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fr.wikipedia.org/wiki/Fluide_(mati%C3%A8re)" TargetMode="External"/><Relationship Id="rId2" Type="http://schemas.openxmlformats.org/officeDocument/2006/relationships/hyperlink" Target="http://fr.wikipedia.org/wiki/%C3%89tat_solide" TargetMode="External"/><Relationship Id="rId1" Type="http://schemas.openxmlformats.org/officeDocument/2006/relationships/slideLayout" Target="../slideLayouts/slideLayout2.xml"/><Relationship Id="rId5" Type="http://schemas.openxmlformats.org/officeDocument/2006/relationships/hyperlink" Target="http://fr.wikipedia.org/wiki/Joint_(%C3%A9tanch%C3%A9it%C3%A9)" TargetMode="External"/><Relationship Id="rId4" Type="http://schemas.openxmlformats.org/officeDocument/2006/relationships/hyperlink" Target="http://fr.wikipedia.org/wiki/Gaz"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Autofit/>
          </a:bodyPr>
          <a:lstStyle/>
          <a:p>
            <a:r>
              <a:rPr lang="fr-FR" sz="6000" dirty="0" smtClean="0">
                <a:latin typeface="Algerian" pitchFamily="82" charset="0"/>
              </a:rPr>
              <a:t>Défi</a:t>
            </a:r>
            <a:br>
              <a:rPr lang="fr-FR" sz="6000" dirty="0" smtClean="0">
                <a:latin typeface="Algerian" pitchFamily="82" charset="0"/>
              </a:rPr>
            </a:br>
            <a:r>
              <a:rPr lang="fr-FR" sz="6000" dirty="0" smtClean="0">
                <a:latin typeface="Algerian" pitchFamily="82" charset="0"/>
              </a:rPr>
              <a:t> techno</a:t>
            </a:r>
            <a:endParaRPr lang="fr-FR" sz="6000" dirty="0">
              <a:latin typeface="Algerian" pitchFamily="82" charset="0"/>
            </a:endParaRPr>
          </a:p>
        </p:txBody>
      </p:sp>
      <p:sp>
        <p:nvSpPr>
          <p:cNvPr id="3" name="Sous-titre 2"/>
          <p:cNvSpPr>
            <a:spLocks noGrp="1"/>
          </p:cNvSpPr>
          <p:nvPr>
            <p:ph type="subTitle" idx="1"/>
          </p:nvPr>
        </p:nvSpPr>
        <p:spPr/>
        <p:txBody>
          <a:bodyPr>
            <a:noAutofit/>
          </a:bodyPr>
          <a:lstStyle/>
          <a:p>
            <a:r>
              <a:rPr lang="fr-FR" sz="3600" dirty="0" smtClean="0">
                <a:solidFill>
                  <a:schemeClr val="tx2">
                    <a:lumMod val="60000"/>
                    <a:lumOff val="40000"/>
                  </a:schemeClr>
                </a:solidFill>
                <a:latin typeface="Bradley Hand ITC" pitchFamily="66" charset="0"/>
              </a:rPr>
              <a:t>Cours Sévigné</a:t>
            </a:r>
          </a:p>
          <a:p>
            <a:r>
              <a:rPr lang="fr-FR" sz="3600" dirty="0" smtClean="0">
                <a:solidFill>
                  <a:schemeClr val="tx2">
                    <a:lumMod val="60000"/>
                    <a:lumOff val="40000"/>
                  </a:schemeClr>
                </a:solidFill>
                <a:latin typeface="Bradley Hand ITC" pitchFamily="66" charset="0"/>
              </a:rPr>
              <a:t>CE 2  Bleu</a:t>
            </a:r>
          </a:p>
          <a:p>
            <a:r>
              <a:rPr lang="fr-FR" sz="3600" dirty="0" smtClean="0">
                <a:solidFill>
                  <a:schemeClr val="tx2">
                    <a:lumMod val="60000"/>
                    <a:lumOff val="40000"/>
                  </a:schemeClr>
                </a:solidFill>
                <a:latin typeface="Bradley Hand ITC" pitchFamily="66" charset="0"/>
              </a:rPr>
              <a:t>Clotilde ENOH </a:t>
            </a:r>
            <a:endParaRPr lang="fr-FR" sz="3600" dirty="0">
              <a:solidFill>
                <a:schemeClr val="tx2">
                  <a:lumMod val="60000"/>
                  <a:lumOff val="40000"/>
                </a:schemeClr>
              </a:solidFill>
              <a:latin typeface="Bradley Hand ITC" pitchFamily="66" charset="0"/>
            </a:endParaRPr>
          </a:p>
        </p:txBody>
      </p:sp>
    </p:spTree>
    <p:extLst>
      <p:ext uri="{BB962C8B-B14F-4D97-AF65-F5344CB8AC3E}">
        <p14:creationId xmlns:p14="http://schemas.microsoft.com/office/powerpoint/2010/main" val="21063796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u="sng" dirty="0" smtClean="0"/>
              <a:t>Problèmes rencontrés</a:t>
            </a:r>
            <a:endParaRPr lang="fr-FR" sz="3200" dirty="0"/>
          </a:p>
        </p:txBody>
      </p:sp>
      <p:graphicFrame>
        <p:nvGraphicFramePr>
          <p:cNvPr id="4" name="Tableau 3"/>
          <p:cNvGraphicFramePr>
            <a:graphicFrameLocks noGrp="1"/>
          </p:cNvGraphicFramePr>
          <p:nvPr>
            <p:extLst>
              <p:ext uri="{D42A27DB-BD31-4B8C-83A1-F6EECF244321}">
                <p14:modId xmlns:p14="http://schemas.microsoft.com/office/powerpoint/2010/main" val="600209429"/>
              </p:ext>
            </p:extLst>
          </p:nvPr>
        </p:nvGraphicFramePr>
        <p:xfrm>
          <a:off x="1475656" y="1484784"/>
          <a:ext cx="6768752" cy="3130253"/>
        </p:xfrm>
        <a:graphic>
          <a:graphicData uri="http://schemas.openxmlformats.org/drawingml/2006/table">
            <a:tbl>
              <a:tblPr firstRow="1" firstCol="1" bandRow="1">
                <a:tableStyleId>{5C22544A-7EE6-4342-B048-85BDC9FD1C3A}</a:tableStyleId>
              </a:tblPr>
              <a:tblGrid>
                <a:gridCol w="3408423"/>
                <a:gridCol w="3360329"/>
              </a:tblGrid>
              <a:tr h="648072">
                <a:tc>
                  <a:txBody>
                    <a:bodyPr/>
                    <a:lstStyle/>
                    <a:p>
                      <a:pPr algn="ctr">
                        <a:lnSpc>
                          <a:spcPct val="115000"/>
                        </a:lnSpc>
                        <a:spcAft>
                          <a:spcPts val="0"/>
                        </a:spcAft>
                      </a:pPr>
                      <a:r>
                        <a:rPr lang="fr-FR" sz="1100" dirty="0">
                          <a:effectLst/>
                        </a:rPr>
                        <a:t>Difficultés</a:t>
                      </a:r>
                      <a:endParaRPr lang="fr-FR" sz="11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fr-FR" sz="1100" dirty="0">
                          <a:effectLst/>
                        </a:rPr>
                        <a:t>solutions possibles</a:t>
                      </a:r>
                      <a:endParaRPr lang="fr-FR" sz="1100" dirty="0">
                        <a:effectLst/>
                        <a:latin typeface="Calibri"/>
                        <a:ea typeface="Calibri"/>
                        <a:cs typeface="Times New Roman"/>
                      </a:endParaRPr>
                    </a:p>
                  </a:txBody>
                  <a:tcPr marL="68580" marR="68580" marT="0" marB="0" anchor="ctr"/>
                </a:tc>
              </a:tr>
              <a:tr h="462553">
                <a:tc>
                  <a:txBody>
                    <a:bodyPr/>
                    <a:lstStyle/>
                    <a:p>
                      <a:pPr>
                        <a:lnSpc>
                          <a:spcPct val="115000"/>
                        </a:lnSpc>
                        <a:spcAft>
                          <a:spcPts val="0"/>
                        </a:spcAft>
                      </a:pPr>
                      <a:r>
                        <a:rPr lang="fr-FR" sz="1100" dirty="0" smtClean="0">
                          <a:effectLst/>
                        </a:rPr>
                        <a:t>Etanchéité</a:t>
                      </a:r>
                    </a:p>
                    <a:p>
                      <a:pPr>
                        <a:lnSpc>
                          <a:spcPct val="115000"/>
                        </a:lnSpc>
                        <a:spcAft>
                          <a:spcPts val="0"/>
                        </a:spcAft>
                      </a:pPr>
                      <a:endParaRPr lang="fr-FR" sz="1100" dirty="0" smtClean="0">
                        <a:effectLst/>
                        <a:latin typeface="Calibri"/>
                        <a:ea typeface="Calibri"/>
                        <a:cs typeface="Times New Roman"/>
                      </a:endParaRPr>
                    </a:p>
                    <a:p>
                      <a:pPr>
                        <a:lnSpc>
                          <a:spcPct val="115000"/>
                        </a:lnSpc>
                        <a:spcAft>
                          <a:spcPts val="0"/>
                        </a:spcAft>
                      </a:pPr>
                      <a:endParaRPr lang="fr-FR" sz="1100" dirty="0">
                        <a:effectLst/>
                        <a:latin typeface="Calibri"/>
                        <a:ea typeface="Calibri"/>
                        <a:cs typeface="Times New Roman"/>
                      </a:endParaRPr>
                    </a:p>
                  </a:txBody>
                  <a:tcPr marL="68580" marR="68580" marT="0" marB="0"/>
                </a:tc>
                <a:tc>
                  <a:txBody>
                    <a:bodyPr/>
                    <a:lstStyle/>
                    <a:p>
                      <a:pPr>
                        <a:lnSpc>
                          <a:spcPct val="115000"/>
                        </a:lnSpc>
                        <a:spcAft>
                          <a:spcPts val="0"/>
                        </a:spcAft>
                      </a:pPr>
                      <a:r>
                        <a:rPr lang="fr-FR" sz="1100" dirty="0" smtClean="0">
                          <a:effectLst/>
                          <a:latin typeface="Calibri"/>
                          <a:ea typeface="Calibri"/>
                          <a:cs typeface="Times New Roman"/>
                        </a:rPr>
                        <a:t>Utilisation de pâte à modeler et de ruban adhésif</a:t>
                      </a:r>
                      <a:endParaRPr lang="fr-FR" sz="1100" dirty="0">
                        <a:effectLst/>
                        <a:latin typeface="Calibri"/>
                        <a:ea typeface="Calibri"/>
                        <a:cs typeface="Times New Roman"/>
                      </a:endParaRPr>
                    </a:p>
                  </a:txBody>
                  <a:tcPr marL="68580" marR="68580" marT="0" marB="0"/>
                </a:tc>
              </a:tr>
              <a:tr h="462553">
                <a:tc>
                  <a:txBody>
                    <a:bodyPr/>
                    <a:lstStyle/>
                    <a:p>
                      <a:pPr>
                        <a:lnSpc>
                          <a:spcPct val="115000"/>
                        </a:lnSpc>
                        <a:spcAft>
                          <a:spcPts val="0"/>
                        </a:spcAft>
                      </a:pPr>
                      <a:r>
                        <a:rPr lang="fr-FR" sz="1100" dirty="0">
                          <a:effectLst/>
                        </a:rPr>
                        <a:t>Mise en </a:t>
                      </a:r>
                      <a:r>
                        <a:rPr lang="fr-FR" sz="1100" dirty="0" smtClean="0">
                          <a:effectLst/>
                        </a:rPr>
                        <a:t>marche</a:t>
                      </a:r>
                    </a:p>
                    <a:p>
                      <a:pPr>
                        <a:lnSpc>
                          <a:spcPct val="115000"/>
                        </a:lnSpc>
                        <a:spcAft>
                          <a:spcPts val="0"/>
                        </a:spcAft>
                      </a:pPr>
                      <a:endParaRPr lang="fr-FR" sz="1100" dirty="0" smtClean="0">
                        <a:effectLst/>
                        <a:latin typeface="Calibri"/>
                        <a:ea typeface="Calibri"/>
                        <a:cs typeface="Times New Roman"/>
                      </a:endParaRPr>
                    </a:p>
                    <a:p>
                      <a:pPr>
                        <a:lnSpc>
                          <a:spcPct val="115000"/>
                        </a:lnSpc>
                        <a:spcAft>
                          <a:spcPts val="0"/>
                        </a:spcAft>
                      </a:pPr>
                      <a:endParaRPr lang="fr-FR" sz="1100" dirty="0">
                        <a:effectLst/>
                        <a:latin typeface="Calibri"/>
                        <a:ea typeface="Calibri"/>
                        <a:cs typeface="Times New Roman"/>
                      </a:endParaRPr>
                    </a:p>
                  </a:txBody>
                  <a:tcPr marL="68580" marR="68580" marT="0" marB="0"/>
                </a:tc>
                <a:tc>
                  <a:txBody>
                    <a:bodyPr/>
                    <a:lstStyle/>
                    <a:p>
                      <a:pPr>
                        <a:lnSpc>
                          <a:spcPct val="115000"/>
                        </a:lnSpc>
                        <a:spcAft>
                          <a:spcPts val="0"/>
                        </a:spcAft>
                      </a:pPr>
                      <a:r>
                        <a:rPr lang="fr-FR" sz="1100" dirty="0">
                          <a:effectLst/>
                        </a:rPr>
                        <a:t> </a:t>
                      </a:r>
                      <a:r>
                        <a:rPr lang="fr-FR" sz="1100" dirty="0" smtClean="0">
                          <a:effectLst/>
                        </a:rPr>
                        <a:t>pince à linge , pâte à modeler</a:t>
                      </a:r>
                      <a:endParaRPr lang="fr-FR" sz="1100" dirty="0">
                        <a:effectLst/>
                        <a:latin typeface="Calibri"/>
                        <a:ea typeface="Calibri"/>
                        <a:cs typeface="Times New Roman"/>
                      </a:endParaRPr>
                    </a:p>
                  </a:txBody>
                  <a:tcPr marL="68580" marR="68580" marT="0" marB="0"/>
                </a:tc>
              </a:tr>
              <a:tr h="462553">
                <a:tc>
                  <a:txBody>
                    <a:bodyPr/>
                    <a:lstStyle/>
                    <a:p>
                      <a:pPr>
                        <a:lnSpc>
                          <a:spcPct val="115000"/>
                        </a:lnSpc>
                        <a:spcAft>
                          <a:spcPts val="0"/>
                        </a:spcAft>
                      </a:pPr>
                      <a:r>
                        <a:rPr lang="fr-FR" sz="1100" dirty="0" smtClean="0">
                          <a:effectLst/>
                        </a:rPr>
                        <a:t>Stabilité</a:t>
                      </a:r>
                    </a:p>
                    <a:p>
                      <a:pPr>
                        <a:lnSpc>
                          <a:spcPct val="115000"/>
                        </a:lnSpc>
                        <a:spcAft>
                          <a:spcPts val="0"/>
                        </a:spcAft>
                      </a:pPr>
                      <a:endParaRPr lang="fr-FR" sz="1100" dirty="0" smtClean="0">
                        <a:effectLst/>
                        <a:latin typeface="Calibri"/>
                        <a:ea typeface="Calibri"/>
                        <a:cs typeface="Times New Roman"/>
                      </a:endParaRPr>
                    </a:p>
                    <a:p>
                      <a:pPr>
                        <a:lnSpc>
                          <a:spcPct val="115000"/>
                        </a:lnSpc>
                        <a:spcAft>
                          <a:spcPts val="0"/>
                        </a:spcAft>
                      </a:pPr>
                      <a:endParaRPr lang="fr-FR" sz="1100" dirty="0">
                        <a:effectLst/>
                        <a:latin typeface="Calibri"/>
                        <a:ea typeface="Calibri"/>
                        <a:cs typeface="Times New Roman"/>
                      </a:endParaRPr>
                    </a:p>
                  </a:txBody>
                  <a:tcPr marL="68580" marR="68580" marT="0" marB="0"/>
                </a:tc>
                <a:tc>
                  <a:txBody>
                    <a:bodyPr/>
                    <a:lstStyle/>
                    <a:p>
                      <a:pPr>
                        <a:lnSpc>
                          <a:spcPct val="115000"/>
                        </a:lnSpc>
                        <a:spcAft>
                          <a:spcPts val="0"/>
                        </a:spcAft>
                      </a:pPr>
                      <a:r>
                        <a:rPr lang="fr-FR" sz="1100" dirty="0">
                          <a:effectLst/>
                        </a:rPr>
                        <a:t> </a:t>
                      </a:r>
                      <a:r>
                        <a:rPr lang="fr-FR" sz="1100" dirty="0" smtClean="0">
                          <a:effectLst/>
                        </a:rPr>
                        <a:t>support</a:t>
                      </a:r>
                      <a:r>
                        <a:rPr lang="fr-FR" sz="1100" baseline="0" dirty="0" smtClean="0">
                          <a:effectLst/>
                        </a:rPr>
                        <a:t> en bois et en carton;</a:t>
                      </a:r>
                    </a:p>
                    <a:p>
                      <a:pPr>
                        <a:lnSpc>
                          <a:spcPct val="115000"/>
                        </a:lnSpc>
                        <a:spcAft>
                          <a:spcPts val="0"/>
                        </a:spcAft>
                      </a:pPr>
                      <a:r>
                        <a:rPr lang="fr-FR" sz="1100" baseline="0" dirty="0" smtClean="0">
                          <a:effectLst/>
                        </a:rPr>
                        <a:t>De la colle  forte;</a:t>
                      </a:r>
                    </a:p>
                    <a:p>
                      <a:pPr>
                        <a:lnSpc>
                          <a:spcPct val="115000"/>
                        </a:lnSpc>
                        <a:spcAft>
                          <a:spcPts val="0"/>
                        </a:spcAft>
                      </a:pPr>
                      <a:r>
                        <a:rPr lang="fr-FR" sz="1100" baseline="0" dirty="0" smtClean="0">
                          <a:effectLst/>
                        </a:rPr>
                        <a:t> l’eau ou le sable  dans les bouteilles. </a:t>
                      </a:r>
                      <a:endParaRPr lang="fr-FR" sz="1100" dirty="0">
                        <a:effectLst/>
                        <a:latin typeface="Calibri"/>
                        <a:ea typeface="Calibri"/>
                        <a:cs typeface="Times New Roman"/>
                      </a:endParaRPr>
                    </a:p>
                  </a:txBody>
                  <a:tcPr marL="68580" marR="68580" marT="0" marB="0"/>
                </a:tc>
              </a:tr>
              <a:tr h="747107">
                <a:tc>
                  <a:txBody>
                    <a:bodyPr/>
                    <a:lstStyle/>
                    <a:p>
                      <a:pPr>
                        <a:lnSpc>
                          <a:spcPct val="115000"/>
                        </a:lnSpc>
                        <a:spcAft>
                          <a:spcPts val="0"/>
                        </a:spcAft>
                      </a:pPr>
                      <a:r>
                        <a:rPr lang="fr-FR" sz="1100" dirty="0">
                          <a:effectLst/>
                        </a:rPr>
                        <a:t>Contrôle de la quantité au départ et </a:t>
                      </a:r>
                      <a:r>
                        <a:rPr lang="fr-FR" sz="1100" dirty="0" smtClean="0">
                          <a:effectLst/>
                        </a:rPr>
                        <a:t> à </a:t>
                      </a:r>
                      <a:r>
                        <a:rPr lang="fr-FR" sz="1100" dirty="0">
                          <a:effectLst/>
                        </a:rPr>
                        <a:t>l’arrivée</a:t>
                      </a:r>
                      <a:endParaRPr lang="fr-FR" sz="1100" dirty="0">
                        <a:effectLst/>
                        <a:latin typeface="Calibri"/>
                        <a:ea typeface="Calibri"/>
                        <a:cs typeface="Times New Roman"/>
                      </a:endParaRPr>
                    </a:p>
                  </a:txBody>
                  <a:tcPr marL="68580" marR="68580" marT="0" marB="0"/>
                </a:tc>
                <a:tc>
                  <a:txBody>
                    <a:bodyPr/>
                    <a:lstStyle/>
                    <a:p>
                      <a:pPr>
                        <a:lnSpc>
                          <a:spcPct val="115000"/>
                        </a:lnSpc>
                        <a:spcAft>
                          <a:spcPts val="0"/>
                        </a:spcAft>
                      </a:pPr>
                      <a:r>
                        <a:rPr lang="fr-FR" sz="1100" dirty="0" smtClean="0">
                          <a:effectLst/>
                        </a:rPr>
                        <a:t>Regarder</a:t>
                      </a:r>
                      <a:r>
                        <a:rPr lang="fr-FR" sz="1100" baseline="0" dirty="0" smtClean="0">
                          <a:effectLst/>
                        </a:rPr>
                        <a:t> si  le récipient A (récipient du départ) s’est vidé de son contenu .</a:t>
                      </a:r>
                      <a:endParaRPr lang="fr-FR" sz="1100" dirty="0">
                        <a:effectLst/>
                      </a:endParaRPr>
                    </a:p>
                    <a:p>
                      <a:pPr>
                        <a:lnSpc>
                          <a:spcPct val="115000"/>
                        </a:lnSpc>
                        <a:spcAft>
                          <a:spcPts val="0"/>
                        </a:spcAft>
                      </a:pPr>
                      <a:r>
                        <a:rPr lang="fr-FR" sz="1100" dirty="0">
                          <a:effectLst/>
                        </a:rPr>
                        <a:t> </a:t>
                      </a:r>
                      <a:r>
                        <a:rPr lang="fr-FR" sz="1100" dirty="0" smtClean="0">
                          <a:effectLst/>
                        </a:rPr>
                        <a:t>Contrôle visuel</a:t>
                      </a:r>
                      <a:r>
                        <a:rPr lang="fr-FR" sz="1100" baseline="0" dirty="0" smtClean="0">
                          <a:effectLst/>
                        </a:rPr>
                        <a:t> essentiellement.</a:t>
                      </a:r>
                      <a:endParaRPr lang="fr-FR"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395921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967" y="4472232"/>
            <a:ext cx="887892" cy="663179"/>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1729" y="4472233"/>
            <a:ext cx="834862" cy="768365"/>
          </a:xfrm>
          <a:prstGeom prst="rect">
            <a:avLst/>
          </a:prstGeom>
        </p:spPr>
      </p:pic>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4043" y="4535552"/>
            <a:ext cx="931724" cy="695917"/>
          </a:xfrm>
          <a:prstGeom prst="rect">
            <a:avLst/>
          </a:prstGeom>
        </p:spPr>
      </p:pic>
      <p:pic>
        <p:nvPicPr>
          <p:cNvPr id="5"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2120" y="4488541"/>
            <a:ext cx="922938" cy="689355"/>
          </a:xfrm>
          <a:prstGeom prst="rect">
            <a:avLst/>
          </a:prstGeom>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4988" y="5739957"/>
            <a:ext cx="1024683" cy="76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22974" y="5739958"/>
            <a:ext cx="925431" cy="878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04248" y="5811280"/>
            <a:ext cx="839795" cy="831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1729" y="3212976"/>
            <a:ext cx="846677" cy="631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436096" y="3170553"/>
            <a:ext cx="904701" cy="674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29890" y="3212976"/>
            <a:ext cx="859140" cy="640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1425" y="3068960"/>
            <a:ext cx="878046" cy="6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2411760" y="908720"/>
            <a:ext cx="5232283" cy="369332"/>
          </a:xfrm>
          <a:prstGeom prst="rect">
            <a:avLst/>
          </a:prstGeom>
          <a:noFill/>
        </p:spPr>
        <p:txBody>
          <a:bodyPr wrap="square" rtlCol="0">
            <a:spAutoFit/>
          </a:bodyPr>
          <a:lstStyle/>
          <a:p>
            <a:pPr algn="ctr"/>
            <a:r>
              <a:rPr lang="fr-FR" b="1" dirty="0" smtClean="0"/>
              <a:t>ETAPE DE FABRICATION DES TROIS DISPOSITIFS</a:t>
            </a:r>
            <a:endParaRPr lang="fr-FR" b="1" dirty="0"/>
          </a:p>
        </p:txBody>
      </p:sp>
    </p:spTree>
    <p:extLst>
      <p:ext uri="{BB962C8B-B14F-4D97-AF65-F5344CB8AC3E}">
        <p14:creationId xmlns:p14="http://schemas.microsoft.com/office/powerpoint/2010/main" val="7302349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942500"/>
            <a:ext cx="1882921" cy="1406380"/>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3" y="3660262"/>
            <a:ext cx="1714933" cy="1280906"/>
          </a:xfrm>
          <a:prstGeom prst="rect">
            <a:avLst/>
          </a:prstGeom>
        </p:spPr>
      </p:pic>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8144" y="908488"/>
            <a:ext cx="1928459" cy="1440392"/>
          </a:xfrm>
          <a:prstGeom prst="rect">
            <a:avLst/>
          </a:prstGeom>
        </p:spPr>
      </p:pic>
      <p:pic>
        <p:nvPicPr>
          <p:cNvPr id="5"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0489" y="908720"/>
            <a:ext cx="1928148" cy="1440160"/>
          </a:xfrm>
          <a:prstGeom prst="rect">
            <a:avLst/>
          </a:prstGeom>
        </p:spPr>
      </p:pic>
      <p:pic>
        <p:nvPicPr>
          <p:cNvPr id="205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06823" y="3765189"/>
            <a:ext cx="1573831" cy="1175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60032" y="3771109"/>
            <a:ext cx="1567494" cy="117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82359" y="3743136"/>
            <a:ext cx="1205027" cy="1198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4176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52" y="2397251"/>
            <a:ext cx="2016223" cy="276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26427" y="2397251"/>
            <a:ext cx="2033805" cy="271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73532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840" y="260648"/>
            <a:ext cx="1866080" cy="1399560"/>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5281" y="4005065"/>
            <a:ext cx="1622903" cy="1622906"/>
          </a:xfrm>
          <a:prstGeom prst="rect">
            <a:avLst/>
          </a:prstGeom>
        </p:spPr>
      </p:pic>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5615" y="4005065"/>
            <a:ext cx="1584177" cy="1690673"/>
          </a:xfrm>
          <a:prstGeom prst="rect">
            <a:avLst/>
          </a:prstGeom>
        </p:spPr>
      </p:pic>
      <p:pic>
        <p:nvPicPr>
          <p:cNvPr id="409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6254" y="1916832"/>
            <a:ext cx="1451638"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5736" y="1844824"/>
            <a:ext cx="1364927"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3928" y="1866369"/>
            <a:ext cx="1599109"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24128" y="1866369"/>
            <a:ext cx="155200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24328" y="1844824"/>
            <a:ext cx="1368152" cy="151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4049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8042" y="3487260"/>
            <a:ext cx="1624854" cy="2090469"/>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8916" y="3487260"/>
            <a:ext cx="1619227" cy="2018744"/>
          </a:xfrm>
          <a:prstGeom prst="rect">
            <a:avLst/>
          </a:prstGeom>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6256" y="3487260"/>
            <a:ext cx="1388052" cy="1959645"/>
          </a:xfrm>
          <a:prstGeom prst="rect">
            <a:avLst/>
          </a:prstGeom>
        </p:spPr>
      </p:pic>
      <p:pic>
        <p:nvPicPr>
          <p:cNvPr id="614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692695"/>
            <a:ext cx="1934869" cy="2487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15218" y="692696"/>
            <a:ext cx="2028279" cy="248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79483" y="836711"/>
            <a:ext cx="2092837" cy="2343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7458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5018" y="3542102"/>
            <a:ext cx="1525594" cy="1758889"/>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8949" y="3459082"/>
            <a:ext cx="1613991" cy="1841909"/>
          </a:xfrm>
          <a:prstGeom prst="rect">
            <a:avLst/>
          </a:prstGeom>
        </p:spPr>
      </p:pic>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3979" y="3459082"/>
            <a:ext cx="1468460" cy="184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5621" y="465355"/>
            <a:ext cx="1730115" cy="2425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11760" y="465356"/>
            <a:ext cx="1801154" cy="242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8024" y="465356"/>
            <a:ext cx="1664146" cy="242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74346" y="501097"/>
            <a:ext cx="1858093" cy="1352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26156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1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3175" y="2286000"/>
            <a:ext cx="4057650" cy="2286000"/>
          </a:xfrm>
          <a:prstGeom prst="rect">
            <a:avLst/>
          </a:prstGeom>
        </p:spPr>
      </p:pic>
    </p:spTree>
    <p:extLst>
      <p:ext uri="{BB962C8B-B14F-4D97-AF65-F5344CB8AC3E}">
        <p14:creationId xmlns:p14="http://schemas.microsoft.com/office/powerpoint/2010/main" val="6423750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2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3175" y="2286000"/>
            <a:ext cx="4057650" cy="2286000"/>
          </a:xfrm>
          <a:prstGeom prst="rect">
            <a:avLst/>
          </a:prstGeom>
        </p:spPr>
      </p:pic>
    </p:spTree>
    <p:extLst>
      <p:ext uri="{BB962C8B-B14F-4D97-AF65-F5344CB8AC3E}">
        <p14:creationId xmlns:p14="http://schemas.microsoft.com/office/powerpoint/2010/main" val="11921768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3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3175" y="2286000"/>
            <a:ext cx="4057650" cy="2286000"/>
          </a:xfrm>
          <a:prstGeom prst="rect">
            <a:avLst/>
          </a:prstGeom>
        </p:spPr>
      </p:pic>
    </p:spTree>
    <p:extLst>
      <p:ext uri="{BB962C8B-B14F-4D97-AF65-F5344CB8AC3E}">
        <p14:creationId xmlns:p14="http://schemas.microsoft.com/office/powerpoint/2010/main" val="16056572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u="sng" dirty="0" smtClean="0"/>
              <a:t>DEFI A REALISER</a:t>
            </a:r>
            <a:endParaRPr lang="fr-FR" b="1" u="sng" dirty="0"/>
          </a:p>
        </p:txBody>
      </p:sp>
      <p:sp>
        <p:nvSpPr>
          <p:cNvPr id="3" name="Espace réservé du contenu 2"/>
          <p:cNvSpPr>
            <a:spLocks noGrp="1"/>
          </p:cNvSpPr>
          <p:nvPr>
            <p:ph idx="1"/>
          </p:nvPr>
        </p:nvSpPr>
        <p:spPr/>
        <p:txBody>
          <a:bodyPr>
            <a:normAutofit/>
          </a:bodyPr>
          <a:lstStyle/>
          <a:p>
            <a:pPr marL="0" indent="0" algn="just">
              <a:buNone/>
            </a:pPr>
            <a:r>
              <a:rPr lang="fr-FR" b="1" dirty="0" smtClean="0"/>
              <a:t>       </a:t>
            </a:r>
            <a:r>
              <a:rPr lang="fr-FR" b="1" dirty="0" smtClean="0">
                <a:latin typeface="Arial Narrow" pitchFamily="34" charset="0"/>
              </a:rPr>
              <a:t>Construire </a:t>
            </a:r>
            <a:r>
              <a:rPr lang="fr-FR" b="1" dirty="0">
                <a:latin typeface="Arial Narrow" pitchFamily="34" charset="0"/>
              </a:rPr>
              <a:t>un dispositif qui permet de transvaser une quantité d’eau d’un récipient A vers un récipient B.</a:t>
            </a:r>
            <a:endParaRPr lang="fr-FR" dirty="0">
              <a:latin typeface="Arial Narrow" pitchFamily="34" charset="0"/>
            </a:endParaRPr>
          </a:p>
          <a:p>
            <a:pPr marL="0" indent="0" algn="just">
              <a:buNone/>
            </a:pPr>
            <a:r>
              <a:rPr lang="fr-FR" b="1" dirty="0">
                <a:latin typeface="Arial Narrow" pitchFamily="34" charset="0"/>
              </a:rPr>
              <a:t> </a:t>
            </a:r>
            <a:endParaRPr lang="fr-FR" dirty="0">
              <a:latin typeface="Arial Narrow" pitchFamily="34" charset="0"/>
            </a:endParaRPr>
          </a:p>
          <a:p>
            <a:pPr marL="0" indent="0" algn="just">
              <a:buNone/>
            </a:pPr>
            <a:r>
              <a:rPr lang="fr-FR" b="1" dirty="0"/>
              <a:t> </a:t>
            </a:r>
            <a:r>
              <a:rPr lang="fr-FR" b="1" u="sng" dirty="0" smtClean="0"/>
              <a:t>FINALITE</a:t>
            </a:r>
            <a:endParaRPr lang="fr-FR" u="sng" dirty="0"/>
          </a:p>
          <a:p>
            <a:pPr marL="0" indent="0" algn="just">
              <a:buNone/>
            </a:pPr>
            <a:r>
              <a:rPr lang="fr-FR" b="1" dirty="0" smtClean="0">
                <a:latin typeface="Bradley Hand ITC" pitchFamily="66" charset="0"/>
              </a:rPr>
              <a:t>       D</a:t>
            </a:r>
            <a:r>
              <a:rPr lang="fr-FR" dirty="0" smtClean="0">
                <a:latin typeface="Bradley Hand ITC" pitchFamily="66" charset="0"/>
              </a:rPr>
              <a:t>éplacer </a:t>
            </a:r>
            <a:r>
              <a:rPr lang="fr-FR" dirty="0">
                <a:latin typeface="Bradley Hand ITC" pitchFamily="66" charset="0"/>
              </a:rPr>
              <a:t>de l’eau entre deux points distants d’au moins 40 </a:t>
            </a:r>
            <a:r>
              <a:rPr lang="fr-FR" dirty="0" smtClean="0">
                <a:latin typeface="Bradley Hand ITC" pitchFamily="66" charset="0"/>
              </a:rPr>
              <a:t>cm et limiter les fuites</a:t>
            </a:r>
            <a:endParaRPr lang="fr-FR" dirty="0">
              <a:latin typeface="Bradley Hand ITC" pitchFamily="66" charset="0"/>
            </a:endParaRPr>
          </a:p>
          <a:p>
            <a:pPr marL="0" indent="0">
              <a:buNone/>
            </a:pPr>
            <a:r>
              <a:rPr lang="fr-FR" dirty="0">
                <a:latin typeface="Bradley Hand ITC" pitchFamily="66" charset="0"/>
              </a:rPr>
              <a:t>					</a:t>
            </a:r>
          </a:p>
          <a:p>
            <a:endParaRPr lang="fr-FR" dirty="0"/>
          </a:p>
        </p:txBody>
      </p:sp>
    </p:spTree>
    <p:extLst>
      <p:ext uri="{BB962C8B-B14F-4D97-AF65-F5344CB8AC3E}">
        <p14:creationId xmlns:p14="http://schemas.microsoft.com/office/powerpoint/2010/main" val="27325663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u="sng" dirty="0" smtClean="0"/>
              <a:t>Matériaux utilisés</a:t>
            </a:r>
            <a:r>
              <a:rPr lang="fr-FR" dirty="0" smtClean="0"/>
              <a:t/>
            </a:r>
            <a:br>
              <a:rPr lang="fr-FR" dirty="0" smtClean="0"/>
            </a:br>
            <a:r>
              <a:rPr lang="fr-FR" sz="2000" dirty="0" smtClean="0"/>
              <a:t/>
            </a:r>
            <a:br>
              <a:rPr lang="fr-FR" sz="2000" dirty="0" smtClean="0"/>
            </a:br>
            <a:endParaRPr lang="fr-FR" sz="2000" dirty="0"/>
          </a:p>
        </p:txBody>
      </p:sp>
      <p:sp>
        <p:nvSpPr>
          <p:cNvPr id="3" name="Espace réservé du contenu 2"/>
          <p:cNvSpPr>
            <a:spLocks noGrp="1"/>
          </p:cNvSpPr>
          <p:nvPr>
            <p:ph idx="1"/>
          </p:nvPr>
        </p:nvSpPr>
        <p:spPr/>
        <p:txBody>
          <a:bodyPr/>
          <a:lstStyle/>
          <a:p>
            <a:pPr marL="0" indent="0">
              <a:buNone/>
            </a:pPr>
            <a:endParaRPr lang="fr-FR" dirty="0"/>
          </a:p>
          <a:p>
            <a:pPr marL="0" indent="0">
              <a:buNone/>
            </a:pPr>
            <a:endParaRPr lang="fr-FR" dirty="0"/>
          </a:p>
        </p:txBody>
      </p:sp>
      <p:sp>
        <p:nvSpPr>
          <p:cNvPr id="4" name="ZoneTexte 3"/>
          <p:cNvSpPr txBox="1"/>
          <p:nvPr/>
        </p:nvSpPr>
        <p:spPr>
          <a:xfrm>
            <a:off x="611561" y="1824408"/>
            <a:ext cx="7704856" cy="5262979"/>
          </a:xfrm>
          <a:prstGeom prst="rect">
            <a:avLst/>
          </a:prstGeom>
          <a:noFill/>
        </p:spPr>
        <p:txBody>
          <a:bodyPr wrap="square" rtlCol="0">
            <a:spAutoFit/>
          </a:bodyPr>
          <a:lstStyle/>
          <a:p>
            <a:r>
              <a:rPr lang="fr-FR" sz="2400" cap="small" dirty="0" smtClean="0"/>
              <a:t>-</a:t>
            </a:r>
            <a:r>
              <a:rPr lang="fr-FR" cap="small" dirty="0" smtClean="0">
                <a:latin typeface="Arial" pitchFamily="34" charset="0"/>
                <a:cs typeface="Arial" pitchFamily="34" charset="0"/>
              </a:rPr>
              <a:t>Des tuyaux (différentes </a:t>
            </a:r>
            <a:r>
              <a:rPr lang="fr-FR" cap="small" dirty="0">
                <a:latin typeface="Arial" pitchFamily="34" charset="0"/>
                <a:cs typeface="Arial" pitchFamily="34" charset="0"/>
              </a:rPr>
              <a:t>sections) </a:t>
            </a:r>
            <a:endParaRPr lang="fr-FR" cap="small" dirty="0" smtClean="0">
              <a:latin typeface="Arial" pitchFamily="34" charset="0"/>
              <a:cs typeface="Arial" pitchFamily="34" charset="0"/>
            </a:endParaRPr>
          </a:p>
          <a:p>
            <a:r>
              <a:rPr lang="fr-FR" sz="2400" dirty="0"/>
              <a:t>-Des bouteilles d’eau minérale </a:t>
            </a:r>
            <a:r>
              <a:rPr lang="fr-FR" sz="2400" dirty="0" smtClean="0"/>
              <a:t>vides </a:t>
            </a:r>
            <a:r>
              <a:rPr lang="fr-FR" sz="2400" dirty="0"/>
              <a:t>de </a:t>
            </a:r>
            <a:r>
              <a:rPr lang="fr-FR" sz="2400" dirty="0" smtClean="0"/>
              <a:t>différentes tailles;</a:t>
            </a:r>
          </a:p>
          <a:p>
            <a:r>
              <a:rPr lang="fr-FR" sz="2400" dirty="0" smtClean="0"/>
              <a:t>-du </a:t>
            </a:r>
            <a:r>
              <a:rPr lang="fr-FR" sz="2400" dirty="0"/>
              <a:t>ruban </a:t>
            </a:r>
            <a:r>
              <a:rPr lang="fr-FR" sz="2400" dirty="0" smtClean="0"/>
              <a:t>adhésif, de la pâte à modeler;</a:t>
            </a:r>
          </a:p>
          <a:p>
            <a:r>
              <a:rPr lang="fr-FR" sz="2400" dirty="0" smtClean="0"/>
              <a:t>-De la ficelle;</a:t>
            </a:r>
          </a:p>
          <a:p>
            <a:r>
              <a:rPr lang="fr-FR" sz="2400" dirty="0" smtClean="0"/>
              <a:t>-Des </a:t>
            </a:r>
            <a:r>
              <a:rPr lang="fr-FR" sz="2400" dirty="0"/>
              <a:t>pinces </a:t>
            </a:r>
            <a:r>
              <a:rPr lang="fr-FR" sz="2400" dirty="0" smtClean="0"/>
              <a:t>à linge;</a:t>
            </a:r>
          </a:p>
          <a:p>
            <a:r>
              <a:rPr lang="fr-FR" sz="2400" dirty="0" smtClean="0"/>
              <a:t>-Des bracelets élastiques;</a:t>
            </a:r>
          </a:p>
          <a:p>
            <a:r>
              <a:rPr lang="fr-FR" sz="2400" dirty="0" smtClean="0"/>
              <a:t>-Des ballons </a:t>
            </a:r>
            <a:r>
              <a:rPr lang="fr-FR" sz="2400" dirty="0"/>
              <a:t>de </a:t>
            </a:r>
            <a:r>
              <a:rPr lang="fr-FR" sz="2400" dirty="0" smtClean="0"/>
              <a:t>baudruche; </a:t>
            </a:r>
          </a:p>
          <a:p>
            <a:r>
              <a:rPr lang="fr-FR" sz="2400" dirty="0" smtClean="0"/>
              <a:t>- Des petites bassines et boîtes d’emballage plastique vides;</a:t>
            </a:r>
            <a:endParaRPr lang="fr-FR" sz="2400" dirty="0"/>
          </a:p>
          <a:p>
            <a:r>
              <a:rPr lang="fr-FR" sz="2400" dirty="0" smtClean="0"/>
              <a:t>-Outils</a:t>
            </a:r>
            <a:r>
              <a:rPr lang="fr-FR" sz="2400" dirty="0"/>
              <a:t> pour </a:t>
            </a:r>
            <a:r>
              <a:rPr lang="fr-FR" sz="2400" dirty="0" smtClean="0"/>
              <a:t>percer;</a:t>
            </a:r>
          </a:p>
          <a:p>
            <a:r>
              <a:rPr lang="fr-FR" sz="2400" dirty="0" smtClean="0"/>
              <a:t>-De la colle forte;</a:t>
            </a:r>
            <a:endParaRPr lang="fr-FR" sz="2400" dirty="0"/>
          </a:p>
          <a:p>
            <a:r>
              <a:rPr lang="fr-FR" sz="2400" dirty="0" smtClean="0"/>
              <a:t>-Du sable, de l’eau, de la peinture et des pinceaux;</a:t>
            </a:r>
          </a:p>
          <a:p>
            <a:r>
              <a:rPr lang="fr-FR" sz="2400" dirty="0" smtClean="0"/>
              <a:t>-Des calendriers cartonnés, des planches en bois, une plaque de polystyrène.</a:t>
            </a:r>
          </a:p>
          <a:p>
            <a:endParaRPr lang="fr-FR" sz="2400" dirty="0"/>
          </a:p>
        </p:txBody>
      </p:sp>
    </p:spTree>
    <p:extLst>
      <p:ext uri="{BB962C8B-B14F-4D97-AF65-F5344CB8AC3E}">
        <p14:creationId xmlns:p14="http://schemas.microsoft.com/office/powerpoint/2010/main" val="16709614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u="sng" dirty="0"/>
              <a:t>Connaissances scientifiques</a:t>
            </a:r>
            <a:r>
              <a:rPr lang="fr-FR" b="1" dirty="0"/>
              <a:t/>
            </a:r>
            <a:br>
              <a:rPr lang="fr-FR" b="1" dirty="0"/>
            </a:br>
            <a:endParaRPr lang="fr-FR" dirty="0"/>
          </a:p>
        </p:txBody>
      </p:sp>
      <p:sp>
        <p:nvSpPr>
          <p:cNvPr id="3" name="Espace réservé du contenu 2"/>
          <p:cNvSpPr>
            <a:spLocks noGrp="1"/>
          </p:cNvSpPr>
          <p:nvPr>
            <p:ph idx="1"/>
          </p:nvPr>
        </p:nvSpPr>
        <p:spPr>
          <a:xfrm>
            <a:off x="457200" y="991269"/>
            <a:ext cx="8229600" cy="2149699"/>
          </a:xfrm>
        </p:spPr>
        <p:txBody>
          <a:bodyPr/>
          <a:lstStyle/>
          <a:p>
            <a:pPr marL="514350" lvl="0" indent="-514350">
              <a:buFont typeface="+mj-lt"/>
              <a:buAutoNum type="arabicPeriod"/>
            </a:pPr>
            <a:r>
              <a:rPr lang="fr-FR" b="1" u="sng" dirty="0"/>
              <a:t>La notion de siphon </a:t>
            </a:r>
            <a:endParaRPr lang="fr-FR" dirty="0"/>
          </a:p>
          <a:p>
            <a:pPr marL="0" indent="0" algn="just">
              <a:buNone/>
            </a:pPr>
            <a:r>
              <a:rPr lang="fr-FR" sz="2400" dirty="0" smtClean="0"/>
              <a:t>      Le </a:t>
            </a:r>
            <a:r>
              <a:rPr lang="fr-FR" sz="2400" dirty="0"/>
              <a:t>mot siphon </a:t>
            </a:r>
            <a:r>
              <a:rPr lang="fr-FR" sz="2400" dirty="0" smtClean="0"/>
              <a:t>signifie </a:t>
            </a:r>
            <a:r>
              <a:rPr lang="fr-FR" sz="2400" i="1" dirty="0"/>
              <a:t>tube</a:t>
            </a:r>
            <a:r>
              <a:rPr lang="fr-FR" sz="2400" dirty="0"/>
              <a:t>. Un </a:t>
            </a:r>
            <a:r>
              <a:rPr lang="fr-FR" sz="2400" b="1" dirty="0"/>
              <a:t>siphon</a:t>
            </a:r>
            <a:r>
              <a:rPr lang="fr-FR" sz="2400" dirty="0"/>
              <a:t> est un tuyau servant à transvaser des liquides selon le principe des </a:t>
            </a:r>
            <a:r>
              <a:rPr lang="fr-FR" sz="2400" u="sng" dirty="0">
                <a:hlinkClick r:id="rId2" tooltip="Vases communicants"/>
              </a:rPr>
              <a:t>vases communicants</a:t>
            </a:r>
            <a:r>
              <a:rPr lang="fr-FR" sz="2400" dirty="0"/>
              <a:t>. On pratique le siphonage</a:t>
            </a:r>
            <a:r>
              <a:rPr lang="fr-FR" sz="2400" dirty="0" smtClean="0"/>
              <a:t>.</a:t>
            </a:r>
            <a:endParaRPr lang="fr-FR" sz="2400" dirty="0"/>
          </a:p>
        </p:txBody>
      </p:sp>
      <p:pic>
        <p:nvPicPr>
          <p:cNvPr id="4" name="Image 3" descr="http://upload.wikimedia.org/wikipedia/commons/thumb/e/e1/Lappo.svg/220px-Lappo.svg.pn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403648" y="4437112"/>
            <a:ext cx="1152128" cy="936104"/>
          </a:xfrm>
          <a:prstGeom prst="rect">
            <a:avLst/>
          </a:prstGeom>
          <a:noFill/>
          <a:ln>
            <a:noFill/>
          </a:ln>
        </p:spPr>
      </p:pic>
      <p:pic>
        <p:nvPicPr>
          <p:cNvPr id="5" name="Image 4" descr="http://upload.wikimedia.org/wikipedia/commons/thumb/d/d7/SiphonInverse.svg/220px-SiphonInverse.svg.png">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5126000" y="4581128"/>
            <a:ext cx="1152128" cy="1008112"/>
          </a:xfrm>
          <a:prstGeom prst="rect">
            <a:avLst/>
          </a:prstGeom>
          <a:noFill/>
          <a:ln>
            <a:noFill/>
          </a:ln>
        </p:spPr>
      </p:pic>
      <p:sp>
        <p:nvSpPr>
          <p:cNvPr id="6" name="ZoneTexte 5"/>
          <p:cNvSpPr txBox="1"/>
          <p:nvPr/>
        </p:nvSpPr>
        <p:spPr>
          <a:xfrm>
            <a:off x="683568" y="5949280"/>
            <a:ext cx="2889830" cy="369332"/>
          </a:xfrm>
          <a:prstGeom prst="rect">
            <a:avLst/>
          </a:prstGeom>
          <a:noFill/>
        </p:spPr>
        <p:txBody>
          <a:bodyPr wrap="none" rtlCol="0">
            <a:spAutoFit/>
          </a:bodyPr>
          <a:lstStyle/>
          <a:p>
            <a:r>
              <a:rPr lang="fr-FR" dirty="0" smtClean="0"/>
              <a:t>Fonctionnement d’un siphon</a:t>
            </a:r>
            <a:endParaRPr lang="fr-FR" dirty="0"/>
          </a:p>
        </p:txBody>
      </p:sp>
      <p:sp>
        <p:nvSpPr>
          <p:cNvPr id="7" name="ZoneTexte 6"/>
          <p:cNvSpPr txBox="1"/>
          <p:nvPr/>
        </p:nvSpPr>
        <p:spPr>
          <a:xfrm>
            <a:off x="4211960" y="5949280"/>
            <a:ext cx="4032448" cy="369332"/>
          </a:xfrm>
          <a:prstGeom prst="rect">
            <a:avLst/>
          </a:prstGeom>
          <a:noFill/>
        </p:spPr>
        <p:txBody>
          <a:bodyPr wrap="square" rtlCol="0">
            <a:spAutoFit/>
          </a:bodyPr>
          <a:lstStyle/>
          <a:p>
            <a:r>
              <a:rPr lang="fr-FR" dirty="0" smtClean="0"/>
              <a:t>Fonctionnement d’un siphon inversé</a:t>
            </a:r>
            <a:endParaRPr lang="fr-FR" dirty="0"/>
          </a:p>
        </p:txBody>
      </p:sp>
    </p:spTree>
    <p:extLst>
      <p:ext uri="{BB962C8B-B14F-4D97-AF65-F5344CB8AC3E}">
        <p14:creationId xmlns:p14="http://schemas.microsoft.com/office/powerpoint/2010/main" val="3238767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57200" y="1052736"/>
            <a:ext cx="8229600" cy="5073427"/>
          </a:xfrm>
        </p:spPr>
        <p:txBody>
          <a:bodyPr>
            <a:normAutofit fontScale="85000" lnSpcReduction="20000"/>
          </a:bodyPr>
          <a:lstStyle/>
          <a:p>
            <a:pPr marL="0" indent="0" algn="just">
              <a:buNone/>
            </a:pPr>
            <a:r>
              <a:rPr lang="fr-FR" dirty="0" smtClean="0"/>
              <a:t>           </a:t>
            </a:r>
            <a:r>
              <a:rPr lang="fr-FR" sz="2600" dirty="0" smtClean="0"/>
              <a:t>Une </a:t>
            </a:r>
            <a:r>
              <a:rPr lang="fr-FR" sz="2600" dirty="0"/>
              <a:t>extrémité du siphon est placée dans le récipient en hauteur. Après avoir mis l’une des extrémités du tuyau dans ce récipient, l’amorçage consiste à permettre  au liquide de s'engager dans le tuyau, l'autre extrémité est dirigée vers le récipient situé  plus bas. Le liquide du récipient supérieur se déverse dans le récipient inférieur et ce, sans apport d'énergie extérieur</a:t>
            </a:r>
            <a:r>
              <a:rPr lang="fr-FR" sz="2600" dirty="0" smtClean="0"/>
              <a:t>.</a:t>
            </a:r>
          </a:p>
          <a:p>
            <a:pPr marL="0" indent="0" algn="just">
              <a:buNone/>
            </a:pPr>
            <a:endParaRPr lang="fr-FR" sz="2600" dirty="0"/>
          </a:p>
          <a:p>
            <a:pPr marL="0" indent="0">
              <a:buNone/>
            </a:pPr>
            <a:r>
              <a:rPr lang="fr-FR" sz="2600" dirty="0"/>
              <a:t>Le débit d'un siphon augmente avec la largeur du tuyau et avec la hauteur ou la longueur du siphon (hauteur entre le sommet du siphon et la cuve réceptrice).</a:t>
            </a:r>
          </a:p>
          <a:p>
            <a:pPr marL="0" indent="0" algn="just">
              <a:buNone/>
            </a:pPr>
            <a:r>
              <a:rPr lang="fr-FR" sz="2600" dirty="0"/>
              <a:t> Un </a:t>
            </a:r>
            <a:r>
              <a:rPr lang="fr-FR" sz="2600" b="1" dirty="0"/>
              <a:t>siphon inversé</a:t>
            </a:r>
            <a:r>
              <a:rPr lang="fr-FR" sz="2600" dirty="0"/>
              <a:t> effectue le même travail qu’un siphon, mais par le bas. En cas de désamorçage, la pression du liquide est suffisante pour rétablir l'écoulement naturel entre les deux niveaux.</a:t>
            </a:r>
          </a:p>
          <a:p>
            <a:pPr marL="0" indent="0" algn="just">
              <a:buNone/>
            </a:pPr>
            <a:endParaRPr lang="fr-FR" sz="2600" dirty="0"/>
          </a:p>
          <a:p>
            <a:pPr marL="0" indent="0" algn="just">
              <a:buNone/>
            </a:pPr>
            <a:r>
              <a:rPr lang="fr-FR" sz="2600" dirty="0"/>
              <a:t>Attention : </a:t>
            </a:r>
            <a:r>
              <a:rPr lang="fr-FR" sz="2600" u="sng" dirty="0">
                <a:hlinkClick r:id="rId2" tooltip="Siphon hydraulique"/>
              </a:rPr>
              <a:t>ne pas confondre avec la notion de siphon</a:t>
            </a:r>
            <a:r>
              <a:rPr lang="fr-FR" sz="2600" dirty="0"/>
              <a:t> qui est un dispositif  </a:t>
            </a:r>
            <a:r>
              <a:rPr lang="fr-FR" sz="2600" u="sng" dirty="0">
                <a:hlinkClick r:id="rId3" tooltip="Hydraulique"/>
              </a:rPr>
              <a:t>hydraulique</a:t>
            </a:r>
            <a:r>
              <a:rPr lang="fr-FR" sz="2600" dirty="0"/>
              <a:t> qui empêche le passage de l’air, installé sur une </a:t>
            </a:r>
            <a:r>
              <a:rPr lang="fr-FR" sz="2600" u="sng" dirty="0">
                <a:hlinkClick r:id="rId4" tooltip="Canalisation"/>
              </a:rPr>
              <a:t>canalisation</a:t>
            </a:r>
            <a:r>
              <a:rPr lang="fr-FR" sz="2600" dirty="0"/>
              <a:t> ou une </a:t>
            </a:r>
            <a:r>
              <a:rPr lang="fr-FR" sz="2600" u="sng" dirty="0">
                <a:hlinkClick r:id="rId5" tooltip="Latrine"/>
              </a:rPr>
              <a:t>latrine</a:t>
            </a:r>
            <a:endParaRPr lang="fr-FR" sz="2600" dirty="0"/>
          </a:p>
        </p:txBody>
      </p:sp>
    </p:spTree>
    <p:extLst>
      <p:ext uri="{BB962C8B-B14F-4D97-AF65-F5344CB8AC3E}">
        <p14:creationId xmlns:p14="http://schemas.microsoft.com/office/powerpoint/2010/main" val="29888537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066130"/>
          </a:xfrm>
        </p:spPr>
        <p:txBody>
          <a:bodyPr>
            <a:normAutofit fontScale="90000"/>
          </a:bodyPr>
          <a:lstStyle/>
          <a:p>
            <a:pPr marL="742950" indent="-742950">
              <a:buFont typeface="+mj-lt"/>
              <a:buAutoNum type="arabicPeriod" startAt="2"/>
            </a:pPr>
            <a:r>
              <a:rPr lang="fr-FR" b="1" u="sng" dirty="0"/>
              <a:t>La notion du système à air comprimé </a:t>
            </a:r>
            <a:r>
              <a:rPr lang="fr-FR" b="1" u="sng" dirty="0" smtClean="0"/>
              <a:t> </a:t>
            </a:r>
            <a:r>
              <a:rPr lang="fr-FR" b="1" u="sng" dirty="0"/>
              <a:t>hydraulique</a:t>
            </a:r>
            <a:endParaRPr lang="fr-FR" b="1" dirty="0"/>
          </a:p>
        </p:txBody>
      </p:sp>
      <p:sp>
        <p:nvSpPr>
          <p:cNvPr id="3" name="Espace réservé du contenu 2"/>
          <p:cNvSpPr>
            <a:spLocks noGrp="1"/>
          </p:cNvSpPr>
          <p:nvPr>
            <p:ph idx="1"/>
          </p:nvPr>
        </p:nvSpPr>
        <p:spPr>
          <a:xfrm>
            <a:off x="467544" y="1639341"/>
            <a:ext cx="8229600" cy="4525963"/>
          </a:xfrm>
        </p:spPr>
        <p:txBody>
          <a:bodyPr>
            <a:normAutofit fontScale="92500" lnSpcReduction="10000"/>
          </a:bodyPr>
          <a:lstStyle/>
          <a:p>
            <a:pPr marL="0" indent="0" algn="just">
              <a:buNone/>
            </a:pPr>
            <a:r>
              <a:rPr lang="fr-FR" sz="2200" dirty="0" smtClean="0"/>
              <a:t>     </a:t>
            </a:r>
            <a:r>
              <a:rPr lang="fr-FR" sz="2600" dirty="0" smtClean="0"/>
              <a:t>De </a:t>
            </a:r>
            <a:r>
              <a:rPr lang="fr-FR" sz="2600" dirty="0"/>
              <a:t>manière générale, le </a:t>
            </a:r>
            <a:r>
              <a:rPr lang="fr-FR" sz="2600" dirty="0" smtClean="0"/>
              <a:t>liquide </a:t>
            </a:r>
            <a:r>
              <a:rPr lang="fr-FR" sz="2600" dirty="0"/>
              <a:t>utilisé dans les systèmes hydrauliques  </a:t>
            </a:r>
            <a:r>
              <a:rPr lang="fr-FR" sz="2600" dirty="0" smtClean="0"/>
              <a:t>ne peut pas être compressé. </a:t>
            </a:r>
            <a:r>
              <a:rPr lang="fr-FR" sz="2600" dirty="0"/>
              <a:t>Une </a:t>
            </a:r>
            <a:r>
              <a:rPr lang="fr-FR" sz="2600" u="sng" dirty="0">
                <a:hlinkClick r:id="rId2" tooltip="Pression"/>
              </a:rPr>
              <a:t>pression</a:t>
            </a:r>
            <a:r>
              <a:rPr lang="fr-FR" sz="2600" dirty="0"/>
              <a:t> est </a:t>
            </a:r>
            <a:r>
              <a:rPr lang="fr-FR" sz="2600" dirty="0" smtClean="0"/>
              <a:t>faite </a:t>
            </a:r>
            <a:r>
              <a:rPr lang="fr-FR" sz="2600" dirty="0"/>
              <a:t>par </a:t>
            </a:r>
            <a:r>
              <a:rPr lang="fr-FR" sz="2600" dirty="0" smtClean="0"/>
              <a:t>l'intermédiaire d’un piston (d'une </a:t>
            </a:r>
            <a:r>
              <a:rPr lang="fr-FR" sz="2600" u="sng" dirty="0" smtClean="0"/>
              <a:t>pompe à ballon)</a:t>
            </a:r>
            <a:r>
              <a:rPr lang="fr-FR" sz="2600" dirty="0" smtClean="0"/>
              <a:t> </a:t>
            </a:r>
            <a:r>
              <a:rPr lang="fr-FR" sz="2600" dirty="0"/>
              <a:t>dans un </a:t>
            </a:r>
            <a:r>
              <a:rPr lang="fr-FR" sz="2600" u="sng" dirty="0">
                <a:hlinkClick r:id="rId3" tooltip="Cylindre"/>
              </a:rPr>
              <a:t>cylindre</a:t>
            </a:r>
            <a:r>
              <a:rPr lang="fr-FR" sz="2600" dirty="0"/>
              <a:t> (une petite bouteille d’eau minérale), provoquant une pression </a:t>
            </a:r>
            <a:r>
              <a:rPr lang="fr-FR" sz="2600" dirty="0" smtClean="0"/>
              <a:t> </a:t>
            </a:r>
            <a:r>
              <a:rPr lang="fr-FR" sz="2600" dirty="0"/>
              <a:t>qui donne une force</a:t>
            </a:r>
            <a:r>
              <a:rPr lang="fr-FR" sz="2600" dirty="0" smtClean="0"/>
              <a:t>. Par conséquent  </a:t>
            </a:r>
            <a:r>
              <a:rPr lang="fr-FR" sz="2600" dirty="0"/>
              <a:t>le déplacement du liquide est plus rapide.</a:t>
            </a:r>
          </a:p>
          <a:p>
            <a:pPr marL="0" indent="0" algn="just">
              <a:buNone/>
            </a:pPr>
            <a:r>
              <a:rPr lang="fr-FR" sz="2600" dirty="0" smtClean="0"/>
              <a:t>    La  </a:t>
            </a:r>
            <a:r>
              <a:rPr lang="fr-FR" sz="2600" dirty="0"/>
              <a:t>circulation du liquide dépend : de la longueur et du diamètre du </a:t>
            </a:r>
            <a:r>
              <a:rPr lang="fr-FR" sz="2600" dirty="0" smtClean="0"/>
              <a:t>tuyau.</a:t>
            </a:r>
            <a:endParaRPr lang="fr-FR" sz="2600" dirty="0"/>
          </a:p>
          <a:p>
            <a:pPr marL="0" indent="0" algn="just">
              <a:buNone/>
            </a:pPr>
            <a:r>
              <a:rPr lang="fr-FR" sz="2600" dirty="0" smtClean="0"/>
              <a:t> </a:t>
            </a:r>
          </a:p>
          <a:p>
            <a:pPr marL="0" indent="0" algn="just">
              <a:buNone/>
            </a:pPr>
            <a:r>
              <a:rPr lang="fr-FR" sz="2600" dirty="0" smtClean="0"/>
              <a:t>   Une </a:t>
            </a:r>
            <a:r>
              <a:rPr lang="fr-FR" sz="2600" b="1" dirty="0"/>
              <a:t>pompe</a:t>
            </a:r>
            <a:r>
              <a:rPr lang="fr-FR" sz="2600" dirty="0"/>
              <a:t> est un dispositif permettant d'aspirer et de refouler un liquide d’un point à un autre.</a:t>
            </a:r>
          </a:p>
          <a:p>
            <a:pPr marL="0" indent="0" algn="just">
              <a:buNone/>
            </a:pPr>
            <a:r>
              <a:rPr lang="fr-FR" sz="2600" dirty="0" smtClean="0"/>
              <a:t>Elle </a:t>
            </a:r>
            <a:r>
              <a:rPr lang="fr-FR" sz="2600" dirty="0"/>
              <a:t>permet  d’ avoir des débits de </a:t>
            </a:r>
            <a:r>
              <a:rPr lang="fr-FR" sz="2600" u="sng" dirty="0">
                <a:hlinkClick r:id="rId4" tooltip="Pompage (hydraulique)"/>
              </a:rPr>
              <a:t>pompage</a:t>
            </a:r>
            <a:r>
              <a:rPr lang="fr-FR" sz="2600" dirty="0"/>
              <a:t> </a:t>
            </a:r>
            <a:r>
              <a:rPr lang="fr-FR" sz="2600" dirty="0" smtClean="0"/>
              <a:t> </a:t>
            </a:r>
            <a:r>
              <a:rPr lang="fr-FR" sz="2600" dirty="0"/>
              <a:t>élevés. </a:t>
            </a:r>
            <a:endParaRPr lang="fr-FR" dirty="0"/>
          </a:p>
        </p:txBody>
      </p:sp>
    </p:spTree>
    <p:extLst>
      <p:ext uri="{BB962C8B-B14F-4D97-AF65-F5344CB8AC3E}">
        <p14:creationId xmlns:p14="http://schemas.microsoft.com/office/powerpoint/2010/main" val="2190949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marL="742950" lvl="0" indent="-742950">
              <a:buFont typeface="+mj-lt"/>
              <a:buAutoNum type="arabicPeriod" startAt="3"/>
            </a:pPr>
            <a:r>
              <a:rPr lang="fr-FR" b="1" u="sng" dirty="0"/>
              <a:t>La notion de château d'eau</a:t>
            </a:r>
            <a:r>
              <a:rPr lang="fr-FR" dirty="0"/>
              <a:t/>
            </a:r>
            <a:br>
              <a:rPr lang="fr-FR" dirty="0"/>
            </a:br>
            <a:endParaRPr lang="fr-FR" dirty="0"/>
          </a:p>
        </p:txBody>
      </p:sp>
      <p:sp>
        <p:nvSpPr>
          <p:cNvPr id="3" name="Espace réservé du contenu 2"/>
          <p:cNvSpPr>
            <a:spLocks noGrp="1"/>
          </p:cNvSpPr>
          <p:nvPr>
            <p:ph idx="1"/>
          </p:nvPr>
        </p:nvSpPr>
        <p:spPr/>
        <p:txBody>
          <a:bodyPr>
            <a:normAutofit/>
          </a:bodyPr>
          <a:lstStyle/>
          <a:p>
            <a:pPr marL="0" indent="0" algn="just">
              <a:buNone/>
            </a:pPr>
            <a:r>
              <a:rPr lang="fr-FR" sz="2400" dirty="0" smtClean="0"/>
              <a:t>     Un </a:t>
            </a:r>
            <a:r>
              <a:rPr lang="fr-FR" sz="2400" b="1" dirty="0"/>
              <a:t>château d'eau</a:t>
            </a:r>
            <a:r>
              <a:rPr lang="fr-FR" sz="2400" dirty="0"/>
              <a:t> est une construction destinée à </a:t>
            </a:r>
            <a:r>
              <a:rPr lang="fr-FR" sz="2400" dirty="0" smtClean="0"/>
              <a:t>stocker </a:t>
            </a:r>
            <a:r>
              <a:rPr lang="fr-FR" sz="2400" dirty="0"/>
              <a:t>l'</a:t>
            </a:r>
            <a:r>
              <a:rPr lang="fr-FR" sz="2400" u="sng" dirty="0">
                <a:hlinkClick r:id="rId2" tooltip="Eau"/>
              </a:rPr>
              <a:t>eau</a:t>
            </a:r>
            <a:r>
              <a:rPr lang="fr-FR" sz="2400" dirty="0"/>
              <a:t>, et placée en général sur un sommet géographique pour permettre de la distribuer sous </a:t>
            </a:r>
            <a:r>
              <a:rPr lang="fr-FR" sz="2400" u="sng" dirty="0">
                <a:hlinkClick r:id="rId3" tooltip="Pression"/>
              </a:rPr>
              <a:t>pression</a:t>
            </a:r>
            <a:r>
              <a:rPr lang="fr-FR" sz="2400" dirty="0"/>
              <a:t>.</a:t>
            </a:r>
          </a:p>
          <a:p>
            <a:pPr marL="0" indent="0" algn="just">
              <a:buNone/>
            </a:pPr>
            <a:r>
              <a:rPr lang="fr-FR" sz="2400" dirty="0" smtClean="0"/>
              <a:t>Une </a:t>
            </a:r>
            <a:r>
              <a:rPr lang="fr-FR" sz="2400" dirty="0"/>
              <a:t>telle réserve permet également de faire face aux demandes exceptionnelles en cas d'</a:t>
            </a:r>
            <a:r>
              <a:rPr lang="fr-FR" sz="2400" u="sng" dirty="0">
                <a:hlinkClick r:id="rId4" tooltip="Incendie"/>
              </a:rPr>
              <a:t>incendie</a:t>
            </a:r>
            <a:r>
              <a:rPr lang="fr-FR" sz="2400" dirty="0"/>
              <a:t>.</a:t>
            </a:r>
          </a:p>
          <a:p>
            <a:pPr marL="0" indent="0">
              <a:buNone/>
            </a:pPr>
            <a:r>
              <a:rPr lang="fr-FR" sz="2400" dirty="0"/>
              <a:t> L’eau est acheminée du point d'eau au réservoir. Si l'altitude </a:t>
            </a:r>
            <a:r>
              <a:rPr lang="fr-FR" sz="2400" dirty="0" smtClean="0"/>
              <a:t>ou la hauteur du </a:t>
            </a:r>
            <a:r>
              <a:rPr lang="fr-FR" sz="2400" dirty="0"/>
              <a:t>point d'eau est inférieure à l'altitude du réservoir, on utilise des pompes pour relever l'eau jusqu'à ce dernier. L’eau est ensuite envoyée dans un réseau qui va assurer son acheminement vers l’ensemble des habitations.</a:t>
            </a:r>
          </a:p>
        </p:txBody>
      </p:sp>
    </p:spTree>
    <p:extLst>
      <p:ext uri="{BB962C8B-B14F-4D97-AF65-F5344CB8AC3E}">
        <p14:creationId xmlns:p14="http://schemas.microsoft.com/office/powerpoint/2010/main" val="10896489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marL="742950" lvl="0" indent="-742950">
              <a:buFont typeface="+mj-lt"/>
              <a:buAutoNum type="arabicPeriod" startAt="4"/>
            </a:pPr>
            <a:r>
              <a:rPr lang="fr-FR" b="1" u="sng" dirty="0"/>
              <a:t>La fonction étanchéité</a:t>
            </a:r>
            <a:r>
              <a:rPr lang="fr-FR" b="1" dirty="0"/>
              <a:t/>
            </a:r>
            <a:br>
              <a:rPr lang="fr-FR" b="1" dirty="0"/>
            </a:br>
            <a:endParaRPr lang="fr-FR" dirty="0"/>
          </a:p>
        </p:txBody>
      </p:sp>
      <p:sp>
        <p:nvSpPr>
          <p:cNvPr id="3" name="Espace réservé du contenu 2"/>
          <p:cNvSpPr>
            <a:spLocks noGrp="1"/>
          </p:cNvSpPr>
          <p:nvPr>
            <p:ph idx="1"/>
          </p:nvPr>
        </p:nvSpPr>
        <p:spPr/>
        <p:txBody>
          <a:bodyPr>
            <a:normAutofit/>
          </a:bodyPr>
          <a:lstStyle/>
          <a:p>
            <a:pPr marL="0" indent="0" algn="just">
              <a:buNone/>
            </a:pPr>
            <a:r>
              <a:rPr lang="fr-FR" sz="2000" dirty="0" smtClean="0"/>
              <a:t>       </a:t>
            </a:r>
            <a:r>
              <a:rPr lang="fr-FR" sz="2400" dirty="0" smtClean="0"/>
              <a:t>L'étanchéité </a:t>
            </a:r>
            <a:r>
              <a:rPr lang="fr-FR" sz="2400" dirty="0"/>
              <a:t>concerne l'interdiction de passage d'un </a:t>
            </a:r>
            <a:r>
              <a:rPr lang="fr-FR" sz="2400" u="sng" dirty="0">
                <a:hlinkClick r:id="rId2" tooltip="État solide"/>
              </a:rPr>
              <a:t>solide</a:t>
            </a:r>
            <a:r>
              <a:rPr lang="fr-FR" sz="2400" dirty="0"/>
              <a:t>, d'un </a:t>
            </a:r>
            <a:r>
              <a:rPr lang="fr-FR" sz="2400" u="sng" dirty="0">
                <a:hlinkClick r:id="rId3" tooltip="Fluide (matière)"/>
              </a:rPr>
              <a:t>fluide</a:t>
            </a:r>
            <a:r>
              <a:rPr lang="fr-FR" sz="2400" dirty="0"/>
              <a:t> ou d'un </a:t>
            </a:r>
            <a:r>
              <a:rPr lang="fr-FR" sz="2400" u="sng" dirty="0">
                <a:hlinkClick r:id="rId4" tooltip="Gaz"/>
              </a:rPr>
              <a:t>gaz</a:t>
            </a:r>
            <a:r>
              <a:rPr lang="fr-FR" sz="2400" dirty="0"/>
              <a:t>. Il  s'agit  dans notre expérience  d'éviter la sortie de l’eau qui passe par les tuyaux. L</a:t>
            </a:r>
            <a:r>
              <a:rPr lang="fr-FR" sz="2400" dirty="0" smtClean="0"/>
              <a:t>a </a:t>
            </a:r>
            <a:r>
              <a:rPr lang="fr-FR" sz="2400" dirty="0"/>
              <a:t>mise en place d'un </a:t>
            </a:r>
            <a:r>
              <a:rPr lang="fr-FR" sz="2400" u="sng" dirty="0">
                <a:hlinkClick r:id="rId5" tooltip="Joint (étanchéité)"/>
              </a:rPr>
              <a:t>joint</a:t>
            </a:r>
            <a:r>
              <a:rPr lang="fr-FR" sz="2400" dirty="0"/>
              <a:t> est nécessaire, dans la majorité des cas. </a:t>
            </a:r>
          </a:p>
          <a:p>
            <a:pPr marL="0" indent="0" algn="just">
              <a:buNone/>
            </a:pPr>
            <a:r>
              <a:rPr lang="fr-FR" sz="2400" dirty="0"/>
              <a:t>Un </a:t>
            </a:r>
            <a:r>
              <a:rPr lang="fr-FR" sz="2400" b="1" dirty="0"/>
              <a:t>test d'étanchéité</a:t>
            </a:r>
            <a:r>
              <a:rPr lang="fr-FR" sz="2400" dirty="0"/>
              <a:t> a pour but de localiser les </a:t>
            </a:r>
            <a:r>
              <a:rPr lang="fr-FR" sz="2400" dirty="0" smtClean="0"/>
              <a:t>fuites.</a:t>
            </a:r>
            <a:endParaRPr lang="fr-FR" sz="2400" dirty="0"/>
          </a:p>
        </p:txBody>
      </p:sp>
    </p:spTree>
    <p:extLst>
      <p:ext uri="{BB962C8B-B14F-4D97-AF65-F5344CB8AC3E}">
        <p14:creationId xmlns:p14="http://schemas.microsoft.com/office/powerpoint/2010/main" val="38568782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u="sng" dirty="0" smtClean="0"/>
              <a:t>Recherches, analyses, solutions ou amélioration et traces écrites d’élèves</a:t>
            </a:r>
            <a:endParaRPr lang="fr-FR" sz="2400" b="1" u="sng" dirty="0"/>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1947754"/>
            <a:ext cx="1440160" cy="1728192"/>
          </a:xfr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7203" y="2050685"/>
            <a:ext cx="1512168" cy="1728192"/>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240" y="1844824"/>
            <a:ext cx="1405081" cy="1934053"/>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7704" y="4437112"/>
            <a:ext cx="1329079" cy="1724154"/>
          </a:xfrm>
          <a:prstGeom prst="rect">
            <a:avLst/>
          </a:prstGeom>
        </p:spPr>
      </p:pic>
      <p:pic>
        <p:nvPicPr>
          <p:cNvPr id="8" name="Imag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44008" y="4387891"/>
            <a:ext cx="1440160" cy="1822595"/>
          </a:xfrm>
          <a:prstGeom prst="rect">
            <a:avLst/>
          </a:prstGeom>
        </p:spPr>
      </p:pic>
    </p:spTree>
    <p:extLst>
      <p:ext uri="{BB962C8B-B14F-4D97-AF65-F5344CB8AC3E}">
        <p14:creationId xmlns:p14="http://schemas.microsoft.com/office/powerpoint/2010/main" val="388221360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TotalTime>
  <Words>673</Words>
  <Application>Microsoft Office PowerPoint</Application>
  <PresentationFormat>Affichage à l'écran (4:3)</PresentationFormat>
  <Paragraphs>82</Paragraphs>
  <Slides>19</Slides>
  <Notes>9</Notes>
  <HiddenSlides>0</HiddenSlides>
  <MMClips>3</MMClips>
  <ScaleCrop>false</ScaleCrop>
  <HeadingPairs>
    <vt:vector size="4" baseType="variant">
      <vt:variant>
        <vt:lpstr>Thème</vt:lpstr>
      </vt:variant>
      <vt:variant>
        <vt:i4>1</vt:i4>
      </vt:variant>
      <vt:variant>
        <vt:lpstr>Titres des diapositives</vt:lpstr>
      </vt:variant>
      <vt:variant>
        <vt:i4>19</vt:i4>
      </vt:variant>
    </vt:vector>
  </HeadingPairs>
  <TitlesOfParts>
    <vt:vector size="20" baseType="lpstr">
      <vt:lpstr>Thème Office</vt:lpstr>
      <vt:lpstr>Défi  techno</vt:lpstr>
      <vt:lpstr>DEFI A REALISER</vt:lpstr>
      <vt:lpstr>Matériaux utilisés  </vt:lpstr>
      <vt:lpstr>Connaissances scientifiques </vt:lpstr>
      <vt:lpstr>Présentation PowerPoint</vt:lpstr>
      <vt:lpstr>La notion du système à air comprimé  hydraulique</vt:lpstr>
      <vt:lpstr>La notion de château d'eau </vt:lpstr>
      <vt:lpstr>La fonction étanchéité </vt:lpstr>
      <vt:lpstr>Recherches, analyses, solutions ou amélioration et traces écrites d’élèves</vt:lpstr>
      <vt:lpstr>Problèmes rencontrés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 techno</dc:title>
  <dc:creator>clotilde</dc:creator>
  <cp:lastModifiedBy>LAURENT DAYNAC</cp:lastModifiedBy>
  <cp:revision>59</cp:revision>
  <dcterms:created xsi:type="dcterms:W3CDTF">2013-04-29T22:15:18Z</dcterms:created>
  <dcterms:modified xsi:type="dcterms:W3CDTF">2013-05-22T11:47:49Z</dcterms:modified>
</cp:coreProperties>
</file>