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63" r:id="rId5"/>
    <p:sldId id="264" r:id="rId6"/>
    <p:sldId id="265"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Triangle isocè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540544" y="776288"/>
            <a:ext cx="8062912" cy="1470025"/>
          </a:xfrm>
        </p:spPr>
        <p:txBody>
          <a:bodyPr anchor="b">
            <a:normAutofit/>
          </a:bodyPr>
          <a:lstStyle>
            <a:lvl1pPr algn="r">
              <a:defRPr sz="440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1371600" y="6012656"/>
            <a:ext cx="5791200" cy="365125"/>
          </a:xfrm>
        </p:spPr>
        <p:txBody>
          <a:bodyPr tIns="0" bIns="0" anchor="t"/>
          <a:lstStyle>
            <a:lvl1pPr algn="r">
              <a:defRPr sz="1000"/>
            </a:lvl1pPr>
          </a:lstStyle>
          <a:p>
            <a:fld id="{1FA8BFA9-160D-423F-879B-43593074DCAB}" type="datetimeFigureOut">
              <a:rPr lang="fr-FR" smtClean="0"/>
              <a:pPr/>
              <a:t>13/03/2011</a:t>
            </a:fld>
            <a:endParaRPr lang="fr-FR"/>
          </a:p>
        </p:txBody>
      </p:sp>
      <p:sp>
        <p:nvSpPr>
          <p:cNvPr id="17" name="Espace réservé du pied de page 16"/>
          <p:cNvSpPr>
            <a:spLocks noGrp="1"/>
          </p:cNvSpPr>
          <p:nvPr>
            <p:ph type="ftr" sz="quarter" idx="11"/>
          </p:nvPr>
        </p:nvSpPr>
        <p:spPr>
          <a:xfrm>
            <a:off x="1371600" y="5650704"/>
            <a:ext cx="5791200" cy="365125"/>
          </a:xfrm>
        </p:spPr>
        <p:txBody>
          <a:bodyPr tIns="0" bIns="0" anchor="b"/>
          <a:lstStyle>
            <a:lvl1pPr algn="r">
              <a:defRPr sz="1100"/>
            </a:lvl1pPr>
          </a:lstStyle>
          <a:p>
            <a:endParaRPr lang="fr-FR"/>
          </a:p>
        </p:txBody>
      </p:sp>
      <p:sp>
        <p:nvSpPr>
          <p:cNvPr id="29" name="Espace réservé du numéro de diapositive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381000"/>
            <a:ext cx="1905000" cy="5486400"/>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81000"/>
            <a:ext cx="6248400" cy="5486400"/>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399032"/>
          </a:xfrm>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457200" y="1882808"/>
            <a:ext cx="8229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791456" y="6480048"/>
            <a:ext cx="2133600" cy="301752"/>
          </a:xfrm>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a:xfrm>
            <a:off x="457200" y="6480969"/>
            <a:ext cx="4260056" cy="300831"/>
          </a:xfrm>
        </p:spPr>
        <p:txBody>
          <a:bodyPr/>
          <a:lstStyle/>
          <a:p>
            <a:endParaRPr lang="fr-FR"/>
          </a:p>
        </p:txBody>
      </p:sp>
      <p:sp>
        <p:nvSpPr>
          <p:cNvPr id="6" name="Espace réservé du numéro de diapositive 5"/>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1"/>
      </p:bgRef>
    </p:bg>
    <p:spTree>
      <p:nvGrpSpPr>
        <p:cNvPr id="1" name=""/>
        <p:cNvGrpSpPr/>
        <p:nvPr/>
      </p:nvGrpSpPr>
      <p:grpSpPr>
        <a:xfrm>
          <a:off x="0" y="0"/>
          <a:ext cx="0" cy="0"/>
          <a:chOff x="0" y="0"/>
          <a:chExt cx="0" cy="0"/>
        </a:xfrm>
      </p:grpSpPr>
      <p:sp>
        <p:nvSpPr>
          <p:cNvPr id="9" name="Triangle rect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le isocè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Espace réservé de la date 3"/>
          <p:cNvSpPr>
            <a:spLocks noGrp="1"/>
          </p:cNvSpPr>
          <p:nvPr>
            <p:ph type="dt" sz="half" idx="10"/>
          </p:nvPr>
        </p:nvSpPr>
        <p:spPr>
          <a:xfrm>
            <a:off x="6955632" y="6477000"/>
            <a:ext cx="2133600" cy="304800"/>
          </a:xfrm>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a:xfrm>
            <a:off x="2619376" y="6480969"/>
            <a:ext cx="4260056" cy="300831"/>
          </a:xfrm>
        </p:spPr>
        <p:txBody>
          <a:bodyPr/>
          <a:lstStyle/>
          <a:p>
            <a:endParaRPr lang="fr-FR"/>
          </a:p>
        </p:txBody>
      </p:sp>
      <p:sp>
        <p:nvSpPr>
          <p:cNvPr id="6" name="Espace réservé du numéro de diapositive 5"/>
          <p:cNvSpPr>
            <a:spLocks noGrp="1"/>
          </p:cNvSpPr>
          <p:nvPr>
            <p:ph type="sldNum" sz="quarter" idx="12"/>
          </p:nvPr>
        </p:nvSpPr>
        <p:spPr>
          <a:xfrm>
            <a:off x="8451056" y="809624"/>
            <a:ext cx="502920" cy="300831"/>
          </a:xfrm>
        </p:spPr>
        <p:txBody>
          <a:bodyPr/>
          <a:lstStyle/>
          <a:p>
            <a:fld id="{B10C06C1-9F9E-4080-B993-84F2509DC1B0}" type="slidenum">
              <a:rPr lang="fr-FR" smtClean="0"/>
              <a:pPr/>
              <a:t>‹N°›</a:t>
            </a:fld>
            <a:endParaRPr lang="fr-FR"/>
          </a:p>
        </p:txBody>
      </p:sp>
      <p:cxnSp>
        <p:nvCxnSpPr>
          <p:cNvPr id="11" name="Connecteur droi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cteur droi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algn="l">
              <a:defRPr/>
            </a:lvl1p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4791456" y="6480969"/>
            <a:ext cx="2133600" cy="301752"/>
          </a:xfrm>
        </p:spPr>
        <p:txBody>
          <a:bodyPr/>
          <a:lstStyle/>
          <a:p>
            <a:fld id="{1FA8BFA9-160D-423F-879B-43593074DCAB}" type="datetimeFigureOut">
              <a:rPr lang="fr-FR" smtClean="0"/>
              <a:pPr/>
              <a:t>13/03/2011</a:t>
            </a:fld>
            <a:endParaRPr lang="fr-FR"/>
          </a:p>
        </p:txBody>
      </p:sp>
      <p:sp>
        <p:nvSpPr>
          <p:cNvPr id="6" name="Espace réservé du pied de page 5"/>
          <p:cNvSpPr>
            <a:spLocks noGrp="1"/>
          </p:cNvSpPr>
          <p:nvPr>
            <p:ph type="ftr" sz="quarter" idx="11"/>
          </p:nvPr>
        </p:nvSpPr>
        <p:spPr>
          <a:xfrm>
            <a:off x="457200" y="6480969"/>
            <a:ext cx="4260056" cy="301752"/>
          </a:xfrm>
        </p:spPr>
        <p:txBody>
          <a:bodyPr/>
          <a:lstStyle/>
          <a:p>
            <a:endParaRPr lang="fr-FR"/>
          </a:p>
        </p:txBody>
      </p:sp>
      <p:sp>
        <p:nvSpPr>
          <p:cNvPr id="7" name="Espace réservé du numéro de diapositive 6"/>
          <p:cNvSpPr>
            <a:spLocks noGrp="1"/>
          </p:cNvSpPr>
          <p:nvPr>
            <p:ph type="sldNum" sz="quarter" idx="12"/>
          </p:nvPr>
        </p:nvSpPr>
        <p:spPr>
          <a:xfrm>
            <a:off x="7589520" y="6480969"/>
            <a:ext cx="502920" cy="301752"/>
          </a:xfrm>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a:xfrm>
            <a:off x="4791456" y="6480969"/>
            <a:ext cx="2130552" cy="301752"/>
          </a:xfrm>
        </p:spPr>
        <p:txBody>
          <a:bodyPr/>
          <a:lstStyle/>
          <a:p>
            <a:fld id="{1FA8BFA9-160D-423F-879B-43593074DCAB}" type="datetimeFigureOut">
              <a:rPr lang="fr-FR" smtClean="0"/>
              <a:pPr/>
              <a:t>13/03/2011</a:t>
            </a:fld>
            <a:endParaRPr lang="fr-FR"/>
          </a:p>
        </p:txBody>
      </p:sp>
      <p:sp>
        <p:nvSpPr>
          <p:cNvPr id="8" name="Espace réservé du pied de page 7"/>
          <p:cNvSpPr>
            <a:spLocks noGrp="1"/>
          </p:cNvSpPr>
          <p:nvPr>
            <p:ph type="ftr" sz="quarter" idx="11"/>
          </p:nvPr>
        </p:nvSpPr>
        <p:spPr>
          <a:xfrm>
            <a:off x="457200" y="6480969"/>
            <a:ext cx="4261104" cy="301752"/>
          </a:xfrm>
        </p:spPr>
        <p:txBody>
          <a:bodyPr/>
          <a:lstStyle/>
          <a:p>
            <a:endParaRPr lang="fr-FR"/>
          </a:p>
        </p:txBody>
      </p:sp>
      <p:sp>
        <p:nvSpPr>
          <p:cNvPr id="9" name="Espace réservé du numéro de diapositive 8"/>
          <p:cNvSpPr>
            <a:spLocks noGrp="1"/>
          </p:cNvSpPr>
          <p:nvPr>
            <p:ph type="sldNum" sz="quarter" idx="12"/>
          </p:nvPr>
        </p:nvSpPr>
        <p:spPr>
          <a:xfrm>
            <a:off x="7589520" y="6483096"/>
            <a:ext cx="502920" cy="301752"/>
          </a:xfrm>
        </p:spPr>
        <p:txBody>
          <a:bodyPr/>
          <a:lstStyle>
            <a:lvl1pPr algn="ctr">
              <a:defRPr/>
            </a:lvl1pPr>
          </a:lstStyle>
          <a:p>
            <a:fld id="{B10C06C1-9F9E-4080-B993-84F2509DC1B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0"/>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1FA8BFA9-160D-423F-879B-43593074DCAB}" type="datetimeFigureOut">
              <a:rPr lang="fr-FR" smtClean="0"/>
              <a:pPr/>
              <a:t>13/03/2011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791456" y="6480969"/>
            <a:ext cx="2133600" cy="301752"/>
          </a:xfrm>
        </p:spPr>
        <p:txBody>
          <a:bodyPr/>
          <a:lstStyle/>
          <a:p>
            <a:fld id="{1FA8BFA9-160D-423F-879B-43593074DCAB}" type="datetimeFigureOut">
              <a:rPr lang="fr-FR" smtClean="0"/>
              <a:pPr/>
              <a:t>13/03/2011</a:t>
            </a:fld>
            <a:endParaRPr lang="fr-FR"/>
          </a:p>
        </p:txBody>
      </p:sp>
      <p:sp>
        <p:nvSpPr>
          <p:cNvPr id="3" name="Espace réservé du pied de page 2"/>
          <p:cNvSpPr>
            <a:spLocks noGrp="1"/>
          </p:cNvSpPr>
          <p:nvPr>
            <p:ph type="ftr" sz="quarter" idx="11"/>
          </p:nvPr>
        </p:nvSpPr>
        <p:spPr>
          <a:xfrm>
            <a:off x="457200" y="6481890"/>
            <a:ext cx="4260056" cy="300831"/>
          </a:xfrm>
        </p:spPr>
        <p:txBody>
          <a:bodyPr/>
          <a:lstStyle/>
          <a:p>
            <a:endParaRPr lang="fr-FR"/>
          </a:p>
        </p:txBody>
      </p:sp>
      <p:sp>
        <p:nvSpPr>
          <p:cNvPr id="4" name="Espace réservé du numéro de diapositive 3"/>
          <p:cNvSpPr>
            <a:spLocks noGrp="1"/>
          </p:cNvSpPr>
          <p:nvPr>
            <p:ph type="sldNum" sz="quarter" idx="12"/>
          </p:nvPr>
        </p:nvSpPr>
        <p:spPr>
          <a:xfrm>
            <a:off x="7589520" y="6480969"/>
            <a:ext cx="502920" cy="301752"/>
          </a:xfrm>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278976" y="6556248"/>
            <a:ext cx="2133600" cy="301752"/>
          </a:xfrm>
        </p:spPr>
        <p:txBody>
          <a:bodyPr/>
          <a:lstStyle>
            <a:lvl1pPr>
              <a:defRPr sz="900"/>
            </a:lvl1pPr>
          </a:lstStyle>
          <a:p>
            <a:fld id="{1FA8BFA9-160D-423F-879B-43593074DCAB}" type="datetimeFigureOut">
              <a:rPr lang="fr-FR" smtClean="0"/>
              <a:pPr/>
              <a:t>13/03/2011</a:t>
            </a:fld>
            <a:endParaRPr lang="fr-FR"/>
          </a:p>
        </p:txBody>
      </p:sp>
      <p:sp>
        <p:nvSpPr>
          <p:cNvPr id="6" name="Espace réservé du pied de page 5"/>
          <p:cNvSpPr>
            <a:spLocks noGrp="1"/>
          </p:cNvSpPr>
          <p:nvPr>
            <p:ph type="ftr" sz="quarter" idx="11"/>
          </p:nvPr>
        </p:nvSpPr>
        <p:spPr>
          <a:xfrm>
            <a:off x="1135856" y="6556248"/>
            <a:ext cx="5143120"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410576" y="6556248"/>
            <a:ext cx="502920" cy="301752"/>
          </a:xfrm>
        </p:spPr>
        <p:txBody>
          <a:bodyPr/>
          <a:lstStyle>
            <a:lvl1pPr>
              <a:defRPr sz="900"/>
            </a:lvl1pPr>
          </a:lstStyle>
          <a:p>
            <a:fld id="{B10C06C1-9F9E-4080-B993-84F2509DC1B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6108192" y="6556248"/>
            <a:ext cx="2103120" cy="301752"/>
          </a:xfrm>
        </p:spPr>
        <p:txBody>
          <a:bodyPr/>
          <a:lstStyle>
            <a:lvl1pPr>
              <a:defRPr sz="900"/>
            </a:lvl1pPr>
          </a:lstStyle>
          <a:p>
            <a:fld id="{1FA8BFA9-160D-423F-879B-43593074DCAB}" type="datetimeFigureOut">
              <a:rPr lang="fr-FR" smtClean="0"/>
              <a:pPr/>
              <a:t>13/03/2011</a:t>
            </a:fld>
            <a:endParaRPr lang="fr-FR"/>
          </a:p>
        </p:txBody>
      </p:sp>
      <p:sp>
        <p:nvSpPr>
          <p:cNvPr id="6" name="Espace réservé du pied de page 5"/>
          <p:cNvSpPr>
            <a:spLocks noGrp="1"/>
          </p:cNvSpPr>
          <p:nvPr>
            <p:ph type="ftr" sz="quarter" idx="11"/>
          </p:nvPr>
        </p:nvSpPr>
        <p:spPr>
          <a:xfrm>
            <a:off x="1170432" y="6557169"/>
            <a:ext cx="4948072"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217192" y="6556248"/>
            <a:ext cx="365760" cy="301752"/>
          </a:xfrm>
        </p:spPr>
        <p:txBody>
          <a:bodyPr/>
          <a:lstStyle>
            <a:lvl1pPr algn="ctr">
              <a:defRPr sz="900"/>
            </a:lvl1pPr>
          </a:lstStyle>
          <a:p>
            <a:fld id="{B10C06C1-9F9E-4080-B993-84F2509DC1B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le rect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cteur droi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cteur droi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Espace réservé du titre 21"/>
          <p:cNvSpPr>
            <a:spLocks noGrp="1"/>
          </p:cNvSpPr>
          <p:nvPr>
            <p:ph type="title"/>
          </p:nvPr>
        </p:nvSpPr>
        <p:spPr>
          <a:xfrm>
            <a:off x="457200" y="267494"/>
            <a:ext cx="8229600" cy="1399032"/>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FA8BFA9-160D-423F-879B-43593074DCAB}" type="datetimeFigureOut">
              <a:rPr lang="fr-FR" smtClean="0"/>
              <a:pPr/>
              <a:t>13/03/2011</a:t>
            </a:fld>
            <a:endParaRPr lang="fr-FR"/>
          </a:p>
        </p:txBody>
      </p:sp>
      <p:sp>
        <p:nvSpPr>
          <p:cNvPr id="3" name="Espace réservé du pied de page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fr-FR"/>
          </a:p>
        </p:txBody>
      </p:sp>
      <p:sp>
        <p:nvSpPr>
          <p:cNvPr id="23" name="Espace réservé du numéro de diapositive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10C06C1-9F9E-4080-B993-84F2509DC1B0}"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LUNDI/protocole_gs_276_2011_maitre.pdf" TargetMode="External"/><Relationship Id="rId2" Type="http://schemas.openxmlformats.org/officeDocument/2006/relationships/hyperlink" Target="LUNDI/protocole_gs_276_2011_eleve.pdf" TargetMode="External"/><Relationship Id="rId1" Type="http://schemas.openxmlformats.org/officeDocument/2006/relationships/slideLayout" Target="../slideLayouts/slideLayout2.xml"/><Relationship Id="rId4" Type="http://schemas.openxmlformats.org/officeDocument/2006/relationships/hyperlink" Target="LUNDI/aide_evaluation_GS_maternelle_13636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9552" y="1700808"/>
            <a:ext cx="8062912" cy="1470025"/>
          </a:xfrm>
        </p:spPr>
        <p:txBody>
          <a:bodyPr>
            <a:normAutofit fontScale="90000"/>
          </a:bodyPr>
          <a:lstStyle/>
          <a:p>
            <a:r>
              <a:rPr lang="fr-FR" sz="3900" dirty="0" smtClean="0"/>
              <a:t>Gestion d’une classe élémentaire </a:t>
            </a:r>
            <a:r>
              <a:rPr lang="fr-FR" sz="3100" dirty="0" smtClean="0"/>
              <a:t>(organisation, programmations, gestion de l’hétérogénéité)</a:t>
            </a:r>
            <a:endParaRPr lang="fr-FR" sz="3100" dirty="0"/>
          </a:p>
        </p:txBody>
      </p:sp>
      <p:sp>
        <p:nvSpPr>
          <p:cNvPr id="3" name="Sous-titre 2"/>
          <p:cNvSpPr>
            <a:spLocks noGrp="1"/>
          </p:cNvSpPr>
          <p:nvPr>
            <p:ph type="subTitle" idx="1"/>
          </p:nvPr>
        </p:nvSpPr>
        <p:spPr>
          <a:xfrm>
            <a:off x="539552" y="4221088"/>
            <a:ext cx="8062912" cy="1440160"/>
          </a:xfrm>
        </p:spPr>
        <p:txBody>
          <a:bodyPr>
            <a:normAutofit/>
          </a:bodyPr>
          <a:lstStyle/>
          <a:p>
            <a:r>
              <a:rPr lang="fr-FR" sz="1800" b="1" i="1" dirty="0" smtClean="0"/>
              <a:t>Cours Sévigné (Abidjan)</a:t>
            </a:r>
          </a:p>
          <a:p>
            <a:r>
              <a:rPr lang="fr-FR" sz="1800" b="1" i="1" dirty="0" smtClean="0"/>
              <a:t>14 au 18 février 2011</a:t>
            </a:r>
          </a:p>
          <a:p>
            <a:r>
              <a:rPr lang="fr-FR" sz="1800" b="1" i="1" dirty="0" smtClean="0"/>
              <a:t>Laurent </a:t>
            </a:r>
            <a:r>
              <a:rPr lang="fr-FR" sz="1800" b="1" i="1" dirty="0" err="1" smtClean="0"/>
              <a:t>Daynac</a:t>
            </a:r>
            <a:r>
              <a:rPr lang="fr-FR" sz="1800" b="1" i="1" dirty="0" smtClean="0"/>
              <a:t>, </a:t>
            </a:r>
          </a:p>
          <a:p>
            <a:r>
              <a:rPr lang="fr-FR" sz="1800" b="1" i="1" dirty="0" smtClean="0"/>
              <a:t>Conseiller pédagogique auprès de l’IEN</a:t>
            </a:r>
            <a:endParaRPr lang="fr-FR" sz="1800" b="1" i="1" dirty="0"/>
          </a:p>
        </p:txBody>
      </p:sp>
      <p:pic>
        <p:nvPicPr>
          <p:cNvPr id="3074" name="Picture 2"/>
          <p:cNvPicPr>
            <a:picLocks noChangeAspect="1" noChangeArrowheads="1"/>
          </p:cNvPicPr>
          <p:nvPr/>
        </p:nvPicPr>
        <p:blipFill>
          <a:blip r:embed="rId2" cstate="print"/>
          <a:srcRect/>
          <a:stretch>
            <a:fillRect/>
          </a:stretch>
        </p:blipFill>
        <p:spPr bwMode="auto">
          <a:xfrm rot="662991">
            <a:off x="365255" y="3455305"/>
            <a:ext cx="3628154" cy="2721115"/>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L’école maternelle</a:t>
            </a:r>
            <a:endParaRPr lang="fr-FR" dirty="0"/>
          </a:p>
        </p:txBody>
      </p:sp>
      <p:sp>
        <p:nvSpPr>
          <p:cNvPr id="3" name="Espace réservé du contenu 2"/>
          <p:cNvSpPr>
            <a:spLocks noGrp="1"/>
          </p:cNvSpPr>
          <p:nvPr>
            <p:ph idx="1"/>
          </p:nvPr>
        </p:nvSpPr>
        <p:spPr>
          <a:ln>
            <a:noFill/>
          </a:ln>
        </p:spPr>
        <p:txBody>
          <a:bodyPr>
            <a:normAutofit/>
          </a:bodyPr>
          <a:lstStyle/>
          <a:p>
            <a:r>
              <a:rPr lang="fr-FR" dirty="0" smtClean="0"/>
              <a:t>Son rôle (1)</a:t>
            </a:r>
          </a:p>
          <a:p>
            <a:pPr lvl="1"/>
            <a:r>
              <a:rPr lang="fr-FR" dirty="0" smtClean="0"/>
              <a:t>Sa finalité : aider chaque enfant, selon des démarches adaptées, à devenir autonome et à s’approprier des connaissances et des compétences afin de réussir au cours préparatoire les apprentissages fondamentaux.</a:t>
            </a:r>
          </a:p>
          <a:p>
            <a:pPr lvl="1"/>
            <a:r>
              <a:rPr lang="fr-FR" dirty="0" smtClean="0"/>
              <a:t>L’objectif essentiel : l’acquisition d’un langage oral riche, organisé et compréhensible par l’autre.</a:t>
            </a:r>
          </a:p>
          <a:p>
            <a:endParaRPr lang="fr-FR" dirty="0">
              <a:solidFill>
                <a:schemeClr val="accent2">
                  <a:lumMod val="60000"/>
                  <a:lumOff val="40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L’école maternelle</a:t>
            </a:r>
            <a:endParaRPr lang="fr-FR" dirty="0"/>
          </a:p>
        </p:txBody>
      </p:sp>
      <p:sp>
        <p:nvSpPr>
          <p:cNvPr id="3" name="Espace réservé du contenu 2"/>
          <p:cNvSpPr>
            <a:spLocks noGrp="1"/>
          </p:cNvSpPr>
          <p:nvPr>
            <p:ph idx="1"/>
          </p:nvPr>
        </p:nvSpPr>
        <p:spPr>
          <a:ln>
            <a:noFill/>
          </a:ln>
        </p:spPr>
        <p:txBody>
          <a:bodyPr>
            <a:normAutofit/>
          </a:bodyPr>
          <a:lstStyle/>
          <a:p>
            <a:r>
              <a:rPr lang="fr-FR" dirty="0" smtClean="0"/>
              <a:t>Son rôle (2)</a:t>
            </a:r>
          </a:p>
          <a:p>
            <a:pPr lvl="1"/>
            <a:r>
              <a:rPr lang="fr-FR" dirty="0" smtClean="0"/>
              <a:t>L’enfant y établit des relations avec d’autres enfants et avec des adultes.</a:t>
            </a:r>
          </a:p>
          <a:p>
            <a:pPr lvl="1"/>
            <a:r>
              <a:rPr lang="fr-FR" dirty="0" smtClean="0"/>
              <a:t>Il exerce ses capacités motrices, sensorielles, affectives, relationnelles et intellectuelles.</a:t>
            </a:r>
          </a:p>
          <a:p>
            <a:pPr lvl="1"/>
            <a:r>
              <a:rPr lang="fr-FR" dirty="0" smtClean="0"/>
              <a:t>Il devient progressivement un élève.</a:t>
            </a:r>
          </a:p>
          <a:p>
            <a:pPr lvl="1"/>
            <a:r>
              <a:rPr lang="fr-FR" dirty="0" smtClean="0"/>
              <a:t>Il découvre l’univers de l’écrit.</a:t>
            </a:r>
          </a:p>
          <a:p>
            <a:endParaRPr lang="fr-FR" dirty="0">
              <a:solidFill>
                <a:schemeClr val="accent2">
                  <a:lumMod val="60000"/>
                  <a:lumOff val="40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lum bright="2000" contrast="-64000"/>
          </a:blip>
          <a:srcRect/>
          <a:stretch>
            <a:fillRect/>
          </a:stretch>
        </p:blipFill>
        <p:spPr bwMode="auto">
          <a:xfrm rot="20597373">
            <a:off x="1957663" y="1763881"/>
            <a:ext cx="5558799" cy="4169099"/>
          </a:xfrm>
          <a:prstGeom prst="rect">
            <a:avLst/>
          </a:prstGeom>
          <a:noFill/>
          <a:ln w="9525">
            <a:noFill/>
            <a:miter lim="800000"/>
            <a:headEnd/>
            <a:tailEnd/>
          </a:ln>
          <a:effectLst/>
        </p:spPr>
      </p:pic>
      <p:sp>
        <p:nvSpPr>
          <p:cNvPr id="2" name="Titre 1"/>
          <p:cNvSpPr>
            <a:spLocks noGrp="1"/>
          </p:cNvSpPr>
          <p:nvPr>
            <p:ph type="title"/>
          </p:nvPr>
        </p:nvSpPr>
        <p:spPr/>
        <p:txBody>
          <a:bodyPr/>
          <a:lstStyle/>
          <a:p>
            <a:r>
              <a:rPr lang="fr-FR" dirty="0" smtClean="0"/>
              <a:t>L’école maternelle</a:t>
            </a:r>
            <a:endParaRPr lang="fr-FR" dirty="0"/>
          </a:p>
        </p:txBody>
      </p:sp>
      <p:sp>
        <p:nvSpPr>
          <p:cNvPr id="3" name="Espace réservé du contenu 2"/>
          <p:cNvSpPr>
            <a:spLocks noGrp="1"/>
          </p:cNvSpPr>
          <p:nvPr>
            <p:ph idx="1"/>
          </p:nvPr>
        </p:nvSpPr>
        <p:spPr>
          <a:ln>
            <a:noFill/>
          </a:ln>
        </p:spPr>
        <p:txBody>
          <a:bodyPr>
            <a:normAutofit fontScale="92500"/>
          </a:bodyPr>
          <a:lstStyle/>
          <a:p>
            <a:r>
              <a:rPr lang="fr-FR" dirty="0" smtClean="0"/>
              <a:t>Son rôle (3)</a:t>
            </a:r>
          </a:p>
          <a:p>
            <a:pPr lvl="1"/>
            <a:r>
              <a:rPr lang="fr-FR" dirty="0" smtClean="0"/>
              <a:t>L’école maternelle permet aux enfants de vivre des situations de jeux, de recherches, de productions libres ou guidées, d’exercices (…) qui contribuent à enrichir la formation de leur personnalité et leur éveil culturel.</a:t>
            </a:r>
          </a:p>
          <a:p>
            <a:pPr lvl="1"/>
            <a:r>
              <a:rPr lang="fr-FR" dirty="0" smtClean="0"/>
              <a:t>Elle laisse à chaque enfant le temps de s’accoutumer, d’observer, d’imiter, d’exécuter, de chercher, d’essayer, en évitant que son intérêt ne s’étiole ou qu’il ne se fatigue.</a:t>
            </a:r>
          </a:p>
          <a:p>
            <a:endParaRPr lang="fr-FR" dirty="0">
              <a:solidFill>
                <a:schemeClr val="accent2">
                  <a:lumMod val="60000"/>
                  <a:lumOff val="40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L’école maternelle</a:t>
            </a:r>
            <a:endParaRPr lang="fr-FR" dirty="0"/>
          </a:p>
        </p:txBody>
      </p:sp>
      <p:sp>
        <p:nvSpPr>
          <p:cNvPr id="3" name="Espace réservé du contenu 2"/>
          <p:cNvSpPr>
            <a:spLocks noGrp="1"/>
          </p:cNvSpPr>
          <p:nvPr>
            <p:ph idx="1"/>
          </p:nvPr>
        </p:nvSpPr>
        <p:spPr>
          <a:ln>
            <a:noFill/>
          </a:ln>
        </p:spPr>
        <p:txBody>
          <a:bodyPr>
            <a:normAutofit fontScale="92500" lnSpcReduction="10000"/>
          </a:bodyPr>
          <a:lstStyle/>
          <a:p>
            <a:r>
              <a:rPr lang="fr-FR" dirty="0" smtClean="0"/>
              <a:t>Son rôle (4)</a:t>
            </a:r>
          </a:p>
          <a:p>
            <a:pPr lvl="1"/>
            <a:r>
              <a:rPr lang="fr-FR" dirty="0" smtClean="0"/>
              <a:t>Le projet d’école est le moyen de garantir la continuité nécessaire entre l’école maternelle et l’école élémentaire dont la grande section, classe de l’école maternelle mais aussi première année des apprentissages fondamentaux, est la charnière.</a:t>
            </a:r>
          </a:p>
          <a:p>
            <a:pPr lvl="1"/>
            <a:r>
              <a:rPr lang="fr-FR" dirty="0" smtClean="0"/>
              <a:t>L’école maternelle a un rôle essentiel dans le repérage et la prévention des déficiences ou des troubles, rôle qu’elle doit assumer pleinement, en particulier pour les troubles spécifiques du langage.</a:t>
            </a:r>
          </a:p>
          <a:p>
            <a:endParaRPr lang="fr-FR" dirty="0">
              <a:solidFill>
                <a:schemeClr val="accent2">
                  <a:lumMod val="60000"/>
                  <a:lumOff val="40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L’école maternelle</a:t>
            </a:r>
            <a:endParaRPr lang="fr-FR" dirty="0"/>
          </a:p>
        </p:txBody>
      </p:sp>
      <p:sp>
        <p:nvSpPr>
          <p:cNvPr id="3" name="Espace réservé du contenu 2"/>
          <p:cNvSpPr>
            <a:spLocks noGrp="1"/>
          </p:cNvSpPr>
          <p:nvPr>
            <p:ph idx="1"/>
          </p:nvPr>
        </p:nvSpPr>
        <p:spPr>
          <a:ln>
            <a:noFill/>
          </a:ln>
        </p:spPr>
        <p:txBody>
          <a:bodyPr>
            <a:normAutofit/>
          </a:bodyPr>
          <a:lstStyle/>
          <a:p>
            <a:r>
              <a:rPr lang="fr-FR" dirty="0" smtClean="0"/>
              <a:t>L’évaluation des acquis des élèves en fin d’école maternelle</a:t>
            </a:r>
          </a:p>
          <a:p>
            <a:pPr lvl="1"/>
            <a:r>
              <a:rPr lang="fr-FR" dirty="0" smtClean="0"/>
              <a:t>Évaluation académique (Rouen) en mars 2011.</a:t>
            </a:r>
          </a:p>
          <a:p>
            <a:pPr lvl="2"/>
            <a:r>
              <a:rPr lang="fr-FR" dirty="0" smtClean="0">
                <a:hlinkClick r:id="rId2" action="ppaction://hlinkfile"/>
              </a:rPr>
              <a:t>Livret de l’élève</a:t>
            </a:r>
            <a:endParaRPr lang="fr-FR" dirty="0" smtClean="0"/>
          </a:p>
          <a:p>
            <a:pPr lvl="2"/>
            <a:r>
              <a:rPr lang="fr-FR" dirty="0" smtClean="0">
                <a:hlinkClick r:id="rId3" action="ppaction://hlinkfile"/>
              </a:rPr>
              <a:t>Livret du maître</a:t>
            </a:r>
            <a:endParaRPr lang="fr-FR" dirty="0" smtClean="0"/>
          </a:p>
          <a:p>
            <a:pPr lvl="1"/>
            <a:r>
              <a:rPr lang="fr-FR" dirty="0" smtClean="0"/>
              <a:t>Document « </a:t>
            </a:r>
            <a:r>
              <a:rPr lang="fr-FR" dirty="0" smtClean="0">
                <a:hlinkClick r:id="rId4" action="ppaction://hlinkfile"/>
              </a:rPr>
              <a:t>Aide à l’évaluation des acquis des élèves en fin d’école maternelle</a:t>
            </a:r>
            <a:r>
              <a:rPr lang="fr-FR" dirty="0" smtClean="0"/>
              <a:t> ».</a:t>
            </a:r>
          </a:p>
          <a:p>
            <a:endParaRPr lang="fr-FR" dirty="0">
              <a:solidFill>
                <a:schemeClr val="accent2">
                  <a:lumMod val="60000"/>
                  <a:lumOff val="40000"/>
                </a:schemeClr>
              </a:solidFill>
            </a:endParaRP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0</TotalTime>
  <Words>316</Words>
  <Application>Microsoft Office PowerPoint</Application>
  <PresentationFormat>Affichage à l'écran (4:3)</PresentationFormat>
  <Paragraphs>29</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Verve</vt:lpstr>
      <vt:lpstr>Gestion d’une classe élémentaire (organisation, programmations, gestion de l’hétérogénéité)</vt:lpstr>
      <vt:lpstr>L’école maternelle</vt:lpstr>
      <vt:lpstr>L’école maternelle</vt:lpstr>
      <vt:lpstr>L’école maternelle</vt:lpstr>
      <vt:lpstr>L’école maternelle</vt:lpstr>
      <vt:lpstr>L’école maternelle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Gestion d’une classe élémentaire (organisation, programmations, gestion de l’hétérogénéité)</dc:title>
  <dc:creator>Laurent Daynac</dc:creator>
  <cp:lastModifiedBy>Laurent Daynac</cp:lastModifiedBy>
  <cp:revision>137</cp:revision>
  <dcterms:created xsi:type="dcterms:W3CDTF">2011-02-10T17:27:17Z</dcterms:created>
  <dcterms:modified xsi:type="dcterms:W3CDTF">2011-03-13T17:13:15Z</dcterms:modified>
</cp:coreProperties>
</file>