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58" r:id="rId5"/>
    <p:sldId id="257" r:id="rId6"/>
    <p:sldId id="259" r:id="rId7"/>
    <p:sldId id="260" r:id="rId8"/>
    <p:sldId id="261" r:id="rId9"/>
    <p:sldId id="262" r:id="rId10"/>
    <p:sldId id="282" r:id="rId11"/>
    <p:sldId id="283" r:id="rId12"/>
    <p:sldId id="284" r:id="rId13"/>
    <p:sldId id="263" r:id="rId14"/>
    <p:sldId id="268" r:id="rId15"/>
    <p:sldId id="285" r:id="rId16"/>
    <p:sldId id="286" r:id="rId17"/>
    <p:sldId id="287" r:id="rId18"/>
    <p:sldId id="269" r:id="rId19"/>
    <p:sldId id="288" r:id="rId20"/>
    <p:sldId id="289" r:id="rId21"/>
    <p:sldId id="270" r:id="rId22"/>
    <p:sldId id="290" r:id="rId23"/>
    <p:sldId id="291" r:id="rId24"/>
    <p:sldId id="292" r:id="rId25"/>
    <p:sldId id="293" r:id="rId26"/>
    <p:sldId id="295" r:id="rId27"/>
    <p:sldId id="296" r:id="rId28"/>
    <p:sldId id="294" r:id="rId29"/>
    <p:sldId id="298" r:id="rId30"/>
    <p:sldId id="297" r:id="rId31"/>
    <p:sldId id="299" r:id="rId32"/>
    <p:sldId id="300" r:id="rId33"/>
    <p:sldId id="301" r:id="rId34"/>
    <p:sldId id="271" r:id="rId35"/>
    <p:sldId id="302" r:id="rId36"/>
    <p:sldId id="303" r:id="rId37"/>
    <p:sldId id="304" r:id="rId38"/>
    <p:sldId id="305" r:id="rId39"/>
    <p:sldId id="306" r:id="rId40"/>
    <p:sldId id="307" r:id="rId41"/>
    <p:sldId id="308" r:id="rId42"/>
    <p:sldId id="327" r:id="rId43"/>
    <p:sldId id="272" r:id="rId44"/>
    <p:sldId id="309" r:id="rId45"/>
    <p:sldId id="310" r:id="rId46"/>
    <p:sldId id="311" r:id="rId47"/>
    <p:sldId id="312" r:id="rId48"/>
    <p:sldId id="313" r:id="rId49"/>
    <p:sldId id="314" r:id="rId50"/>
    <p:sldId id="315" r:id="rId51"/>
    <p:sldId id="322" r:id="rId52"/>
    <p:sldId id="273" r:id="rId53"/>
    <p:sldId id="274" r:id="rId54"/>
    <p:sldId id="275" r:id="rId55"/>
    <p:sldId id="279" r:id="rId56"/>
    <p:sldId id="276" r:id="rId57"/>
    <p:sldId id="277" r:id="rId58"/>
    <p:sldId id="278" r:id="rId59"/>
    <p:sldId id="280" r:id="rId60"/>
    <p:sldId id="281" r:id="rId61"/>
    <p:sldId id="316" r:id="rId62"/>
    <p:sldId id="317" r:id="rId63"/>
    <p:sldId id="318" r:id="rId64"/>
    <p:sldId id="319" r:id="rId65"/>
    <p:sldId id="320" r:id="rId66"/>
    <p:sldId id="321" r:id="rId67"/>
    <p:sldId id="324" r:id="rId68"/>
    <p:sldId id="325" r:id="rId69"/>
    <p:sldId id="323" r:id="rId70"/>
    <p:sldId id="326"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6" d="100"/>
          <a:sy n="76" d="100"/>
        </p:scale>
        <p:origin x="-126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5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printerSettings" Target="printerSettings/printerSettings1.bin"/><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esProps" Target="presProps.xml"/><Relationship Id="rId74" Type="http://schemas.openxmlformats.org/officeDocument/2006/relationships/viewProps" Target="viewProps.xml"/><Relationship Id="rId75" Type="http://schemas.openxmlformats.org/officeDocument/2006/relationships/theme" Target="theme/theme1.xml"/><Relationship Id="rId76"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fr-FR" smtClean="0"/>
              <a:t>Cliquez et modifiez le titre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lang="en-US"/>
          </a:p>
        </p:txBody>
      </p:sp>
      <p:sp>
        <p:nvSpPr>
          <p:cNvPr id="3" name="Vertical Text Placeholder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fr-FR" smtClean="0"/>
              <a:t>Cliquez et modifiez le titre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lang="en-US"/>
          </a:p>
        </p:txBody>
      </p:sp>
      <p:sp>
        <p:nvSpPr>
          <p:cNvPr id="3" name="Content Placeholder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Date Placeholder 3"/>
          <p:cNvSpPr>
            <a:spLocks noGrp="1"/>
          </p:cNvSpPr>
          <p:nvPr>
            <p:ph type="dt" sz="half" idx="10"/>
          </p:nvPr>
        </p:nvSpPr>
        <p:spPr/>
        <p:txBody>
          <a:bodyPr/>
          <a:lstStyle/>
          <a:p>
            <a:fld id="{6BFECD78-3C8E-49F2-8FAB-59489D168ABB}" type="datetimeFigureOut">
              <a:rPr lang="en-US" smtClean="0"/>
              <a:t>19/03/2014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19/03/2014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smtClean="0"/>
              <a:t>Cliquez et modifiez le titre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19/03/2014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19/03/2014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19/03/2014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p:txBody>
          <a:bodyPr/>
          <a:lstStyle/>
          <a:p>
            <a:fld id="{6BFECD78-3C8E-49F2-8FAB-59489D168ABB}" type="datetimeFigureOut">
              <a:rPr lang="en-US" smtClean="0"/>
              <a:t>19/03/2014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Faire glisser l'image vers l'espace réservé ou cliquer sur l'icône pour l'ajouter</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p:txBody>
          <a:bodyPr/>
          <a:lstStyle/>
          <a:p>
            <a:fld id="{6BFECD78-3C8E-49F2-8FAB-59489D168ABB}" type="datetimeFigureOut">
              <a:rPr lang="en-US" smtClean="0"/>
              <a:t>19/03/2014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et modifiez le titre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19/03/2014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g"/><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g"/><Relationship Id="rId3"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jpeg"/><Relationship Id="rId3" Type="http://schemas.microsoft.com/office/2007/relationships/hdphoto" Target="../media/hdphoto1.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jpeg"/><Relationship Id="rId3" Type="http://schemas.microsoft.com/office/2007/relationships/hdphoto" Target="../media/hdphoto2.wdp"/></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png"/><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 Id="rId3"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 Id="rId3"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png"/><Relationship Id="rId3" Type="http://schemas.openxmlformats.org/officeDocument/2006/relationships/image" Target="../media/image3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 Id="rId3" Type="http://schemas.openxmlformats.org/officeDocument/2006/relationships/image" Target="../media/image3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png"/><Relationship Id="rId3" Type="http://schemas.openxmlformats.org/officeDocument/2006/relationships/image" Target="../media/image4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7.png"/><Relationship Id="rId3"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9.png"/></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6.xml"/><Relationship Id="rId2" Type="http://schemas.openxmlformats.org/officeDocument/2006/relationships/hyperlink" Target="http://musart-bobo-visuels.blogspot.com/2014/03/armstrong.html"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2.jpg"/><Relationship Id="rId3" Type="http://schemas.openxmlformats.org/officeDocument/2006/relationships/image" Target="../media/image53.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png"/><Relationship Id="rId3" Type="http://schemas.openxmlformats.org/officeDocument/2006/relationships/image" Target="../media/image5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9.png"/><Relationship Id="rId3" Type="http://schemas.openxmlformats.org/officeDocument/2006/relationships/hyperlink" Target="http://efambobo.blogspot.fr/2014/01/crak.html"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1.png"/><Relationship Id="rId3" Type="http://schemas.openxmlformats.org/officeDocument/2006/relationships/image" Target="../media/image6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image" Target="../media/image5.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5.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6.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7.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8.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9.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0.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1.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3.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4.png"/></Relationships>
</file>

<file path=ppt/slides/_rels/slide62.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png"/><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8.png"/><Relationship Id="rId3" Type="http://schemas.openxmlformats.org/officeDocument/2006/relationships/image" Target="../media/image7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0.png"/><Relationship Id="rId3" Type="http://schemas.openxmlformats.org/officeDocument/2006/relationships/image" Target="../media/image8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png"/><Relationship Id="rId3" Type="http://schemas.openxmlformats.org/officeDocument/2006/relationships/image" Target="../media/image8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4768251"/>
            <a:ext cx="7772400" cy="1470025"/>
          </a:xfrm>
        </p:spPr>
        <p:txBody>
          <a:bodyPr>
            <a:normAutofit fontScale="90000"/>
          </a:bodyPr>
          <a:lstStyle/>
          <a:p>
            <a:r>
              <a:rPr lang="fr-FR" sz="7300" dirty="0">
                <a:latin typeface="Mistral"/>
                <a:cs typeface="Mistral"/>
              </a:rPr>
              <a:t>Tisser le noir et le </a:t>
            </a:r>
            <a:r>
              <a:rPr lang="fr-FR" sz="7300" dirty="0" smtClean="0">
                <a:latin typeface="Mistral"/>
                <a:cs typeface="Mistral"/>
              </a:rPr>
              <a:t>blanc</a:t>
            </a:r>
            <a:r>
              <a:rPr lang="fr-FR" dirty="0" smtClean="0">
                <a:latin typeface="Mistral"/>
                <a:cs typeface="Mistral"/>
              </a:rPr>
              <a:t/>
            </a:r>
            <a:br>
              <a:rPr lang="fr-FR" dirty="0" smtClean="0">
                <a:latin typeface="Mistral"/>
                <a:cs typeface="Mistral"/>
              </a:rPr>
            </a:br>
            <a:endParaRPr lang="fr-FR" sz="3600" dirty="0">
              <a:latin typeface="Mistral"/>
              <a:cs typeface="Mistral"/>
            </a:endParaRPr>
          </a:p>
        </p:txBody>
      </p:sp>
      <p:pic>
        <p:nvPicPr>
          <p:cNvPr id="3" name="Image 2" descr="Dtail-1.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V="1">
            <a:off x="1325723" y="941008"/>
            <a:ext cx="6614660" cy="3604954"/>
          </a:xfrm>
          <a:prstGeom prst="rect">
            <a:avLst/>
          </a:prstGeom>
        </p:spPr>
      </p:pic>
    </p:spTree>
    <p:extLst>
      <p:ext uri="{BB962C8B-B14F-4D97-AF65-F5344CB8AC3E}">
        <p14:creationId xmlns:p14="http://schemas.microsoft.com/office/powerpoint/2010/main" val="134027621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027496" y="4728111"/>
            <a:ext cx="7554816" cy="369332"/>
          </a:xfrm>
          <a:prstGeom prst="rect">
            <a:avLst/>
          </a:prstGeom>
          <a:noFill/>
        </p:spPr>
        <p:txBody>
          <a:bodyPr wrap="square" rtlCol="0">
            <a:spAutoFit/>
          </a:bodyPr>
          <a:lstStyle/>
          <a:p>
            <a:r>
              <a:rPr lang="fr-FR" dirty="0">
                <a:latin typeface="Didot"/>
                <a:cs typeface="Didot"/>
              </a:rPr>
              <a:t>De nombreux parents sont venus au vernissage vêtus de noir et blanc</a:t>
            </a:r>
          </a:p>
        </p:txBody>
      </p:sp>
      <p:sp>
        <p:nvSpPr>
          <p:cNvPr id="4" name="ZoneTexte 3"/>
          <p:cNvSpPr txBox="1"/>
          <p:nvPr/>
        </p:nvSpPr>
        <p:spPr>
          <a:xfrm>
            <a:off x="879164" y="5317524"/>
            <a:ext cx="7703148" cy="1200328"/>
          </a:xfrm>
          <a:prstGeom prst="rect">
            <a:avLst/>
          </a:prstGeom>
          <a:noFill/>
        </p:spPr>
        <p:txBody>
          <a:bodyPr wrap="square" rtlCol="0">
            <a:spAutoFit/>
          </a:bodyPr>
          <a:lstStyle/>
          <a:p>
            <a:pPr algn="just"/>
            <a:r>
              <a:rPr lang="fr-FR" sz="2400" dirty="0">
                <a:latin typeface="Didot"/>
                <a:cs typeface="Didot"/>
              </a:rPr>
              <a:t>Ils ont commencé à sonoriser un diaporama qui est toujours en chantier et devrait être visible lors de la seconde exposition </a:t>
            </a:r>
            <a:r>
              <a:rPr lang="fr-FR" sz="2400" i="1" dirty="0" err="1">
                <a:latin typeface="Didot"/>
                <a:cs typeface="Didot"/>
              </a:rPr>
              <a:t>Mus'Arts</a:t>
            </a:r>
            <a:r>
              <a:rPr lang="fr-FR" sz="2400" dirty="0">
                <a:latin typeface="Didot"/>
                <a:cs typeface="Didot"/>
              </a:rPr>
              <a:t> (fin mai).</a:t>
            </a:r>
          </a:p>
        </p:txBody>
      </p:sp>
      <p:pic>
        <p:nvPicPr>
          <p:cNvPr id="5" name="Image 4" descr="OKZebre-1.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31513" y="311345"/>
            <a:ext cx="5765800" cy="4318000"/>
          </a:xfrm>
          <a:prstGeom prst="rect">
            <a:avLst/>
          </a:prstGeom>
        </p:spPr>
      </p:pic>
    </p:spTree>
    <p:extLst>
      <p:ext uri="{BB962C8B-B14F-4D97-AF65-F5344CB8AC3E}">
        <p14:creationId xmlns:p14="http://schemas.microsoft.com/office/powerpoint/2010/main" val="164363907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879164" y="5317524"/>
            <a:ext cx="7583406" cy="830997"/>
          </a:xfrm>
          <a:prstGeom prst="rect">
            <a:avLst/>
          </a:prstGeom>
          <a:noFill/>
        </p:spPr>
        <p:txBody>
          <a:bodyPr wrap="square" rtlCol="0">
            <a:spAutoFit/>
          </a:bodyPr>
          <a:lstStyle/>
          <a:p>
            <a:pPr algn="just"/>
            <a:r>
              <a:rPr lang="fr-FR" sz="2400" dirty="0">
                <a:latin typeface="Didot"/>
                <a:cs typeface="Didot"/>
              </a:rPr>
              <a:t>Le zèbre a servi de prétexte à de nombreuses explorations graphiques.</a:t>
            </a:r>
          </a:p>
        </p:txBody>
      </p:sp>
      <p:pic>
        <p:nvPicPr>
          <p:cNvPr id="2" name="Image 1" descr="OKZebrures.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89289" y="755582"/>
            <a:ext cx="5003800" cy="3987800"/>
          </a:xfrm>
          <a:prstGeom prst="rect">
            <a:avLst/>
          </a:prstGeom>
        </p:spPr>
      </p:pic>
    </p:spTree>
    <p:extLst>
      <p:ext uri="{BB962C8B-B14F-4D97-AF65-F5344CB8AC3E}">
        <p14:creationId xmlns:p14="http://schemas.microsoft.com/office/powerpoint/2010/main" val="389258731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879164" y="5317524"/>
            <a:ext cx="7703148" cy="830997"/>
          </a:xfrm>
          <a:prstGeom prst="rect">
            <a:avLst/>
          </a:prstGeom>
          <a:noFill/>
        </p:spPr>
        <p:txBody>
          <a:bodyPr wrap="square" rtlCol="0">
            <a:spAutoFit/>
          </a:bodyPr>
          <a:lstStyle/>
          <a:p>
            <a:pPr algn="just"/>
            <a:r>
              <a:rPr lang="fr-FR" sz="2400" dirty="0">
                <a:latin typeface="Didot"/>
                <a:cs typeface="Didot"/>
              </a:rPr>
              <a:t>Il leur a permis aussi de découvrir deux plasticiens : Victor Vasarely  et Andy Warhol.</a:t>
            </a:r>
          </a:p>
        </p:txBody>
      </p:sp>
      <p:pic>
        <p:nvPicPr>
          <p:cNvPr id="3" name="Image 2" descr="zebre-1938.jpg"/>
          <p:cNvPicPr>
            <a:picLocks noChangeAspect="1"/>
          </p:cNvPicPr>
          <p:nvPr/>
        </p:nvPicPr>
        <p:blipFill>
          <a:blip r:embed="rId2">
            <a:extLst>
              <a:ext uri="{28A0092B-C50C-407E-A947-70E740481C1C}">
                <a14:useLocalDpi xmlns:a14="http://schemas.microsoft.com/office/drawing/2010/main"/>
              </a:ext>
            </a:extLst>
          </a:blip>
          <a:stretch>
            <a:fillRect/>
          </a:stretch>
        </p:blipFill>
        <p:spPr>
          <a:xfrm rot="21144637">
            <a:off x="635804" y="401622"/>
            <a:ext cx="3481408" cy="4038434"/>
          </a:xfrm>
          <a:prstGeom prst="rect">
            <a:avLst/>
          </a:prstGeom>
        </p:spPr>
      </p:pic>
      <p:pic>
        <p:nvPicPr>
          <p:cNvPr id="5" name="Image 4" descr="Zebra.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442871">
            <a:off x="4593361" y="418702"/>
            <a:ext cx="3904670" cy="3835865"/>
          </a:xfrm>
          <a:prstGeom prst="rect">
            <a:avLst/>
          </a:prstGeom>
        </p:spPr>
      </p:pic>
      <p:sp>
        <p:nvSpPr>
          <p:cNvPr id="6" name="ZoneTexte 5"/>
          <p:cNvSpPr txBox="1"/>
          <p:nvPr/>
        </p:nvSpPr>
        <p:spPr>
          <a:xfrm rot="464365">
            <a:off x="4501829" y="4406882"/>
            <a:ext cx="3938664" cy="369332"/>
          </a:xfrm>
          <a:prstGeom prst="rect">
            <a:avLst/>
          </a:prstGeom>
          <a:noFill/>
        </p:spPr>
        <p:txBody>
          <a:bodyPr wrap="square" rtlCol="0">
            <a:spAutoFit/>
          </a:bodyPr>
          <a:lstStyle/>
          <a:p>
            <a:r>
              <a:rPr lang="fr-FR" i="1" dirty="0" err="1">
                <a:latin typeface="Didot"/>
                <a:cs typeface="Didot"/>
              </a:rPr>
              <a:t>Grevy's</a:t>
            </a:r>
            <a:r>
              <a:rPr lang="fr-FR" i="1" dirty="0">
                <a:latin typeface="Didot"/>
                <a:cs typeface="Didot"/>
              </a:rPr>
              <a:t> </a:t>
            </a:r>
            <a:r>
              <a:rPr lang="fr-FR" i="1" dirty="0" err="1">
                <a:latin typeface="Didot"/>
                <a:cs typeface="Didot"/>
              </a:rPr>
              <a:t>Zebra</a:t>
            </a:r>
            <a:r>
              <a:rPr lang="fr-FR" i="1" dirty="0">
                <a:latin typeface="Didot"/>
                <a:cs typeface="Didot"/>
              </a:rPr>
              <a:t> </a:t>
            </a:r>
            <a:r>
              <a:rPr lang="fr-FR" dirty="0">
                <a:latin typeface="Didot"/>
                <a:cs typeface="Didot"/>
              </a:rPr>
              <a:t>- Andy Warhol, 1983</a:t>
            </a:r>
          </a:p>
        </p:txBody>
      </p:sp>
      <p:sp>
        <p:nvSpPr>
          <p:cNvPr id="7" name="ZoneTexte 6"/>
          <p:cNvSpPr txBox="1"/>
          <p:nvPr/>
        </p:nvSpPr>
        <p:spPr>
          <a:xfrm rot="21196809">
            <a:off x="1443999" y="4549683"/>
            <a:ext cx="3039733" cy="369332"/>
          </a:xfrm>
          <a:prstGeom prst="rect">
            <a:avLst/>
          </a:prstGeom>
          <a:noFill/>
        </p:spPr>
        <p:txBody>
          <a:bodyPr wrap="square" rtlCol="0">
            <a:spAutoFit/>
          </a:bodyPr>
          <a:lstStyle/>
          <a:p>
            <a:r>
              <a:rPr lang="fr-FR" i="1" dirty="0" smtClean="0">
                <a:latin typeface="Didot"/>
                <a:cs typeface="Didot"/>
              </a:rPr>
              <a:t>Zèbres</a:t>
            </a:r>
            <a:r>
              <a:rPr lang="fr-FR" dirty="0" smtClean="0">
                <a:latin typeface="Didot"/>
                <a:cs typeface="Didot"/>
              </a:rPr>
              <a:t> </a:t>
            </a:r>
            <a:r>
              <a:rPr lang="fr-FR" dirty="0">
                <a:latin typeface="Didot"/>
                <a:cs typeface="Didot"/>
              </a:rPr>
              <a:t>- Vasarely, 1938</a:t>
            </a:r>
          </a:p>
        </p:txBody>
      </p:sp>
    </p:spTree>
    <p:extLst>
      <p:ext uri="{BB962C8B-B14F-4D97-AF65-F5344CB8AC3E}">
        <p14:creationId xmlns:p14="http://schemas.microsoft.com/office/powerpoint/2010/main" val="91722260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OKZebre-5.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2831" y="753666"/>
            <a:ext cx="4441667" cy="3991630"/>
          </a:xfrm>
          <a:prstGeom prst="rect">
            <a:avLst/>
          </a:prstGeom>
        </p:spPr>
      </p:pic>
      <p:sp>
        <p:nvSpPr>
          <p:cNvPr id="3" name="ZoneTexte 2"/>
          <p:cNvSpPr txBox="1"/>
          <p:nvPr/>
        </p:nvSpPr>
        <p:spPr>
          <a:xfrm>
            <a:off x="195371" y="5280840"/>
            <a:ext cx="8693952" cy="1200328"/>
          </a:xfrm>
          <a:prstGeom prst="rect">
            <a:avLst/>
          </a:prstGeom>
          <a:noFill/>
        </p:spPr>
        <p:txBody>
          <a:bodyPr wrap="square" rtlCol="0">
            <a:spAutoFit/>
          </a:bodyPr>
          <a:lstStyle/>
          <a:p>
            <a:pPr algn="just"/>
            <a:r>
              <a:rPr lang="fr-FR" sz="2400" dirty="0" smtClean="0">
                <a:latin typeface="Didot"/>
                <a:cs typeface="Didot"/>
              </a:rPr>
              <a:t>Enfin</a:t>
            </a:r>
            <a:r>
              <a:rPr lang="fr-FR" sz="2400" dirty="0">
                <a:latin typeface="Didot"/>
                <a:cs typeface="Didot"/>
              </a:rPr>
              <a:t>, ces zèbres se sont trouvé des affinités avec les "</a:t>
            </a:r>
            <a:r>
              <a:rPr lang="fr-FR" sz="2400" i="1" dirty="0">
                <a:latin typeface="Didot"/>
                <a:cs typeface="Didot"/>
              </a:rPr>
              <a:t>colonnes de Buren</a:t>
            </a:r>
            <a:r>
              <a:rPr lang="fr-FR" sz="2400" dirty="0">
                <a:latin typeface="Didot"/>
                <a:cs typeface="Didot"/>
              </a:rPr>
              <a:t>" qui ont </a:t>
            </a:r>
            <a:r>
              <a:rPr lang="fr-FR" sz="2400" dirty="0" smtClean="0">
                <a:latin typeface="Didot"/>
                <a:cs typeface="Didot"/>
              </a:rPr>
              <a:t>tant choqué </a:t>
            </a:r>
            <a:r>
              <a:rPr lang="fr-FR" sz="2400" dirty="0">
                <a:latin typeface="Didot"/>
                <a:cs typeface="Didot"/>
              </a:rPr>
              <a:t>de nombreux Parisiens lors de leur réalisation.</a:t>
            </a:r>
          </a:p>
        </p:txBody>
      </p:sp>
      <p:pic>
        <p:nvPicPr>
          <p:cNvPr id="4" name="Image 3" descr="Buren.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72051" y="753666"/>
            <a:ext cx="2509729" cy="3419404"/>
          </a:xfrm>
          <a:prstGeom prst="rect">
            <a:avLst/>
          </a:prstGeom>
        </p:spPr>
      </p:pic>
      <p:sp>
        <p:nvSpPr>
          <p:cNvPr id="5" name="ZoneTexte 4"/>
          <p:cNvSpPr txBox="1"/>
          <p:nvPr/>
        </p:nvSpPr>
        <p:spPr>
          <a:xfrm>
            <a:off x="5344757" y="4214940"/>
            <a:ext cx="2944501" cy="646331"/>
          </a:xfrm>
          <a:prstGeom prst="rect">
            <a:avLst/>
          </a:prstGeom>
          <a:noFill/>
        </p:spPr>
        <p:txBody>
          <a:bodyPr wrap="square" rtlCol="0">
            <a:spAutoFit/>
          </a:bodyPr>
          <a:lstStyle/>
          <a:p>
            <a:r>
              <a:rPr lang="fr-FR" dirty="0">
                <a:latin typeface="Didot"/>
                <a:cs typeface="Didot"/>
              </a:rPr>
              <a:t>"</a:t>
            </a:r>
            <a:r>
              <a:rPr lang="fr-FR" i="1" dirty="0">
                <a:latin typeface="Didot"/>
                <a:cs typeface="Didot"/>
              </a:rPr>
              <a:t>Colonnes de Buren</a:t>
            </a:r>
            <a:r>
              <a:rPr lang="fr-FR" dirty="0">
                <a:latin typeface="Didot"/>
                <a:cs typeface="Didot"/>
              </a:rPr>
              <a:t>" - Paris, cour du Palais royal, 1986</a:t>
            </a:r>
          </a:p>
        </p:txBody>
      </p:sp>
    </p:spTree>
    <p:extLst>
      <p:ext uri="{BB962C8B-B14F-4D97-AF65-F5344CB8AC3E}">
        <p14:creationId xmlns:p14="http://schemas.microsoft.com/office/powerpoint/2010/main" val="412117928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5313" y="274638"/>
            <a:ext cx="4362752" cy="624304"/>
          </a:xfrm>
        </p:spPr>
        <p:txBody>
          <a:bodyPr>
            <a:normAutofit fontScale="90000"/>
          </a:bodyPr>
          <a:lstStyle/>
          <a:p>
            <a:r>
              <a:rPr lang="fr-FR" sz="4900" dirty="0">
                <a:latin typeface="Didot"/>
                <a:cs typeface="Didot"/>
              </a:rPr>
              <a:t>I</a:t>
            </a:r>
            <a:r>
              <a:rPr lang="fr-FR" sz="4900" dirty="0" smtClean="0">
                <a:latin typeface="Didot"/>
                <a:cs typeface="Didot"/>
              </a:rPr>
              <a:t>nstallation</a:t>
            </a:r>
            <a:r>
              <a:rPr lang="fr-FR" dirty="0" smtClean="0">
                <a:latin typeface="Didot"/>
                <a:cs typeface="Didot"/>
              </a:rPr>
              <a:t> (GS)</a:t>
            </a:r>
            <a:endParaRPr lang="fr-FR" dirty="0">
              <a:latin typeface="Didot"/>
              <a:cs typeface="Didot"/>
            </a:endParaRPr>
          </a:p>
        </p:txBody>
      </p:sp>
      <p:pic>
        <p:nvPicPr>
          <p:cNvPr id="3" name="Image 2" descr="OKEXPOSITIONNB-Pneu.jpg"/>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a:stretch>
        </p:blipFill>
        <p:spPr>
          <a:xfrm>
            <a:off x="4748064" y="898942"/>
            <a:ext cx="3977979" cy="5301053"/>
          </a:xfrm>
          <a:prstGeom prst="rect">
            <a:avLst/>
          </a:prstGeom>
        </p:spPr>
      </p:pic>
      <p:sp>
        <p:nvSpPr>
          <p:cNvPr id="4" name="ZoneTexte 3"/>
          <p:cNvSpPr txBox="1"/>
          <p:nvPr/>
        </p:nvSpPr>
        <p:spPr>
          <a:xfrm>
            <a:off x="385312" y="1384085"/>
            <a:ext cx="3724672" cy="5262979"/>
          </a:xfrm>
          <a:prstGeom prst="rect">
            <a:avLst/>
          </a:prstGeom>
          <a:noFill/>
        </p:spPr>
        <p:txBody>
          <a:bodyPr wrap="square" rtlCol="0">
            <a:spAutoFit/>
          </a:bodyPr>
          <a:lstStyle/>
          <a:p>
            <a:pPr algn="just"/>
            <a:r>
              <a:rPr lang="fr-FR" sz="2400" dirty="0">
                <a:latin typeface="Didot"/>
                <a:cs typeface="Didot"/>
              </a:rPr>
              <a:t>En jouant avec des bandes de papiers qu'ils avaient décorées pour réaliser des tissages, les enfants de GS ont fini par composer des tableaux surprenants faisant écho à ce qu'ils avaient perçu, en décembre, de l'histoire de Nelson Mandela, de son combat contre l'apartheid et de son emprisonnement.</a:t>
            </a:r>
          </a:p>
        </p:txBody>
      </p:sp>
    </p:spTree>
    <p:extLst>
      <p:ext uri="{BB962C8B-B14F-4D97-AF65-F5344CB8AC3E}">
        <p14:creationId xmlns:p14="http://schemas.microsoft.com/office/powerpoint/2010/main" val="307755861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extLst>
              <a:ext uri="{BEBA8EAE-BF5A-486C-A8C5-ECC9F3942E4B}">
                <a14:imgProps xmlns:a14="http://schemas.microsoft.com/office/drawing/2010/main">
                  <a14:imgLayer r:embed="rId3">
                    <a14:imgEffect>
                      <a14:colorTemperature colorTemp="5900"/>
                    </a14:imgEffect>
                  </a14:imgLayer>
                </a14:imgProps>
              </a:ext>
            </a:extLst>
          </a:blip>
          <a:stretch>
            <a:fillRect/>
          </a:stretch>
        </p:blipFill>
        <p:spPr>
          <a:xfrm>
            <a:off x="1698226" y="196065"/>
            <a:ext cx="5694040" cy="4264259"/>
          </a:xfrm>
          <a:prstGeom prst="rect">
            <a:avLst/>
          </a:prstGeom>
        </p:spPr>
      </p:pic>
      <p:sp>
        <p:nvSpPr>
          <p:cNvPr id="6" name="ZoneTexte 5"/>
          <p:cNvSpPr txBox="1"/>
          <p:nvPr/>
        </p:nvSpPr>
        <p:spPr>
          <a:xfrm>
            <a:off x="2531073" y="4475353"/>
            <a:ext cx="3947859" cy="307777"/>
          </a:xfrm>
          <a:prstGeom prst="rect">
            <a:avLst/>
          </a:prstGeom>
          <a:noFill/>
        </p:spPr>
        <p:txBody>
          <a:bodyPr wrap="square" rtlCol="0">
            <a:spAutoFit/>
          </a:bodyPr>
          <a:lstStyle/>
          <a:p>
            <a:pPr algn="ctr"/>
            <a:r>
              <a:rPr lang="fr-FR" sz="1400" dirty="0">
                <a:latin typeface="Didot"/>
                <a:cs typeface="Didot"/>
              </a:rPr>
              <a:t>Les parents ont apprécié le travail des enfants</a:t>
            </a:r>
          </a:p>
        </p:txBody>
      </p:sp>
      <p:sp>
        <p:nvSpPr>
          <p:cNvPr id="9" name="ZoneTexte 8"/>
          <p:cNvSpPr txBox="1"/>
          <p:nvPr/>
        </p:nvSpPr>
        <p:spPr>
          <a:xfrm>
            <a:off x="224766" y="4995333"/>
            <a:ext cx="8751552" cy="1569660"/>
          </a:xfrm>
          <a:prstGeom prst="rect">
            <a:avLst/>
          </a:prstGeom>
          <a:noFill/>
        </p:spPr>
        <p:txBody>
          <a:bodyPr wrap="square" rtlCol="0">
            <a:spAutoFit/>
          </a:bodyPr>
          <a:lstStyle/>
          <a:p>
            <a:pPr algn="just"/>
            <a:r>
              <a:rPr lang="fr-FR" sz="2400" dirty="0">
                <a:latin typeface="Didot"/>
                <a:cs typeface="Didot"/>
              </a:rPr>
              <a:t>Ces photos ont été assemblées en un diaporama soutenu musicalement par </a:t>
            </a:r>
            <a:r>
              <a:rPr lang="fr-FR" sz="2400" i="1" dirty="0" err="1">
                <a:latin typeface="Didot"/>
                <a:cs typeface="Didot"/>
              </a:rPr>
              <a:t>Asimbonanga</a:t>
            </a:r>
            <a:r>
              <a:rPr lang="fr-FR" sz="2400" dirty="0">
                <a:latin typeface="Didot"/>
                <a:cs typeface="Didot"/>
              </a:rPr>
              <a:t>, la chanson de Johnny Clegg que toute l'école élémentaire et le collège avaient chantée lors de la fête de Noël. </a:t>
            </a:r>
          </a:p>
        </p:txBody>
      </p:sp>
    </p:spTree>
    <p:extLst>
      <p:ext uri="{BB962C8B-B14F-4D97-AF65-F5344CB8AC3E}">
        <p14:creationId xmlns:p14="http://schemas.microsoft.com/office/powerpoint/2010/main" val="403119347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79295" y="571600"/>
            <a:ext cx="2454574" cy="5632310"/>
          </a:xfrm>
          <a:prstGeom prst="rect">
            <a:avLst/>
          </a:prstGeom>
          <a:noFill/>
        </p:spPr>
        <p:txBody>
          <a:bodyPr wrap="square" rtlCol="0">
            <a:spAutoFit/>
          </a:bodyPr>
          <a:lstStyle/>
          <a:p>
            <a:pPr algn="just"/>
            <a:r>
              <a:rPr lang="fr-FR" sz="2400" dirty="0" smtClean="0">
                <a:latin typeface="Didot"/>
                <a:cs typeface="Didot"/>
              </a:rPr>
              <a:t>Cette </a:t>
            </a:r>
            <a:r>
              <a:rPr lang="fr-FR" sz="2400" dirty="0">
                <a:latin typeface="Didot"/>
                <a:cs typeface="Didot"/>
              </a:rPr>
              <a:t>vidéo était visible sur un grand écran intégré dans un assemblage plastique en noir et blanc fait de peintures sur papier et de bandes de papier tissées fixées sur une cage à écureuil, de pneus et de galets peints.</a:t>
            </a:r>
          </a:p>
        </p:txBody>
      </p:sp>
      <p:pic>
        <p:nvPicPr>
          <p:cNvPr id="7" name="Image 6"/>
          <p:cNvPicPr>
            <a:picLocks noChangeAspect="1"/>
          </p:cNvPicPr>
          <p:nvPr/>
        </p:nvPicPr>
        <p:blipFill>
          <a:blip r:embed="rId2"/>
          <a:stretch>
            <a:fillRect/>
          </a:stretch>
        </p:blipFill>
        <p:spPr>
          <a:xfrm>
            <a:off x="2765228" y="1198589"/>
            <a:ext cx="5986755" cy="4483473"/>
          </a:xfrm>
          <a:prstGeom prst="rect">
            <a:avLst/>
          </a:prstGeom>
        </p:spPr>
      </p:pic>
      <p:sp>
        <p:nvSpPr>
          <p:cNvPr id="10" name="ZoneTexte 9"/>
          <p:cNvSpPr txBox="1"/>
          <p:nvPr/>
        </p:nvSpPr>
        <p:spPr>
          <a:xfrm>
            <a:off x="3724672" y="5896133"/>
            <a:ext cx="4056897" cy="307777"/>
          </a:xfrm>
          <a:prstGeom prst="rect">
            <a:avLst/>
          </a:prstGeom>
          <a:noFill/>
        </p:spPr>
        <p:txBody>
          <a:bodyPr wrap="square" rtlCol="0">
            <a:spAutoFit/>
          </a:bodyPr>
          <a:lstStyle/>
          <a:p>
            <a:pPr algn="ctr"/>
            <a:r>
              <a:rPr lang="fr-FR" sz="1400" dirty="0">
                <a:latin typeface="Didot"/>
                <a:cs typeface="Didot"/>
              </a:rPr>
              <a:t>La vidéo sur son grand écran</a:t>
            </a:r>
          </a:p>
        </p:txBody>
      </p:sp>
    </p:spTree>
    <p:extLst>
      <p:ext uri="{BB962C8B-B14F-4D97-AF65-F5344CB8AC3E}">
        <p14:creationId xmlns:p14="http://schemas.microsoft.com/office/powerpoint/2010/main" val="171384695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rot="19729534">
            <a:off x="4258584" y="2432879"/>
            <a:ext cx="4353284" cy="3260168"/>
          </a:xfrm>
          <a:prstGeom prst="rect">
            <a:avLst/>
          </a:prstGeom>
        </p:spPr>
      </p:pic>
      <p:pic>
        <p:nvPicPr>
          <p:cNvPr id="3" name="Image 2"/>
          <p:cNvPicPr>
            <a:picLocks noChangeAspect="1"/>
          </p:cNvPicPr>
          <p:nvPr/>
        </p:nvPicPr>
        <p:blipFill>
          <a:blip r:embed="rId3"/>
          <a:stretch>
            <a:fillRect/>
          </a:stretch>
        </p:blipFill>
        <p:spPr>
          <a:xfrm rot="20608583">
            <a:off x="492513" y="666945"/>
            <a:ext cx="4471338" cy="3309184"/>
          </a:xfrm>
          <a:prstGeom prst="rect">
            <a:avLst/>
          </a:prstGeom>
        </p:spPr>
      </p:pic>
      <p:sp>
        <p:nvSpPr>
          <p:cNvPr id="5" name="ZoneTexte 4"/>
          <p:cNvSpPr txBox="1"/>
          <p:nvPr/>
        </p:nvSpPr>
        <p:spPr>
          <a:xfrm>
            <a:off x="456665" y="5452294"/>
            <a:ext cx="3796026" cy="461665"/>
          </a:xfrm>
          <a:prstGeom prst="rect">
            <a:avLst/>
          </a:prstGeom>
          <a:noFill/>
        </p:spPr>
        <p:txBody>
          <a:bodyPr wrap="square" rtlCol="0">
            <a:spAutoFit/>
          </a:bodyPr>
          <a:lstStyle/>
          <a:p>
            <a:r>
              <a:rPr lang="fr-FR" sz="2400" dirty="0">
                <a:latin typeface="Didot"/>
                <a:cs typeface="Didot"/>
              </a:rPr>
              <a:t>Installation GS (</a:t>
            </a:r>
            <a:r>
              <a:rPr lang="fr-FR" sz="2400" dirty="0" smtClean="0">
                <a:latin typeface="Didot"/>
                <a:cs typeface="Didot"/>
              </a:rPr>
              <a:t>détails)</a:t>
            </a:r>
            <a:endParaRPr lang="fr-FR" sz="2400" dirty="0">
              <a:latin typeface="Didot"/>
              <a:cs typeface="Didot"/>
            </a:endParaRPr>
          </a:p>
        </p:txBody>
      </p:sp>
    </p:spTree>
    <p:extLst>
      <p:ext uri="{BB962C8B-B14F-4D97-AF65-F5344CB8AC3E}">
        <p14:creationId xmlns:p14="http://schemas.microsoft.com/office/powerpoint/2010/main" val="373143403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alphaModFix amt="40000"/>
          </a:blip>
          <a:stretch>
            <a:fillRect/>
          </a:stretch>
        </p:blipFill>
        <p:spPr>
          <a:xfrm>
            <a:off x="531419" y="399530"/>
            <a:ext cx="8040448" cy="6021483"/>
          </a:xfrm>
          <a:prstGeom prst="rect">
            <a:avLst/>
          </a:prstGeom>
          <a:ln>
            <a:noFill/>
          </a:ln>
          <a:effectLst>
            <a:outerShdw blurRad="292100" dist="139700" dir="2700000" algn="tl" rotWithShape="0">
              <a:srgbClr val="333333">
                <a:alpha val="65000"/>
              </a:srgbClr>
            </a:outerShdw>
          </a:effectLst>
        </p:spPr>
      </p:pic>
      <p:sp>
        <p:nvSpPr>
          <p:cNvPr id="2" name="Titre 1"/>
          <p:cNvSpPr>
            <a:spLocks noGrp="1"/>
          </p:cNvSpPr>
          <p:nvPr>
            <p:ph type="title"/>
          </p:nvPr>
        </p:nvSpPr>
        <p:spPr>
          <a:xfrm>
            <a:off x="4181336" y="155880"/>
            <a:ext cx="4024361" cy="1143000"/>
          </a:xfrm>
        </p:spPr>
        <p:txBody>
          <a:bodyPr/>
          <a:lstStyle/>
          <a:p>
            <a:r>
              <a:rPr lang="fr-FR" dirty="0" smtClean="0">
                <a:latin typeface="Didot"/>
                <a:cs typeface="Didot"/>
              </a:rPr>
              <a:t>Métissage (CP)</a:t>
            </a:r>
            <a:endParaRPr lang="fr-FR" dirty="0">
              <a:latin typeface="Didot"/>
              <a:cs typeface="Didot"/>
            </a:endParaRPr>
          </a:p>
        </p:txBody>
      </p:sp>
      <p:sp>
        <p:nvSpPr>
          <p:cNvPr id="4" name="ZoneTexte 3"/>
          <p:cNvSpPr txBox="1"/>
          <p:nvPr/>
        </p:nvSpPr>
        <p:spPr>
          <a:xfrm>
            <a:off x="444322" y="5434758"/>
            <a:ext cx="8145216" cy="830997"/>
          </a:xfrm>
          <a:prstGeom prst="rect">
            <a:avLst/>
          </a:prstGeom>
          <a:noFill/>
        </p:spPr>
        <p:txBody>
          <a:bodyPr wrap="square" rtlCol="0">
            <a:spAutoFit/>
          </a:bodyPr>
          <a:lstStyle/>
          <a:p>
            <a:pPr algn="just"/>
            <a:r>
              <a:rPr lang="fr-FR" sz="2400" dirty="0">
                <a:latin typeface="Didot"/>
                <a:cs typeface="Didot"/>
              </a:rPr>
              <a:t>Les CP ont réalisé un grand panneau collectif qu'ils ont appelé "</a:t>
            </a:r>
            <a:r>
              <a:rPr lang="fr-FR" sz="2400" i="1" dirty="0">
                <a:latin typeface="Didot"/>
                <a:cs typeface="Didot"/>
              </a:rPr>
              <a:t>Métissage</a:t>
            </a:r>
            <a:r>
              <a:rPr lang="fr-FR" sz="2400" dirty="0">
                <a:latin typeface="Didot"/>
                <a:cs typeface="Didot"/>
              </a:rPr>
              <a:t>".</a:t>
            </a:r>
          </a:p>
        </p:txBody>
      </p:sp>
    </p:spTree>
    <p:extLst>
      <p:ext uri="{BB962C8B-B14F-4D97-AF65-F5344CB8AC3E}">
        <p14:creationId xmlns:p14="http://schemas.microsoft.com/office/powerpoint/2010/main" val="104461023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799163" y="5567536"/>
            <a:ext cx="7549241" cy="830997"/>
          </a:xfrm>
          <a:prstGeom prst="rect">
            <a:avLst/>
          </a:prstGeom>
          <a:noFill/>
        </p:spPr>
        <p:txBody>
          <a:bodyPr wrap="square" rtlCol="0">
            <a:spAutoFit/>
          </a:bodyPr>
          <a:lstStyle/>
          <a:p>
            <a:r>
              <a:rPr lang="fr-FR" sz="2400" i="1" dirty="0">
                <a:latin typeface="Didot"/>
                <a:cs typeface="Didot"/>
              </a:rPr>
              <a:t>Ce panneau</a:t>
            </a:r>
            <a:r>
              <a:rPr lang="fr-FR" sz="2400" dirty="0">
                <a:latin typeface="Didot"/>
                <a:cs typeface="Didot"/>
              </a:rPr>
              <a:t> s'appuie sur la composition d'un tableau de Kandinsky intitulé </a:t>
            </a:r>
            <a:r>
              <a:rPr lang="fr-FR" sz="2400" i="1" dirty="0">
                <a:latin typeface="Didot"/>
                <a:cs typeface="Didot"/>
              </a:rPr>
              <a:t>"Trente"</a:t>
            </a:r>
            <a:r>
              <a:rPr lang="fr-FR" sz="2400" dirty="0">
                <a:latin typeface="Didot"/>
                <a:cs typeface="Didot"/>
              </a:rPr>
              <a:t>.</a:t>
            </a:r>
          </a:p>
        </p:txBody>
      </p:sp>
      <p:pic>
        <p:nvPicPr>
          <p:cNvPr id="6" name="Image 5"/>
          <p:cNvPicPr>
            <a:picLocks noChangeAspect="1"/>
          </p:cNvPicPr>
          <p:nvPr/>
        </p:nvPicPr>
        <p:blipFill>
          <a:blip r:embed="rId2"/>
          <a:stretch>
            <a:fillRect/>
          </a:stretch>
        </p:blipFill>
        <p:spPr>
          <a:xfrm>
            <a:off x="1289518" y="265309"/>
            <a:ext cx="6245452" cy="5076149"/>
          </a:xfrm>
          <a:prstGeom prst="rect">
            <a:avLst/>
          </a:prstGeom>
        </p:spPr>
      </p:pic>
    </p:spTree>
    <p:extLst>
      <p:ext uri="{BB962C8B-B14F-4D97-AF65-F5344CB8AC3E}">
        <p14:creationId xmlns:p14="http://schemas.microsoft.com/office/powerpoint/2010/main" val="351779198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4522392"/>
            <a:ext cx="7772400" cy="1470025"/>
          </a:xfrm>
        </p:spPr>
        <p:txBody>
          <a:bodyPr>
            <a:normAutofit fontScale="90000"/>
          </a:bodyPr>
          <a:lstStyle/>
          <a:p>
            <a:r>
              <a:rPr lang="fr-FR" dirty="0" smtClean="0">
                <a:latin typeface="Mistral"/>
                <a:cs typeface="Mistral"/>
              </a:rPr>
              <a:t/>
            </a:r>
            <a:br>
              <a:rPr lang="fr-FR" dirty="0" smtClean="0">
                <a:latin typeface="Mistral"/>
                <a:cs typeface="Mistral"/>
              </a:rPr>
            </a:br>
            <a:r>
              <a:rPr lang="fr-FR" sz="3600" i="1" dirty="0" err="1" smtClean="0">
                <a:latin typeface="Didot"/>
                <a:cs typeface="Didot"/>
              </a:rPr>
              <a:t>Mus’Arts</a:t>
            </a:r>
            <a:r>
              <a:rPr lang="fr-FR" sz="3600" dirty="0" smtClean="0">
                <a:latin typeface="Didot"/>
                <a:cs typeface="Didot"/>
              </a:rPr>
              <a:t> 2013 – 2014</a:t>
            </a:r>
            <a:br>
              <a:rPr lang="fr-FR" sz="3600" dirty="0" smtClean="0">
                <a:latin typeface="Didot"/>
                <a:cs typeface="Didot"/>
              </a:rPr>
            </a:br>
            <a:r>
              <a:rPr lang="fr-FR" sz="2700" dirty="0" smtClean="0">
                <a:latin typeface="Didot"/>
                <a:cs typeface="Didot"/>
              </a:rPr>
              <a:t>Exposition à mi-parcours</a:t>
            </a:r>
            <a:r>
              <a:rPr lang="fr-FR" sz="3600" dirty="0" smtClean="0">
                <a:latin typeface="Didot"/>
                <a:cs typeface="Didot"/>
              </a:rPr>
              <a:t/>
            </a:r>
            <a:br>
              <a:rPr lang="fr-FR" sz="3600" dirty="0" smtClean="0">
                <a:latin typeface="Didot"/>
                <a:cs typeface="Didot"/>
              </a:rPr>
            </a:br>
            <a:r>
              <a:rPr lang="fr-FR" sz="2700" dirty="0" smtClean="0">
                <a:latin typeface="Didot"/>
                <a:cs typeface="Didot"/>
              </a:rPr>
              <a:t>du 17 au 21 février</a:t>
            </a:r>
            <a:endParaRPr lang="fr-FR" sz="2700" dirty="0">
              <a:latin typeface="Didot"/>
              <a:cs typeface="Didot"/>
            </a:endParaRPr>
          </a:p>
        </p:txBody>
      </p:sp>
      <p:pic>
        <p:nvPicPr>
          <p:cNvPr id="4" name="Image 3" descr="okLampes.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78063" y="644290"/>
            <a:ext cx="5464572" cy="4092411"/>
          </a:xfrm>
          <a:prstGeom prst="rect">
            <a:avLst/>
          </a:prstGeom>
        </p:spPr>
      </p:pic>
    </p:spTree>
    <p:extLst>
      <p:ext uri="{BB962C8B-B14F-4D97-AF65-F5344CB8AC3E}">
        <p14:creationId xmlns:p14="http://schemas.microsoft.com/office/powerpoint/2010/main" val="404948179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13851" y="1426893"/>
            <a:ext cx="3168113" cy="3785652"/>
          </a:xfrm>
          <a:prstGeom prst="rect">
            <a:avLst/>
          </a:prstGeom>
          <a:noFill/>
        </p:spPr>
        <p:txBody>
          <a:bodyPr wrap="square" rtlCol="0">
            <a:spAutoFit/>
          </a:bodyPr>
          <a:lstStyle/>
          <a:p>
            <a:pPr algn="just"/>
            <a:r>
              <a:rPr lang="fr-FR" sz="2400" dirty="0">
                <a:latin typeface="Didot"/>
                <a:cs typeface="Didot"/>
              </a:rPr>
              <a:t/>
            </a:r>
            <a:br>
              <a:rPr lang="fr-FR" sz="2400" dirty="0">
                <a:latin typeface="Didot"/>
                <a:cs typeface="Didot"/>
              </a:rPr>
            </a:br>
            <a:r>
              <a:rPr lang="fr-FR" sz="2400" dirty="0">
                <a:latin typeface="Didot"/>
                <a:cs typeface="Didot"/>
              </a:rPr>
              <a:t>La technique est différente de celle de Kandinsky qui utilise de la peinture pour tracer ses graphismes. Les CP ont eu recours au découpage et au collage.</a:t>
            </a:r>
          </a:p>
        </p:txBody>
      </p:sp>
      <p:pic>
        <p:nvPicPr>
          <p:cNvPr id="3" name="Imag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52275" y="289091"/>
            <a:ext cx="3596594" cy="6298001"/>
          </a:xfrm>
          <a:prstGeom prst="rect">
            <a:avLst/>
          </a:prstGeom>
        </p:spPr>
      </p:pic>
    </p:spTree>
    <p:extLst>
      <p:ext uri="{BB962C8B-B14F-4D97-AF65-F5344CB8AC3E}">
        <p14:creationId xmlns:p14="http://schemas.microsoft.com/office/powerpoint/2010/main" val="161899496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latin typeface="Didot"/>
                <a:cs typeface="Didot"/>
              </a:rPr>
              <a:t>Symétries et contrastes (CE1-CE2)</a:t>
            </a:r>
            <a:endParaRPr lang="fr-FR" dirty="0">
              <a:latin typeface="Didot"/>
              <a:cs typeface="Didot"/>
            </a:endParaRPr>
          </a:p>
        </p:txBody>
      </p:sp>
      <p:pic>
        <p:nvPicPr>
          <p:cNvPr id="3" name="Image 2"/>
          <p:cNvPicPr>
            <a:picLocks noChangeAspect="1"/>
          </p:cNvPicPr>
          <p:nvPr/>
        </p:nvPicPr>
        <p:blipFill>
          <a:blip r:embed="rId2"/>
          <a:stretch>
            <a:fillRect/>
          </a:stretch>
        </p:blipFill>
        <p:spPr>
          <a:xfrm>
            <a:off x="262022" y="1973764"/>
            <a:ext cx="5765800" cy="4318000"/>
          </a:xfrm>
          <a:prstGeom prst="rect">
            <a:avLst/>
          </a:prstGeom>
        </p:spPr>
      </p:pic>
      <p:sp>
        <p:nvSpPr>
          <p:cNvPr id="4" name="ZoneTexte 3"/>
          <p:cNvSpPr txBox="1"/>
          <p:nvPr/>
        </p:nvSpPr>
        <p:spPr>
          <a:xfrm>
            <a:off x="6307684" y="1973764"/>
            <a:ext cx="2611551" cy="4154983"/>
          </a:xfrm>
          <a:prstGeom prst="rect">
            <a:avLst/>
          </a:prstGeom>
          <a:noFill/>
        </p:spPr>
        <p:txBody>
          <a:bodyPr wrap="square" rtlCol="0">
            <a:spAutoFit/>
          </a:bodyPr>
          <a:lstStyle/>
          <a:p>
            <a:pPr algn="just"/>
            <a:r>
              <a:rPr lang="fr-FR" sz="2400" dirty="0" smtClean="0">
                <a:latin typeface="Didot"/>
                <a:cs typeface="Didot"/>
              </a:rPr>
              <a:t>Les </a:t>
            </a:r>
            <a:r>
              <a:rPr lang="fr-FR" sz="2400" dirty="0">
                <a:latin typeface="Didot"/>
                <a:cs typeface="Didot"/>
              </a:rPr>
              <a:t>CE1 et les CE2 ont utilisé la même technique alliant découpage et contraste qu'ils ont appliquée à la symétrie du visage en suivant deux pistes différentes. </a:t>
            </a:r>
          </a:p>
        </p:txBody>
      </p:sp>
      <p:sp>
        <p:nvSpPr>
          <p:cNvPr id="5" name="ZoneTexte 4"/>
          <p:cNvSpPr txBox="1"/>
          <p:nvPr/>
        </p:nvSpPr>
        <p:spPr>
          <a:xfrm>
            <a:off x="2140616" y="6445652"/>
            <a:ext cx="1783847" cy="307777"/>
          </a:xfrm>
          <a:prstGeom prst="rect">
            <a:avLst/>
          </a:prstGeom>
          <a:noFill/>
        </p:spPr>
        <p:txBody>
          <a:bodyPr wrap="square" rtlCol="0">
            <a:spAutoFit/>
          </a:bodyPr>
          <a:lstStyle/>
          <a:p>
            <a:r>
              <a:rPr lang="fr-FR" sz="1400" i="1" dirty="0">
                <a:latin typeface="Didot"/>
                <a:cs typeface="Didot"/>
              </a:rPr>
              <a:t>Visages</a:t>
            </a:r>
            <a:r>
              <a:rPr lang="fr-FR" sz="1400" dirty="0">
                <a:latin typeface="Didot"/>
                <a:cs typeface="Didot"/>
              </a:rPr>
              <a:t> - CE2</a:t>
            </a:r>
          </a:p>
        </p:txBody>
      </p:sp>
    </p:spTree>
    <p:extLst>
      <p:ext uri="{BB962C8B-B14F-4D97-AF65-F5344CB8AC3E}">
        <p14:creationId xmlns:p14="http://schemas.microsoft.com/office/powerpoint/2010/main" val="78690782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479980" y="1004266"/>
            <a:ext cx="2668634" cy="1938992"/>
          </a:xfrm>
          <a:prstGeom prst="rect">
            <a:avLst/>
          </a:prstGeom>
          <a:noFill/>
        </p:spPr>
        <p:txBody>
          <a:bodyPr wrap="square" rtlCol="0">
            <a:spAutoFit/>
          </a:bodyPr>
          <a:lstStyle/>
          <a:p>
            <a:pPr algn="just"/>
            <a:r>
              <a:rPr lang="fr-FR" sz="2400" dirty="0">
                <a:latin typeface="Didot"/>
                <a:cs typeface="Didot"/>
              </a:rPr>
              <a:t>Les CE1 sont partis des masques </a:t>
            </a:r>
            <a:r>
              <a:rPr lang="fr-FR" sz="2400" dirty="0" err="1">
                <a:latin typeface="Didot"/>
                <a:cs typeface="Didot"/>
              </a:rPr>
              <a:t>Bwa</a:t>
            </a:r>
            <a:r>
              <a:rPr lang="fr-FR" sz="2400" dirty="0">
                <a:latin typeface="Didot"/>
                <a:cs typeface="Didot"/>
              </a:rPr>
              <a:t> que l'on voit souvent à Bobo </a:t>
            </a:r>
            <a:r>
              <a:rPr lang="fr-FR" sz="2400" dirty="0" err="1">
                <a:latin typeface="Didot"/>
                <a:cs typeface="Didot"/>
              </a:rPr>
              <a:t>Dioulasso</a:t>
            </a:r>
            <a:r>
              <a:rPr lang="fr-FR" sz="2400" dirty="0">
                <a:latin typeface="Didot"/>
                <a:cs typeface="Didot"/>
              </a:rPr>
              <a:t>. </a:t>
            </a:r>
          </a:p>
        </p:txBody>
      </p:sp>
      <p:sp>
        <p:nvSpPr>
          <p:cNvPr id="5" name="ZoneTexte 4"/>
          <p:cNvSpPr txBox="1"/>
          <p:nvPr/>
        </p:nvSpPr>
        <p:spPr>
          <a:xfrm>
            <a:off x="256669" y="4119819"/>
            <a:ext cx="1783847" cy="307777"/>
          </a:xfrm>
          <a:prstGeom prst="rect">
            <a:avLst/>
          </a:prstGeom>
          <a:noFill/>
        </p:spPr>
        <p:txBody>
          <a:bodyPr wrap="square" rtlCol="0">
            <a:spAutoFit/>
          </a:bodyPr>
          <a:lstStyle/>
          <a:p>
            <a:r>
              <a:rPr lang="fr-FR" sz="1400" dirty="0">
                <a:latin typeface="Didot"/>
                <a:cs typeface="Didot"/>
              </a:rPr>
              <a:t>Masque </a:t>
            </a:r>
            <a:r>
              <a:rPr lang="fr-FR" sz="1400" dirty="0" err="1">
                <a:latin typeface="Didot"/>
                <a:cs typeface="Didot"/>
              </a:rPr>
              <a:t>Bwa</a:t>
            </a:r>
            <a:endParaRPr lang="fr-FR" sz="1400" dirty="0">
              <a:latin typeface="Didot"/>
              <a:cs typeface="Didot"/>
            </a:endParaRPr>
          </a:p>
        </p:txBody>
      </p:sp>
      <p:pic>
        <p:nvPicPr>
          <p:cNvPr id="7" name="Imag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6669" y="166502"/>
            <a:ext cx="4006263" cy="3953317"/>
          </a:xfrm>
          <a:prstGeom prst="rect">
            <a:avLst/>
          </a:prstGeom>
        </p:spPr>
      </p:pic>
      <p:pic>
        <p:nvPicPr>
          <p:cNvPr id="8" name="Image 7"/>
          <p:cNvPicPr>
            <a:picLocks noChangeAspect="1"/>
          </p:cNvPicPr>
          <p:nvPr/>
        </p:nvPicPr>
        <p:blipFill>
          <a:blip r:embed="rId3"/>
          <a:stretch>
            <a:fillRect/>
          </a:stretch>
        </p:blipFill>
        <p:spPr>
          <a:xfrm>
            <a:off x="3173260" y="4427596"/>
            <a:ext cx="5765800" cy="1854200"/>
          </a:xfrm>
          <a:prstGeom prst="rect">
            <a:avLst/>
          </a:prstGeom>
        </p:spPr>
      </p:pic>
      <p:sp>
        <p:nvSpPr>
          <p:cNvPr id="9" name="ZoneTexte 8"/>
          <p:cNvSpPr txBox="1"/>
          <p:nvPr/>
        </p:nvSpPr>
        <p:spPr>
          <a:xfrm>
            <a:off x="5636959" y="6281796"/>
            <a:ext cx="1355721" cy="307777"/>
          </a:xfrm>
          <a:prstGeom prst="rect">
            <a:avLst/>
          </a:prstGeom>
          <a:noFill/>
        </p:spPr>
        <p:txBody>
          <a:bodyPr wrap="square" rtlCol="0">
            <a:spAutoFit/>
          </a:bodyPr>
          <a:lstStyle/>
          <a:p>
            <a:r>
              <a:rPr lang="fr-FR" sz="1400" dirty="0">
                <a:latin typeface="Didot"/>
                <a:cs typeface="Didot"/>
              </a:rPr>
              <a:t>Masque </a:t>
            </a:r>
            <a:r>
              <a:rPr lang="fr-FR" sz="1400" dirty="0" err="1">
                <a:latin typeface="Didot"/>
                <a:cs typeface="Didot"/>
              </a:rPr>
              <a:t>Bwa</a:t>
            </a:r>
            <a:endParaRPr lang="fr-FR" sz="1400" dirty="0">
              <a:latin typeface="Didot"/>
              <a:cs typeface="Didot"/>
            </a:endParaRPr>
          </a:p>
        </p:txBody>
      </p:sp>
    </p:spTree>
    <p:extLst>
      <p:ext uri="{BB962C8B-B14F-4D97-AF65-F5344CB8AC3E}">
        <p14:creationId xmlns:p14="http://schemas.microsoft.com/office/powerpoint/2010/main" val="141767392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879562" y="1275376"/>
            <a:ext cx="2668634" cy="3416320"/>
          </a:xfrm>
          <a:prstGeom prst="rect">
            <a:avLst/>
          </a:prstGeom>
          <a:noFill/>
        </p:spPr>
        <p:txBody>
          <a:bodyPr wrap="square" rtlCol="0">
            <a:spAutoFit/>
          </a:bodyPr>
          <a:lstStyle/>
          <a:p>
            <a:pPr algn="just"/>
            <a:r>
              <a:rPr lang="fr-FR" sz="2400" dirty="0">
                <a:latin typeface="Didot"/>
                <a:cs typeface="Didot"/>
              </a:rPr>
              <a:t> Tandis  que les CE2 sont partis de l'idée de symétrie telle qu'elle se dégage d'une peinture de Picasso intitulée  </a:t>
            </a:r>
            <a:r>
              <a:rPr lang="fr-FR" sz="2400" i="1" dirty="0">
                <a:latin typeface="Didot"/>
                <a:cs typeface="Didot"/>
              </a:rPr>
              <a:t>"Buste de femme au chapeau"</a:t>
            </a:r>
            <a:r>
              <a:rPr lang="fr-FR" sz="2400" dirty="0">
                <a:latin typeface="Didot"/>
                <a:cs typeface="Didot"/>
              </a:rPr>
              <a:t>.</a:t>
            </a:r>
          </a:p>
        </p:txBody>
      </p:sp>
      <p:sp>
        <p:nvSpPr>
          <p:cNvPr id="5" name="ZoneTexte 4"/>
          <p:cNvSpPr txBox="1"/>
          <p:nvPr/>
        </p:nvSpPr>
        <p:spPr>
          <a:xfrm>
            <a:off x="998955" y="6406745"/>
            <a:ext cx="3553423" cy="307777"/>
          </a:xfrm>
          <a:prstGeom prst="rect">
            <a:avLst/>
          </a:prstGeom>
          <a:noFill/>
        </p:spPr>
        <p:txBody>
          <a:bodyPr wrap="square" rtlCol="0">
            <a:spAutoFit/>
          </a:bodyPr>
          <a:lstStyle/>
          <a:p>
            <a:r>
              <a:rPr lang="fr-FR" sz="1400" i="1" dirty="0"/>
              <a:t>Buste de femme au chapeau </a:t>
            </a:r>
            <a:r>
              <a:rPr lang="fr-FR" sz="1400" dirty="0"/>
              <a:t>- Picasso, 1962</a:t>
            </a:r>
            <a:endParaRPr lang="fr-FR" sz="1400" dirty="0">
              <a:latin typeface="Didot"/>
              <a:cs typeface="Didot"/>
            </a:endParaRPr>
          </a:p>
        </p:txBody>
      </p:sp>
      <p:pic>
        <p:nvPicPr>
          <p:cNvPr id="2" name="Image 1"/>
          <p:cNvPicPr>
            <a:picLocks noChangeAspect="1"/>
          </p:cNvPicPr>
          <p:nvPr/>
        </p:nvPicPr>
        <p:blipFill>
          <a:blip r:embed="rId2"/>
          <a:stretch>
            <a:fillRect/>
          </a:stretch>
        </p:blipFill>
        <p:spPr>
          <a:xfrm>
            <a:off x="256873" y="256840"/>
            <a:ext cx="5021685" cy="6149905"/>
          </a:xfrm>
          <a:prstGeom prst="rect">
            <a:avLst/>
          </a:prstGeom>
        </p:spPr>
      </p:pic>
    </p:spTree>
    <p:extLst>
      <p:ext uri="{BB962C8B-B14F-4D97-AF65-F5344CB8AC3E}">
        <p14:creationId xmlns:p14="http://schemas.microsoft.com/office/powerpoint/2010/main" val="39150875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alphaModFix amt="51000"/>
          </a:blip>
          <a:stretch>
            <a:fillRect/>
          </a:stretch>
        </p:blipFill>
        <p:spPr>
          <a:xfrm>
            <a:off x="-33740" y="0"/>
            <a:ext cx="9149197" cy="6870867"/>
          </a:xfrm>
          <a:prstGeom prst="rect">
            <a:avLst/>
          </a:prstGeom>
        </p:spPr>
      </p:pic>
      <p:pic>
        <p:nvPicPr>
          <p:cNvPr id="6" name="Image 5"/>
          <p:cNvPicPr>
            <a:picLocks noChangeAspect="1"/>
          </p:cNvPicPr>
          <p:nvPr/>
        </p:nvPicPr>
        <p:blipFill>
          <a:blip r:embed="rId3"/>
          <a:stretch>
            <a:fillRect/>
          </a:stretch>
        </p:blipFill>
        <p:spPr>
          <a:xfrm rot="20755907">
            <a:off x="127084" y="41577"/>
            <a:ext cx="5064139" cy="3792527"/>
          </a:xfrm>
          <a:prstGeom prst="rect">
            <a:avLst/>
          </a:prstGeom>
        </p:spPr>
      </p:pic>
      <p:pic>
        <p:nvPicPr>
          <p:cNvPr id="7" name="Image 6"/>
          <p:cNvPicPr>
            <a:picLocks noChangeAspect="1"/>
          </p:cNvPicPr>
          <p:nvPr/>
        </p:nvPicPr>
        <p:blipFill>
          <a:blip r:embed="rId4"/>
          <a:stretch>
            <a:fillRect/>
          </a:stretch>
        </p:blipFill>
        <p:spPr>
          <a:xfrm rot="20344734">
            <a:off x="3369421" y="2134969"/>
            <a:ext cx="5246061" cy="3928768"/>
          </a:xfrm>
          <a:prstGeom prst="rect">
            <a:avLst/>
          </a:prstGeom>
        </p:spPr>
      </p:pic>
      <p:sp>
        <p:nvSpPr>
          <p:cNvPr id="8" name="ZoneTexte 7"/>
          <p:cNvSpPr txBox="1"/>
          <p:nvPr/>
        </p:nvSpPr>
        <p:spPr>
          <a:xfrm>
            <a:off x="557578" y="4433415"/>
            <a:ext cx="2383220" cy="646331"/>
          </a:xfrm>
          <a:prstGeom prst="rect">
            <a:avLst/>
          </a:prstGeom>
          <a:noFill/>
        </p:spPr>
        <p:txBody>
          <a:bodyPr wrap="square" rtlCol="0">
            <a:spAutoFit/>
          </a:bodyPr>
          <a:lstStyle/>
          <a:p>
            <a:r>
              <a:rPr lang="fr-FR" dirty="0">
                <a:latin typeface="Didot"/>
                <a:cs typeface="Didot"/>
              </a:rPr>
              <a:t> Visages symétriques des CE1</a:t>
            </a:r>
          </a:p>
        </p:txBody>
      </p:sp>
      <p:sp>
        <p:nvSpPr>
          <p:cNvPr id="9" name="ZoneTexte 8"/>
          <p:cNvSpPr txBox="1"/>
          <p:nvPr/>
        </p:nvSpPr>
        <p:spPr>
          <a:xfrm>
            <a:off x="6949868" y="5901370"/>
            <a:ext cx="2376230" cy="646331"/>
          </a:xfrm>
          <a:prstGeom prst="rect">
            <a:avLst/>
          </a:prstGeom>
          <a:noFill/>
        </p:spPr>
        <p:txBody>
          <a:bodyPr wrap="square" rtlCol="0">
            <a:spAutoFit/>
          </a:bodyPr>
          <a:lstStyle/>
          <a:p>
            <a:r>
              <a:rPr lang="fr-FR" dirty="0">
                <a:latin typeface="Didot"/>
                <a:cs typeface="Didot"/>
              </a:rPr>
              <a:t>Visages symétriques des CE2</a:t>
            </a:r>
          </a:p>
        </p:txBody>
      </p:sp>
    </p:spTree>
    <p:extLst>
      <p:ext uri="{BB962C8B-B14F-4D97-AF65-F5344CB8AC3E}">
        <p14:creationId xmlns:p14="http://schemas.microsoft.com/office/powerpoint/2010/main" val="247095363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latin typeface="Didot"/>
                <a:cs typeface="Didot"/>
              </a:rPr>
              <a:t>Diptyque </a:t>
            </a:r>
            <a:r>
              <a:rPr lang="fr-FR" i="1" dirty="0" smtClean="0">
                <a:latin typeface="Didot"/>
                <a:cs typeface="Didot"/>
              </a:rPr>
              <a:t>« Alice et Sacha »</a:t>
            </a:r>
            <a:endParaRPr lang="fr-FR" i="1" dirty="0">
              <a:latin typeface="Didot"/>
              <a:cs typeface="Didot"/>
            </a:endParaRPr>
          </a:p>
        </p:txBody>
      </p:sp>
      <p:pic>
        <p:nvPicPr>
          <p:cNvPr id="3" name="Image 2"/>
          <p:cNvPicPr>
            <a:picLocks noChangeAspect="1"/>
          </p:cNvPicPr>
          <p:nvPr/>
        </p:nvPicPr>
        <p:blipFill>
          <a:blip r:embed="rId2"/>
          <a:stretch>
            <a:fillRect/>
          </a:stretch>
        </p:blipFill>
        <p:spPr>
          <a:xfrm>
            <a:off x="991100" y="1274950"/>
            <a:ext cx="7271679" cy="4881974"/>
          </a:xfrm>
          <a:prstGeom prst="rect">
            <a:avLst/>
          </a:prstGeom>
        </p:spPr>
      </p:pic>
      <p:sp>
        <p:nvSpPr>
          <p:cNvPr id="4" name="ZoneTexte 3"/>
          <p:cNvSpPr txBox="1"/>
          <p:nvPr/>
        </p:nvSpPr>
        <p:spPr>
          <a:xfrm>
            <a:off x="777038" y="6017594"/>
            <a:ext cx="8030344" cy="369332"/>
          </a:xfrm>
          <a:prstGeom prst="rect">
            <a:avLst/>
          </a:prstGeom>
          <a:noFill/>
        </p:spPr>
        <p:txBody>
          <a:bodyPr wrap="square" rtlCol="0">
            <a:spAutoFit/>
          </a:bodyPr>
          <a:lstStyle/>
          <a:p>
            <a:r>
              <a:rPr lang="fr-FR" i="1" dirty="0">
                <a:latin typeface="Didot"/>
                <a:cs typeface="Didot"/>
              </a:rPr>
              <a:t>Alice et Sacha</a:t>
            </a:r>
            <a:r>
              <a:rPr lang="fr-FR" dirty="0">
                <a:latin typeface="Didot"/>
                <a:cs typeface="Didot"/>
              </a:rPr>
              <a:t>, diptyque, feutre et gouache sur papier (110 cm x 145 cm)</a:t>
            </a:r>
          </a:p>
        </p:txBody>
      </p:sp>
    </p:spTree>
    <p:extLst>
      <p:ext uri="{BB962C8B-B14F-4D97-AF65-F5344CB8AC3E}">
        <p14:creationId xmlns:p14="http://schemas.microsoft.com/office/powerpoint/2010/main" val="278047519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20268" y="566866"/>
            <a:ext cx="8030344" cy="1569660"/>
          </a:xfrm>
          <a:prstGeom prst="rect">
            <a:avLst/>
          </a:prstGeom>
          <a:noFill/>
        </p:spPr>
        <p:txBody>
          <a:bodyPr wrap="square" rtlCol="0">
            <a:spAutoFit/>
          </a:bodyPr>
          <a:lstStyle/>
          <a:p>
            <a:pPr algn="just"/>
            <a:r>
              <a:rPr lang="fr-FR" sz="2400" dirty="0">
                <a:latin typeface="Didot"/>
                <a:cs typeface="Didot"/>
              </a:rPr>
              <a:t>Ce diptyque provient d’une série de portraits commencée l’an dernier par des élèves de CE2 en projetant sur de grandes feuilles de papier des photos prises en classe.  </a:t>
            </a:r>
          </a:p>
        </p:txBody>
      </p:sp>
      <p:sp>
        <p:nvSpPr>
          <p:cNvPr id="6" name="ZoneTexte 5"/>
          <p:cNvSpPr txBox="1"/>
          <p:nvPr/>
        </p:nvSpPr>
        <p:spPr>
          <a:xfrm>
            <a:off x="420269" y="4691563"/>
            <a:ext cx="8030343" cy="1569660"/>
          </a:xfrm>
          <a:prstGeom prst="rect">
            <a:avLst/>
          </a:prstGeom>
          <a:noFill/>
        </p:spPr>
        <p:txBody>
          <a:bodyPr wrap="square" rtlCol="0">
            <a:spAutoFit/>
          </a:bodyPr>
          <a:lstStyle/>
          <a:p>
            <a:pPr algn="just"/>
            <a:r>
              <a:rPr lang="fr-FR" sz="2400" dirty="0">
                <a:latin typeface="Didot"/>
                <a:cs typeface="Didot"/>
              </a:rPr>
              <a:t>La principale difficulté était de repasser au feutre noir les traits souvent difficiles à démêler sur la photo. Léa avait ainsi dessiné Alice, tandis que Djibril avait dessiné Sacha.</a:t>
            </a:r>
            <a:endParaRPr lang="fr-FR" sz="2400" dirty="0"/>
          </a:p>
        </p:txBody>
      </p:sp>
      <p:pic>
        <p:nvPicPr>
          <p:cNvPr id="8" name="Image 7"/>
          <p:cNvPicPr>
            <a:picLocks noChangeAspect="1"/>
          </p:cNvPicPr>
          <p:nvPr/>
        </p:nvPicPr>
        <p:blipFill>
          <a:blip r:embed="rId2">
            <a:alphaModFix amt="57000"/>
          </a:blip>
          <a:stretch>
            <a:fillRect/>
          </a:stretch>
        </p:blipFill>
        <p:spPr>
          <a:xfrm>
            <a:off x="203199" y="532462"/>
            <a:ext cx="4265390" cy="5828909"/>
          </a:xfrm>
          <a:prstGeom prst="rect">
            <a:avLst/>
          </a:prstGeom>
        </p:spPr>
      </p:pic>
      <p:pic>
        <p:nvPicPr>
          <p:cNvPr id="9" name="Image 8"/>
          <p:cNvPicPr>
            <a:picLocks noChangeAspect="1"/>
          </p:cNvPicPr>
          <p:nvPr/>
        </p:nvPicPr>
        <p:blipFill>
          <a:blip r:embed="rId3">
            <a:alphaModFix amt="57000"/>
          </a:blip>
          <a:stretch>
            <a:fillRect/>
          </a:stretch>
        </p:blipFill>
        <p:spPr>
          <a:xfrm>
            <a:off x="4458139" y="532462"/>
            <a:ext cx="4375109" cy="5828907"/>
          </a:xfrm>
          <a:prstGeom prst="rect">
            <a:avLst/>
          </a:prstGeom>
        </p:spPr>
      </p:pic>
    </p:spTree>
    <p:extLst>
      <p:ext uri="{BB962C8B-B14F-4D97-AF65-F5344CB8AC3E}">
        <p14:creationId xmlns:p14="http://schemas.microsoft.com/office/powerpoint/2010/main" val="314566756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14165" y="5119631"/>
            <a:ext cx="8790799" cy="1569660"/>
          </a:xfrm>
          <a:prstGeom prst="rect">
            <a:avLst/>
          </a:prstGeom>
          <a:noFill/>
        </p:spPr>
        <p:txBody>
          <a:bodyPr wrap="square" rtlCol="0">
            <a:spAutoFit/>
          </a:bodyPr>
          <a:lstStyle/>
          <a:p>
            <a:pPr algn="just"/>
            <a:r>
              <a:rPr lang="fr-FR" sz="2400" dirty="0">
                <a:latin typeface="Didot"/>
                <a:cs typeface="Didot"/>
              </a:rPr>
              <a:t>Cette année, Alice et Sacha, aidés par plusieurs assistants ont retravaillé leurs portraits en leur appliquant des techniques empruntées à Roy Lichtenstein (points de trame et rayures obliques). </a:t>
            </a:r>
          </a:p>
        </p:txBody>
      </p:sp>
      <p:pic>
        <p:nvPicPr>
          <p:cNvPr id="8" name="Image 7"/>
          <p:cNvPicPr>
            <a:picLocks noChangeAspect="1"/>
          </p:cNvPicPr>
          <p:nvPr/>
        </p:nvPicPr>
        <p:blipFill>
          <a:blip r:embed="rId2">
            <a:grayscl/>
            <a:alphaModFix/>
          </a:blip>
          <a:stretch>
            <a:fillRect/>
          </a:stretch>
        </p:blipFill>
        <p:spPr>
          <a:xfrm>
            <a:off x="1152550" y="306695"/>
            <a:ext cx="6803871" cy="4673158"/>
          </a:xfrm>
          <a:prstGeom prst="rect">
            <a:avLst/>
          </a:prstGeom>
        </p:spPr>
      </p:pic>
    </p:spTree>
    <p:extLst>
      <p:ext uri="{BB962C8B-B14F-4D97-AF65-F5344CB8AC3E}">
        <p14:creationId xmlns:p14="http://schemas.microsoft.com/office/powerpoint/2010/main" val="314954504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err="1" smtClean="0">
                <a:latin typeface="Didot"/>
                <a:cs typeface="Didot"/>
              </a:rPr>
              <a:t>Fireworks</a:t>
            </a:r>
            <a:r>
              <a:rPr lang="fr-FR" i="1" dirty="0" smtClean="0">
                <a:latin typeface="Didot"/>
                <a:cs typeface="Didot"/>
              </a:rPr>
              <a:t> over New York City</a:t>
            </a:r>
            <a:endParaRPr lang="fr-FR" i="1" dirty="0">
              <a:latin typeface="Didot"/>
              <a:cs typeface="Didot"/>
            </a:endParaRPr>
          </a:p>
        </p:txBody>
      </p:sp>
      <p:pic>
        <p:nvPicPr>
          <p:cNvPr id="3" name="Image 2"/>
          <p:cNvPicPr>
            <a:picLocks noChangeAspect="1"/>
          </p:cNvPicPr>
          <p:nvPr/>
        </p:nvPicPr>
        <p:blipFill>
          <a:blip r:embed="rId2"/>
          <a:stretch>
            <a:fillRect/>
          </a:stretch>
        </p:blipFill>
        <p:spPr>
          <a:xfrm>
            <a:off x="1056038" y="1574959"/>
            <a:ext cx="6907056" cy="4666404"/>
          </a:xfrm>
          <a:prstGeom prst="rect">
            <a:avLst/>
          </a:prstGeom>
        </p:spPr>
      </p:pic>
      <p:sp>
        <p:nvSpPr>
          <p:cNvPr id="4" name="ZoneTexte 3"/>
          <p:cNvSpPr txBox="1"/>
          <p:nvPr/>
        </p:nvSpPr>
        <p:spPr>
          <a:xfrm>
            <a:off x="1898014" y="6392476"/>
            <a:ext cx="5280186" cy="369332"/>
          </a:xfrm>
          <a:prstGeom prst="rect">
            <a:avLst/>
          </a:prstGeom>
          <a:noFill/>
        </p:spPr>
        <p:txBody>
          <a:bodyPr wrap="square" rtlCol="0">
            <a:spAutoFit/>
          </a:bodyPr>
          <a:lstStyle/>
          <a:p>
            <a:r>
              <a:rPr lang="fr-FR" i="1" dirty="0" err="1">
                <a:latin typeface="Didot"/>
                <a:cs typeface="Didot"/>
              </a:rPr>
              <a:t>Fireworks</a:t>
            </a:r>
            <a:r>
              <a:rPr lang="fr-FR" i="1" dirty="0">
                <a:latin typeface="Didot"/>
                <a:cs typeface="Didot"/>
              </a:rPr>
              <a:t> over New York City, </a:t>
            </a:r>
            <a:r>
              <a:rPr lang="fr-FR" dirty="0">
                <a:latin typeface="Didot"/>
                <a:cs typeface="Didot"/>
              </a:rPr>
              <a:t>techniques mixtes</a:t>
            </a:r>
          </a:p>
        </p:txBody>
      </p:sp>
    </p:spTree>
    <p:extLst>
      <p:ext uri="{BB962C8B-B14F-4D97-AF65-F5344CB8AC3E}">
        <p14:creationId xmlns:p14="http://schemas.microsoft.com/office/powerpoint/2010/main" val="363200523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3225" y="229976"/>
            <a:ext cx="9022178" cy="1200328"/>
          </a:xfrm>
          <a:prstGeom prst="rect">
            <a:avLst/>
          </a:prstGeom>
          <a:noFill/>
        </p:spPr>
        <p:txBody>
          <a:bodyPr wrap="square" rtlCol="0">
            <a:normAutofit/>
          </a:bodyPr>
          <a:lstStyle/>
          <a:p>
            <a:pPr algn="just"/>
            <a:r>
              <a:rPr lang="fr-FR" sz="2400" dirty="0" smtClean="0">
                <a:latin typeface="Didot"/>
                <a:cs typeface="Didot"/>
              </a:rPr>
              <a:t>Comme </a:t>
            </a:r>
            <a:r>
              <a:rPr lang="fr-FR" sz="2400" dirty="0">
                <a:latin typeface="Didot"/>
                <a:cs typeface="Didot"/>
              </a:rPr>
              <a:t>son nom le laisse supposer, </a:t>
            </a:r>
            <a:r>
              <a:rPr lang="fr-FR" sz="2400" i="1" dirty="0" err="1">
                <a:latin typeface="Didot"/>
                <a:cs typeface="Didot"/>
              </a:rPr>
              <a:t>Fireworks</a:t>
            </a:r>
            <a:r>
              <a:rPr lang="fr-FR" sz="2400" i="1" dirty="0">
                <a:latin typeface="Didot"/>
                <a:cs typeface="Didot"/>
              </a:rPr>
              <a:t> over New York City</a:t>
            </a:r>
            <a:r>
              <a:rPr lang="fr-FR" sz="2400" dirty="0">
                <a:latin typeface="Didot"/>
                <a:cs typeface="Didot"/>
              </a:rPr>
              <a:t> (</a:t>
            </a:r>
            <a:r>
              <a:rPr lang="fr-FR" sz="2400" i="1" dirty="0">
                <a:latin typeface="Didot"/>
                <a:cs typeface="Didot"/>
              </a:rPr>
              <a:t>Feu d'artifice sur New-York</a:t>
            </a:r>
            <a:r>
              <a:rPr lang="fr-FR" sz="2400" dirty="0">
                <a:latin typeface="Didot"/>
                <a:cs typeface="Didot"/>
              </a:rPr>
              <a:t>) a été réalisé en cours d'anglais</a:t>
            </a:r>
            <a:r>
              <a:rPr lang="fr-FR" sz="2400" dirty="0" smtClean="0">
                <a:latin typeface="Didot"/>
                <a:cs typeface="Didot"/>
              </a:rPr>
              <a:t>.</a:t>
            </a:r>
            <a:endParaRPr lang="fr-FR" sz="2400" dirty="0">
              <a:latin typeface="Didot"/>
              <a:cs typeface="Didot"/>
            </a:endParaRPr>
          </a:p>
        </p:txBody>
      </p:sp>
      <p:sp>
        <p:nvSpPr>
          <p:cNvPr id="6" name="ZoneTexte 5"/>
          <p:cNvSpPr txBox="1"/>
          <p:nvPr/>
        </p:nvSpPr>
        <p:spPr>
          <a:xfrm>
            <a:off x="77525" y="5396730"/>
            <a:ext cx="9036944" cy="1200328"/>
          </a:xfrm>
          <a:prstGeom prst="rect">
            <a:avLst/>
          </a:prstGeom>
          <a:noFill/>
        </p:spPr>
        <p:txBody>
          <a:bodyPr wrap="square" rtlCol="0">
            <a:spAutoFit/>
          </a:bodyPr>
          <a:lstStyle/>
          <a:p>
            <a:pPr algn="just"/>
            <a:r>
              <a:rPr lang="fr-FR" sz="2400" dirty="0" smtClean="0">
                <a:latin typeface="Didot"/>
                <a:cs typeface="Didot"/>
              </a:rPr>
              <a:t>C'est un grand panneau utilisant des techniques mixtes : gouache noire sur papier blanc avec des réserves en bandes adhésives, collage et rehauts de gouache blanche.</a:t>
            </a:r>
            <a:endParaRPr lang="fr-FR" sz="2400" dirty="0">
              <a:latin typeface="Didot"/>
              <a:cs typeface="Didot"/>
            </a:endParaRPr>
          </a:p>
        </p:txBody>
      </p:sp>
      <p:pic>
        <p:nvPicPr>
          <p:cNvPr id="7" name="Image 6"/>
          <p:cNvPicPr>
            <a:picLocks noChangeAspect="1"/>
          </p:cNvPicPr>
          <p:nvPr/>
        </p:nvPicPr>
        <p:blipFill>
          <a:blip r:embed="rId2"/>
          <a:stretch>
            <a:fillRect/>
          </a:stretch>
        </p:blipFill>
        <p:spPr>
          <a:xfrm>
            <a:off x="1892955" y="1287957"/>
            <a:ext cx="4728686" cy="3541306"/>
          </a:xfrm>
          <a:prstGeom prst="rect">
            <a:avLst/>
          </a:prstGeom>
        </p:spPr>
      </p:pic>
      <p:sp>
        <p:nvSpPr>
          <p:cNvPr id="2" name="ZoneTexte 1"/>
          <p:cNvSpPr txBox="1"/>
          <p:nvPr/>
        </p:nvSpPr>
        <p:spPr>
          <a:xfrm>
            <a:off x="2004656" y="4864169"/>
            <a:ext cx="4517089" cy="307777"/>
          </a:xfrm>
          <a:prstGeom prst="rect">
            <a:avLst/>
          </a:prstGeom>
          <a:noFill/>
        </p:spPr>
        <p:txBody>
          <a:bodyPr wrap="square" rtlCol="0">
            <a:spAutoFit/>
          </a:bodyPr>
          <a:lstStyle/>
          <a:p>
            <a:r>
              <a:rPr lang="fr-FR" sz="1400" dirty="0">
                <a:latin typeface="Didot"/>
                <a:cs typeface="Didot"/>
              </a:rPr>
              <a:t>Lors de l'exposition </a:t>
            </a:r>
            <a:r>
              <a:rPr lang="fr-FR" sz="1400" dirty="0" err="1">
                <a:latin typeface="Didot"/>
                <a:cs typeface="Didot"/>
              </a:rPr>
              <a:t>Mus'Arts</a:t>
            </a:r>
            <a:r>
              <a:rPr lang="fr-FR" sz="1400" dirty="0">
                <a:latin typeface="Didot"/>
                <a:cs typeface="Didot"/>
              </a:rPr>
              <a:t> du 17 au 21 février 2014</a:t>
            </a:r>
          </a:p>
        </p:txBody>
      </p:sp>
    </p:spTree>
    <p:extLst>
      <p:ext uri="{BB962C8B-B14F-4D97-AF65-F5344CB8AC3E}">
        <p14:creationId xmlns:p14="http://schemas.microsoft.com/office/powerpoint/2010/main" val="300917286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4737562"/>
            <a:ext cx="6400800" cy="1752600"/>
          </a:xfrm>
        </p:spPr>
        <p:txBody>
          <a:bodyPr/>
          <a:lstStyle/>
          <a:p>
            <a:r>
              <a:rPr lang="fr-FR" dirty="0" smtClean="0">
                <a:latin typeface="Didot"/>
                <a:cs typeface="Didot"/>
              </a:rPr>
              <a:t>École André Malraux</a:t>
            </a:r>
          </a:p>
          <a:p>
            <a:r>
              <a:rPr lang="fr-FR" dirty="0" smtClean="0">
                <a:latin typeface="Didot"/>
                <a:cs typeface="Didot"/>
              </a:rPr>
              <a:t>Bobo </a:t>
            </a:r>
            <a:r>
              <a:rPr lang="fr-FR" dirty="0" err="1" smtClean="0">
                <a:latin typeface="Didot"/>
                <a:cs typeface="Didot"/>
              </a:rPr>
              <a:t>Dioulasso</a:t>
            </a:r>
            <a:endParaRPr lang="fr-FR" dirty="0">
              <a:latin typeface="Didot"/>
              <a:cs typeface="Didot"/>
            </a:endParaRPr>
          </a:p>
        </p:txBody>
      </p:sp>
      <p:pic>
        <p:nvPicPr>
          <p:cNvPr id="5" name="Image 4" descr="Collegiennes.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63170" y="626266"/>
            <a:ext cx="7200900" cy="3505200"/>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41050187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3225" y="743656"/>
            <a:ext cx="3505928" cy="2652347"/>
          </a:xfrm>
          <a:prstGeom prst="rect">
            <a:avLst/>
          </a:prstGeom>
          <a:noFill/>
        </p:spPr>
        <p:txBody>
          <a:bodyPr wrap="square" rtlCol="0">
            <a:normAutofit/>
          </a:bodyPr>
          <a:lstStyle/>
          <a:p>
            <a:pPr algn="just"/>
            <a:r>
              <a:rPr lang="fr-FR" sz="2400" dirty="0" smtClean="0">
                <a:latin typeface="Didot"/>
                <a:cs typeface="Didot"/>
              </a:rPr>
              <a:t>Le </a:t>
            </a:r>
            <a:r>
              <a:rPr lang="fr-FR" sz="2400" dirty="0">
                <a:latin typeface="Didot"/>
                <a:cs typeface="Didot"/>
              </a:rPr>
              <a:t>panneau montre un feu d'artifice sur la ville de </a:t>
            </a:r>
            <a:r>
              <a:rPr lang="fr-FR" sz="2400" dirty="0" err="1">
                <a:latin typeface="Didot"/>
                <a:cs typeface="Didot"/>
              </a:rPr>
              <a:t>New-york</a:t>
            </a:r>
            <a:r>
              <a:rPr lang="fr-FR" sz="2400" dirty="0">
                <a:latin typeface="Didot"/>
                <a:cs typeface="Didot"/>
              </a:rPr>
              <a:t> résumée à deux groupes de gratte-ciel qui figurent Manhattan et Brooklyn. </a:t>
            </a:r>
          </a:p>
        </p:txBody>
      </p:sp>
      <p:sp>
        <p:nvSpPr>
          <p:cNvPr id="6" name="ZoneTexte 5"/>
          <p:cNvSpPr txBox="1"/>
          <p:nvPr/>
        </p:nvSpPr>
        <p:spPr>
          <a:xfrm>
            <a:off x="5237374" y="3871779"/>
            <a:ext cx="3748657" cy="2677656"/>
          </a:xfrm>
          <a:prstGeom prst="rect">
            <a:avLst/>
          </a:prstGeom>
          <a:noFill/>
        </p:spPr>
        <p:txBody>
          <a:bodyPr wrap="square" rtlCol="0">
            <a:spAutoFit/>
          </a:bodyPr>
          <a:lstStyle/>
          <a:p>
            <a:pPr algn="just"/>
            <a:r>
              <a:rPr lang="fr-FR" sz="2400" dirty="0">
                <a:latin typeface="Didot"/>
                <a:cs typeface="Didot"/>
              </a:rPr>
              <a:t>Ces deux groupes d'immeubles, séparés par l'</a:t>
            </a:r>
            <a:r>
              <a:rPr lang="fr-FR" sz="2400" i="1" dirty="0">
                <a:latin typeface="Didot"/>
                <a:cs typeface="Didot"/>
              </a:rPr>
              <a:t>East River</a:t>
            </a:r>
            <a:r>
              <a:rPr lang="fr-FR" sz="2400" dirty="0">
                <a:latin typeface="Didot"/>
                <a:cs typeface="Didot"/>
              </a:rPr>
              <a:t> sur laquelle voguent deux bateaux, sont reliés par le pont de Brooklyn où circulent de nombreuses voitures.</a:t>
            </a:r>
          </a:p>
        </p:txBody>
      </p:sp>
      <p:pic>
        <p:nvPicPr>
          <p:cNvPr id="8" name="Image 7"/>
          <p:cNvPicPr>
            <a:picLocks noChangeAspect="1"/>
          </p:cNvPicPr>
          <p:nvPr/>
        </p:nvPicPr>
        <p:blipFill>
          <a:blip r:embed="rId2"/>
          <a:stretch>
            <a:fillRect/>
          </a:stretch>
        </p:blipFill>
        <p:spPr>
          <a:xfrm>
            <a:off x="3838784" y="504928"/>
            <a:ext cx="5147247" cy="2891075"/>
          </a:xfrm>
          <a:prstGeom prst="rect">
            <a:avLst/>
          </a:prstGeom>
        </p:spPr>
      </p:pic>
      <p:pic>
        <p:nvPicPr>
          <p:cNvPr id="9" name="Imag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9658" y="3709920"/>
            <a:ext cx="4795610" cy="2696825"/>
          </a:xfrm>
          <a:prstGeom prst="rect">
            <a:avLst/>
          </a:prstGeom>
        </p:spPr>
      </p:pic>
      <p:sp>
        <p:nvSpPr>
          <p:cNvPr id="10" name="ZoneTexte 9"/>
          <p:cNvSpPr txBox="1"/>
          <p:nvPr/>
        </p:nvSpPr>
        <p:spPr>
          <a:xfrm>
            <a:off x="6274584" y="3396003"/>
            <a:ext cx="2711447" cy="307777"/>
          </a:xfrm>
          <a:prstGeom prst="rect">
            <a:avLst/>
          </a:prstGeom>
          <a:noFill/>
        </p:spPr>
        <p:txBody>
          <a:bodyPr wrap="square" rtlCol="0">
            <a:spAutoFit/>
          </a:bodyPr>
          <a:lstStyle/>
          <a:p>
            <a:pPr algn="r"/>
            <a:r>
              <a:rPr lang="fr-FR" sz="1400" dirty="0">
                <a:latin typeface="Didot"/>
                <a:cs typeface="Didot"/>
              </a:rPr>
              <a:t>Brooklyn Bridge et Manhattan</a:t>
            </a:r>
          </a:p>
        </p:txBody>
      </p:sp>
      <p:sp>
        <p:nvSpPr>
          <p:cNvPr id="11" name="ZoneTexte 10"/>
          <p:cNvSpPr txBox="1"/>
          <p:nvPr/>
        </p:nvSpPr>
        <p:spPr>
          <a:xfrm>
            <a:off x="229658" y="6435283"/>
            <a:ext cx="3109704" cy="307777"/>
          </a:xfrm>
          <a:prstGeom prst="rect">
            <a:avLst/>
          </a:prstGeom>
          <a:noFill/>
        </p:spPr>
        <p:txBody>
          <a:bodyPr wrap="square" rtlCol="0">
            <a:spAutoFit/>
          </a:bodyPr>
          <a:lstStyle/>
          <a:p>
            <a:r>
              <a:rPr lang="fr-FR" sz="1400" dirty="0">
                <a:latin typeface="Didot"/>
                <a:cs typeface="Didot"/>
              </a:rPr>
              <a:t>Brooklyn Bridge, détail des haubans.</a:t>
            </a:r>
          </a:p>
        </p:txBody>
      </p:sp>
    </p:spTree>
    <p:extLst>
      <p:ext uri="{BB962C8B-B14F-4D97-AF65-F5344CB8AC3E}">
        <p14:creationId xmlns:p14="http://schemas.microsoft.com/office/powerpoint/2010/main" val="190691877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20207" y="256841"/>
            <a:ext cx="2813299" cy="3447998"/>
          </a:xfrm>
          <a:prstGeom prst="rect">
            <a:avLst/>
          </a:prstGeom>
          <a:noFill/>
        </p:spPr>
        <p:txBody>
          <a:bodyPr wrap="square" rtlCol="0">
            <a:noAutofit/>
          </a:bodyPr>
          <a:lstStyle/>
          <a:p>
            <a:pPr algn="just"/>
            <a:r>
              <a:rPr lang="fr-FR" sz="2400" dirty="0" smtClean="0">
                <a:latin typeface="Didot"/>
                <a:cs typeface="Didot"/>
              </a:rPr>
              <a:t>Ce </a:t>
            </a:r>
            <a:r>
              <a:rPr lang="fr-FR" sz="2400" dirty="0">
                <a:latin typeface="Didot"/>
                <a:cs typeface="Didot"/>
              </a:rPr>
              <a:t>panneau s'inscrit dans un travail centré sur Brooklyn Bridge, l'un des plus anciens ponts suspendus des États-Unis (1883).</a:t>
            </a:r>
          </a:p>
        </p:txBody>
      </p:sp>
      <p:sp>
        <p:nvSpPr>
          <p:cNvPr id="10" name="ZoneTexte 9"/>
          <p:cNvSpPr txBox="1"/>
          <p:nvPr/>
        </p:nvSpPr>
        <p:spPr>
          <a:xfrm>
            <a:off x="2854824" y="6447188"/>
            <a:ext cx="2711447" cy="307777"/>
          </a:xfrm>
          <a:prstGeom prst="rect">
            <a:avLst/>
          </a:prstGeom>
          <a:noFill/>
        </p:spPr>
        <p:txBody>
          <a:bodyPr wrap="square" rtlCol="0">
            <a:spAutoFit/>
          </a:bodyPr>
          <a:lstStyle/>
          <a:p>
            <a:pPr algn="r"/>
            <a:r>
              <a:rPr lang="fr-FR" sz="1400" dirty="0"/>
              <a:t>Le pont la nuit, vu depuis Brooklyn</a:t>
            </a:r>
            <a:endParaRPr lang="fr-FR" sz="1400" dirty="0">
              <a:latin typeface="Didot"/>
              <a:cs typeface="Didot"/>
            </a:endParaRPr>
          </a:p>
        </p:txBody>
      </p:sp>
      <p:sp>
        <p:nvSpPr>
          <p:cNvPr id="11" name="ZoneTexte 10"/>
          <p:cNvSpPr txBox="1"/>
          <p:nvPr/>
        </p:nvSpPr>
        <p:spPr>
          <a:xfrm>
            <a:off x="493888" y="2805896"/>
            <a:ext cx="4721871" cy="523220"/>
          </a:xfrm>
          <a:prstGeom prst="rect">
            <a:avLst/>
          </a:prstGeom>
          <a:noFill/>
        </p:spPr>
        <p:txBody>
          <a:bodyPr wrap="square" rtlCol="0">
            <a:spAutoFit/>
          </a:bodyPr>
          <a:lstStyle/>
          <a:p>
            <a:pPr algn="ctr"/>
            <a:r>
              <a:rPr lang="fr-FR" sz="1400" dirty="0"/>
              <a:t>Émile Renouf, </a:t>
            </a:r>
            <a:r>
              <a:rPr lang="fr-FR" sz="1400" i="1" dirty="0"/>
              <a:t>Vue du pont de Brooklyn,</a:t>
            </a:r>
            <a:r>
              <a:rPr lang="fr-FR" sz="1400" dirty="0"/>
              <a:t> huile sur toile, 1889, (51 x 101,3 cm</a:t>
            </a:r>
            <a:r>
              <a:rPr lang="fr-FR" sz="1400" dirty="0" smtClean="0"/>
              <a:t>)</a:t>
            </a:r>
            <a:endParaRPr lang="fr-FR" sz="1400" dirty="0">
              <a:latin typeface="Didot"/>
              <a:cs typeface="Didot"/>
            </a:endParaRPr>
          </a:p>
        </p:txBody>
      </p:sp>
      <p:pic>
        <p:nvPicPr>
          <p:cNvPr id="2" name="Image 1"/>
          <p:cNvPicPr>
            <a:picLocks noChangeAspect="1"/>
          </p:cNvPicPr>
          <p:nvPr/>
        </p:nvPicPr>
        <p:blipFill>
          <a:blip r:embed="rId2"/>
          <a:stretch>
            <a:fillRect/>
          </a:stretch>
        </p:blipFill>
        <p:spPr>
          <a:xfrm>
            <a:off x="-83435" y="3704839"/>
            <a:ext cx="9360108" cy="2594087"/>
          </a:xfrm>
          <a:prstGeom prst="rect">
            <a:avLst/>
          </a:prstGeom>
        </p:spPr>
      </p:pic>
      <p:pic>
        <p:nvPicPr>
          <p:cNvPr id="3" name="Imag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
            <a:ext cx="5690064" cy="2782441"/>
          </a:xfrm>
          <a:prstGeom prst="rect">
            <a:avLst/>
          </a:prstGeom>
        </p:spPr>
      </p:pic>
    </p:spTree>
    <p:extLst>
      <p:ext uri="{BB962C8B-B14F-4D97-AF65-F5344CB8AC3E}">
        <p14:creationId xmlns:p14="http://schemas.microsoft.com/office/powerpoint/2010/main" val="57076104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18130" y="5390405"/>
            <a:ext cx="8886731" cy="1210671"/>
          </a:xfrm>
          <a:prstGeom prst="rect">
            <a:avLst/>
          </a:prstGeom>
          <a:noFill/>
        </p:spPr>
        <p:txBody>
          <a:bodyPr wrap="square" rtlCol="0">
            <a:noAutofit/>
          </a:bodyPr>
          <a:lstStyle/>
          <a:p>
            <a:pPr algn="just"/>
            <a:r>
              <a:rPr lang="fr-FR" sz="2400" dirty="0" smtClean="0">
                <a:latin typeface="Didot"/>
                <a:cs typeface="Didot"/>
              </a:rPr>
              <a:t>Nous </a:t>
            </a:r>
            <a:r>
              <a:rPr lang="fr-FR" sz="2400" dirty="0">
                <a:latin typeface="Didot"/>
                <a:cs typeface="Didot"/>
              </a:rPr>
              <a:t>avons emprunté le thème du feu d'artifice en noir et blanc à la séquence d'introduction du film </a:t>
            </a:r>
            <a:r>
              <a:rPr lang="fr-FR" sz="2400" i="1" dirty="0">
                <a:latin typeface="Didot"/>
                <a:cs typeface="Didot"/>
              </a:rPr>
              <a:t>Manhattan</a:t>
            </a:r>
            <a:r>
              <a:rPr lang="fr-FR" sz="2400" dirty="0">
                <a:latin typeface="Didot"/>
                <a:cs typeface="Didot"/>
              </a:rPr>
              <a:t> de Woody Allen.</a:t>
            </a:r>
          </a:p>
        </p:txBody>
      </p:sp>
      <p:sp>
        <p:nvSpPr>
          <p:cNvPr id="6" name="ZoneTexte 5"/>
          <p:cNvSpPr txBox="1"/>
          <p:nvPr/>
        </p:nvSpPr>
        <p:spPr>
          <a:xfrm>
            <a:off x="4938" y="0"/>
            <a:ext cx="8999922" cy="830997"/>
          </a:xfrm>
          <a:prstGeom prst="rect">
            <a:avLst/>
          </a:prstGeom>
          <a:noFill/>
        </p:spPr>
        <p:txBody>
          <a:bodyPr wrap="square" rtlCol="0">
            <a:spAutoFit/>
          </a:bodyPr>
          <a:lstStyle/>
          <a:p>
            <a:pPr algn="just"/>
            <a:r>
              <a:rPr lang="fr-FR" sz="2400" dirty="0">
                <a:latin typeface="Didot"/>
                <a:cs typeface="Didot"/>
              </a:rPr>
              <a:t>Nous avons regardé en classe de nombreuses photos et vidéos de ce pont.</a:t>
            </a:r>
          </a:p>
        </p:txBody>
      </p:sp>
      <p:sp>
        <p:nvSpPr>
          <p:cNvPr id="10" name="ZoneTexte 9"/>
          <p:cNvSpPr txBox="1"/>
          <p:nvPr/>
        </p:nvSpPr>
        <p:spPr>
          <a:xfrm>
            <a:off x="3484834" y="4578153"/>
            <a:ext cx="2123883" cy="307777"/>
          </a:xfrm>
          <a:prstGeom prst="rect">
            <a:avLst/>
          </a:prstGeom>
          <a:noFill/>
        </p:spPr>
        <p:txBody>
          <a:bodyPr wrap="square" rtlCol="0">
            <a:spAutoFit/>
          </a:bodyPr>
          <a:lstStyle/>
          <a:p>
            <a:pPr algn="r"/>
            <a:r>
              <a:rPr lang="fr-FR" sz="1400" i="1" dirty="0"/>
              <a:t>Manhattan</a:t>
            </a:r>
            <a:r>
              <a:rPr lang="fr-FR" sz="1400" dirty="0"/>
              <a:t>, Woody Allen</a:t>
            </a:r>
            <a:endParaRPr lang="fr-FR" sz="1400" dirty="0">
              <a:latin typeface="Didot"/>
              <a:cs typeface="Didot"/>
            </a:endParaRPr>
          </a:p>
        </p:txBody>
      </p:sp>
      <p:pic>
        <p:nvPicPr>
          <p:cNvPr id="5" name="Image 4"/>
          <p:cNvPicPr>
            <a:picLocks noChangeAspect="1"/>
          </p:cNvPicPr>
          <p:nvPr/>
        </p:nvPicPr>
        <p:blipFill>
          <a:blip r:embed="rId2"/>
          <a:stretch>
            <a:fillRect/>
          </a:stretch>
        </p:blipFill>
        <p:spPr>
          <a:xfrm>
            <a:off x="4938" y="1063313"/>
            <a:ext cx="9090675" cy="3559145"/>
          </a:xfrm>
          <a:prstGeom prst="rect">
            <a:avLst/>
          </a:prstGeom>
        </p:spPr>
      </p:pic>
    </p:spTree>
    <p:extLst>
      <p:ext uri="{BB962C8B-B14F-4D97-AF65-F5344CB8AC3E}">
        <p14:creationId xmlns:p14="http://schemas.microsoft.com/office/powerpoint/2010/main" val="426697256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647124" y="428068"/>
            <a:ext cx="7943885" cy="1569660"/>
          </a:xfrm>
          <a:prstGeom prst="rect">
            <a:avLst/>
          </a:prstGeom>
          <a:noFill/>
        </p:spPr>
        <p:txBody>
          <a:bodyPr wrap="square" rtlCol="0">
            <a:spAutoFit/>
          </a:bodyPr>
          <a:lstStyle/>
          <a:p>
            <a:pPr algn="just"/>
            <a:r>
              <a:rPr lang="fr-FR" sz="2400" dirty="0" smtClean="0">
                <a:latin typeface="Didot"/>
                <a:cs typeface="Didot"/>
              </a:rPr>
              <a:t>Ce </a:t>
            </a:r>
            <a:r>
              <a:rPr lang="fr-FR" sz="2400" dirty="0">
                <a:latin typeface="Didot"/>
                <a:cs typeface="Didot"/>
              </a:rPr>
              <a:t>pont de Brooklyn est également le sujet d'un film d'animation que nous sommes en train de réaliser et que nous comptons projeter lors de la deuxième exposition </a:t>
            </a:r>
            <a:r>
              <a:rPr lang="fr-FR" sz="2400" dirty="0" err="1">
                <a:latin typeface="Didot"/>
                <a:cs typeface="Didot"/>
              </a:rPr>
              <a:t>Mus'Arts</a:t>
            </a:r>
            <a:r>
              <a:rPr lang="fr-FR" sz="2400" dirty="0">
                <a:latin typeface="Didot"/>
                <a:cs typeface="Didot"/>
              </a:rPr>
              <a:t> de l'année, au mois de mai.</a:t>
            </a:r>
            <a:endParaRPr lang="fr-FR" sz="2400" dirty="0">
              <a:effectLst/>
              <a:latin typeface="Didot"/>
              <a:cs typeface="Didot"/>
            </a:endParaRPr>
          </a:p>
        </p:txBody>
      </p:sp>
      <p:sp>
        <p:nvSpPr>
          <p:cNvPr id="10" name="ZoneTexte 9"/>
          <p:cNvSpPr txBox="1"/>
          <p:nvPr/>
        </p:nvSpPr>
        <p:spPr>
          <a:xfrm>
            <a:off x="3353631" y="6133464"/>
            <a:ext cx="2811343" cy="307777"/>
          </a:xfrm>
          <a:prstGeom prst="rect">
            <a:avLst/>
          </a:prstGeom>
          <a:noFill/>
        </p:spPr>
        <p:txBody>
          <a:bodyPr wrap="square" rtlCol="0">
            <a:spAutoFit/>
          </a:bodyPr>
          <a:lstStyle/>
          <a:p>
            <a:pPr algn="r"/>
            <a:r>
              <a:rPr lang="fr-FR" sz="1400" i="1" dirty="0" err="1">
                <a:latin typeface="Didot"/>
                <a:cs typeface="Didot"/>
              </a:rPr>
              <a:t>Broklyn</a:t>
            </a:r>
            <a:r>
              <a:rPr lang="fr-FR" sz="1400" i="1" dirty="0">
                <a:latin typeface="Didot"/>
                <a:cs typeface="Didot"/>
              </a:rPr>
              <a:t> Bridge</a:t>
            </a:r>
            <a:r>
              <a:rPr lang="fr-FR" sz="1400" dirty="0">
                <a:latin typeface="Didot"/>
                <a:cs typeface="Didot"/>
              </a:rPr>
              <a:t>, film d'animation</a:t>
            </a:r>
          </a:p>
        </p:txBody>
      </p:sp>
      <p:pic>
        <p:nvPicPr>
          <p:cNvPr id="2" name="Imag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69890" y="2311936"/>
            <a:ext cx="6427822" cy="3667640"/>
          </a:xfrm>
          <a:prstGeom prst="rect">
            <a:avLst/>
          </a:prstGeom>
        </p:spPr>
      </p:pic>
    </p:spTree>
    <p:extLst>
      <p:ext uri="{BB962C8B-B14F-4D97-AF65-F5344CB8AC3E}">
        <p14:creationId xmlns:p14="http://schemas.microsoft.com/office/powerpoint/2010/main" val="411242986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latin typeface="Didot"/>
                <a:cs typeface="Didot"/>
              </a:rPr>
              <a:t>Clip vidéo </a:t>
            </a:r>
            <a:r>
              <a:rPr lang="fr-FR" i="1" dirty="0" smtClean="0">
                <a:latin typeface="Didot"/>
                <a:cs typeface="Didot"/>
              </a:rPr>
              <a:t>« Armstrong » </a:t>
            </a:r>
            <a:r>
              <a:rPr lang="fr-FR" dirty="0" smtClean="0">
                <a:latin typeface="Didot"/>
                <a:cs typeface="Didot"/>
              </a:rPr>
              <a:t>(CM2)</a:t>
            </a:r>
            <a:endParaRPr lang="fr-FR" dirty="0">
              <a:latin typeface="Didot"/>
              <a:cs typeface="Didot"/>
            </a:endParaRPr>
          </a:p>
        </p:txBody>
      </p:sp>
      <p:pic>
        <p:nvPicPr>
          <p:cNvPr id="3" name="Image 2"/>
          <p:cNvPicPr>
            <a:picLocks noChangeAspect="1"/>
          </p:cNvPicPr>
          <p:nvPr/>
        </p:nvPicPr>
        <p:blipFill>
          <a:blip r:embed="rId2">
            <a:alphaModFix amt="64000"/>
          </a:blip>
          <a:stretch>
            <a:fillRect/>
          </a:stretch>
        </p:blipFill>
        <p:spPr>
          <a:xfrm>
            <a:off x="457200" y="274638"/>
            <a:ext cx="8269909" cy="6169615"/>
          </a:xfrm>
          <a:prstGeom prst="rect">
            <a:avLst/>
          </a:prstGeom>
        </p:spPr>
      </p:pic>
    </p:spTree>
    <p:extLst>
      <p:ext uri="{BB962C8B-B14F-4D97-AF65-F5344CB8AC3E}">
        <p14:creationId xmlns:p14="http://schemas.microsoft.com/office/powerpoint/2010/main" val="391468602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169157" y="2311567"/>
            <a:ext cx="5009044" cy="2092881"/>
          </a:xfrm>
          <a:prstGeom prst="rect">
            <a:avLst/>
          </a:prstGeom>
          <a:noFill/>
        </p:spPr>
        <p:txBody>
          <a:bodyPr wrap="square" rtlCol="0">
            <a:spAutoFit/>
          </a:bodyPr>
          <a:lstStyle/>
          <a:p>
            <a:pPr algn="ctr"/>
            <a:r>
              <a:rPr lang="fr-FR" sz="2800" i="1" dirty="0">
                <a:latin typeface="Didot"/>
                <a:cs typeface="Didot"/>
              </a:rPr>
              <a:t>"Armstrong je ne suis pas noir</a:t>
            </a:r>
            <a:endParaRPr lang="fr-FR" sz="2800" dirty="0">
              <a:latin typeface="Didot"/>
              <a:cs typeface="Didot"/>
            </a:endParaRPr>
          </a:p>
          <a:p>
            <a:pPr algn="ctr"/>
            <a:r>
              <a:rPr lang="fr-FR" sz="2800" i="1" dirty="0">
                <a:latin typeface="Didot"/>
                <a:cs typeface="Didot"/>
              </a:rPr>
              <a:t>Je suis blanc de peau</a:t>
            </a:r>
            <a:endParaRPr lang="fr-FR" sz="2800" dirty="0">
              <a:latin typeface="Didot"/>
              <a:cs typeface="Didot"/>
            </a:endParaRPr>
          </a:p>
          <a:p>
            <a:pPr algn="ctr"/>
            <a:r>
              <a:rPr lang="fr-FR" sz="2800" i="1" dirty="0">
                <a:latin typeface="Didot"/>
                <a:cs typeface="Didot"/>
              </a:rPr>
              <a:t>Quand on veut chanter l'espoir</a:t>
            </a:r>
            <a:endParaRPr lang="fr-FR" sz="2800" dirty="0">
              <a:latin typeface="Didot"/>
              <a:cs typeface="Didot"/>
            </a:endParaRPr>
          </a:p>
          <a:p>
            <a:pPr algn="ctr"/>
            <a:r>
              <a:rPr lang="fr-FR" sz="2800" i="1" dirty="0">
                <a:latin typeface="Didot"/>
                <a:cs typeface="Didot"/>
              </a:rPr>
              <a:t>Quel manque de pot..." </a:t>
            </a:r>
            <a:endParaRPr lang="fr-FR" sz="2800" dirty="0">
              <a:latin typeface="Didot"/>
              <a:cs typeface="Didot"/>
            </a:endParaRPr>
          </a:p>
          <a:p>
            <a:endParaRPr lang="fr-FR" dirty="0"/>
          </a:p>
        </p:txBody>
      </p:sp>
      <p:sp>
        <p:nvSpPr>
          <p:cNvPr id="6" name="ZoneTexte 5"/>
          <p:cNvSpPr txBox="1"/>
          <p:nvPr/>
        </p:nvSpPr>
        <p:spPr>
          <a:xfrm>
            <a:off x="356768" y="670640"/>
            <a:ext cx="8376946" cy="830997"/>
          </a:xfrm>
          <a:prstGeom prst="rect">
            <a:avLst/>
          </a:prstGeom>
          <a:noFill/>
        </p:spPr>
        <p:txBody>
          <a:bodyPr wrap="square" rtlCol="0">
            <a:spAutoFit/>
          </a:bodyPr>
          <a:lstStyle/>
          <a:p>
            <a:pPr algn="just"/>
            <a:r>
              <a:rPr lang="fr-FR" sz="2400" dirty="0">
                <a:latin typeface="Didot"/>
                <a:cs typeface="Didot"/>
              </a:rPr>
              <a:t>Armstrong est une chanson de Claude Nougaro qui joue avec les clichés associés à l'opposition noirs/blancs.</a:t>
            </a:r>
          </a:p>
        </p:txBody>
      </p:sp>
      <p:sp>
        <p:nvSpPr>
          <p:cNvPr id="7" name="ZoneTexte 6"/>
          <p:cNvSpPr txBox="1"/>
          <p:nvPr/>
        </p:nvSpPr>
        <p:spPr>
          <a:xfrm>
            <a:off x="356769" y="4994123"/>
            <a:ext cx="8376945" cy="1200328"/>
          </a:xfrm>
          <a:prstGeom prst="rect">
            <a:avLst/>
          </a:prstGeom>
          <a:noFill/>
        </p:spPr>
        <p:txBody>
          <a:bodyPr wrap="square" rtlCol="0">
            <a:spAutoFit/>
          </a:bodyPr>
          <a:lstStyle/>
          <a:p>
            <a:pPr algn="just"/>
            <a:r>
              <a:rPr lang="fr-FR" sz="2400" dirty="0">
                <a:latin typeface="Didot"/>
                <a:cs typeface="Didot"/>
              </a:rPr>
              <a:t>Les CM2 en ont fait un clip. Ils ont appris et enregistré la chanson. Ensuite ils ont cherché comment l'illustrer visuellement.</a:t>
            </a:r>
          </a:p>
        </p:txBody>
      </p:sp>
    </p:spTree>
    <p:extLst>
      <p:ext uri="{BB962C8B-B14F-4D97-AF65-F5344CB8AC3E}">
        <p14:creationId xmlns:p14="http://schemas.microsoft.com/office/powerpoint/2010/main" val="39226723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228330" y="70476"/>
            <a:ext cx="8633821" cy="1200328"/>
          </a:xfrm>
          <a:prstGeom prst="rect">
            <a:avLst/>
          </a:prstGeom>
          <a:noFill/>
        </p:spPr>
        <p:txBody>
          <a:bodyPr wrap="square" rtlCol="0">
            <a:spAutoFit/>
          </a:bodyPr>
          <a:lstStyle/>
          <a:p>
            <a:pPr algn="ctr"/>
            <a:r>
              <a:rPr lang="fr-FR" sz="2400" dirty="0"/>
              <a:t/>
            </a:r>
            <a:br>
              <a:rPr lang="fr-FR" sz="2400" dirty="0"/>
            </a:br>
            <a:r>
              <a:rPr lang="fr-FR" sz="2400" dirty="0">
                <a:latin typeface="Didot"/>
                <a:cs typeface="Didot"/>
              </a:rPr>
              <a:t>Il a fallu trouver de bonnes idées, c'est ce qui a manqué le moins. </a:t>
            </a:r>
          </a:p>
        </p:txBody>
      </p:sp>
      <p:pic>
        <p:nvPicPr>
          <p:cNvPr id="2" name="Image 1"/>
          <p:cNvPicPr>
            <a:picLocks noChangeAspect="1"/>
          </p:cNvPicPr>
          <p:nvPr/>
        </p:nvPicPr>
        <p:blipFill>
          <a:blip r:embed="rId2"/>
          <a:stretch>
            <a:fillRect/>
          </a:stretch>
        </p:blipFill>
        <p:spPr>
          <a:xfrm>
            <a:off x="1567214" y="1680809"/>
            <a:ext cx="5882132" cy="4401219"/>
          </a:xfrm>
          <a:prstGeom prst="rect">
            <a:avLst/>
          </a:prstGeom>
        </p:spPr>
      </p:pic>
    </p:spTree>
    <p:extLst>
      <p:ext uri="{BB962C8B-B14F-4D97-AF65-F5344CB8AC3E}">
        <p14:creationId xmlns:p14="http://schemas.microsoft.com/office/powerpoint/2010/main" val="369988542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228330" y="70476"/>
            <a:ext cx="8633821" cy="1569660"/>
          </a:xfrm>
          <a:prstGeom prst="rect">
            <a:avLst/>
          </a:prstGeom>
          <a:noFill/>
        </p:spPr>
        <p:txBody>
          <a:bodyPr wrap="square" rtlCol="0">
            <a:spAutoFit/>
          </a:bodyPr>
          <a:lstStyle/>
          <a:p>
            <a:pPr algn="ctr"/>
            <a:r>
              <a:rPr lang="fr-FR" sz="2400" dirty="0"/>
              <a:t/>
            </a:r>
            <a:br>
              <a:rPr lang="fr-FR" sz="2400" dirty="0"/>
            </a:br>
            <a:r>
              <a:rPr lang="fr-FR" sz="2400" dirty="0">
                <a:latin typeface="Didot"/>
                <a:cs typeface="Didot"/>
              </a:rPr>
              <a:t>Il a fallu noter ces bonnes idées et noter également qui avait fait quoi de façon à ce que tout le monde touche à tout, des deux côtés de la caméra.</a:t>
            </a:r>
          </a:p>
        </p:txBody>
      </p:sp>
      <p:pic>
        <p:nvPicPr>
          <p:cNvPr id="3" name="Image 2"/>
          <p:cNvPicPr>
            <a:picLocks noChangeAspect="1"/>
          </p:cNvPicPr>
          <p:nvPr/>
        </p:nvPicPr>
        <p:blipFill>
          <a:blip r:embed="rId2"/>
          <a:stretch>
            <a:fillRect/>
          </a:stretch>
        </p:blipFill>
        <p:spPr>
          <a:xfrm>
            <a:off x="1923983" y="2127853"/>
            <a:ext cx="5397500" cy="4114800"/>
          </a:xfrm>
          <a:prstGeom prst="rect">
            <a:avLst/>
          </a:prstGeom>
        </p:spPr>
      </p:pic>
    </p:spTree>
    <p:extLst>
      <p:ext uri="{BB962C8B-B14F-4D97-AF65-F5344CB8AC3E}">
        <p14:creationId xmlns:p14="http://schemas.microsoft.com/office/powerpoint/2010/main" val="19155486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4721926" y="599295"/>
            <a:ext cx="4422074" cy="1200328"/>
          </a:xfrm>
          <a:prstGeom prst="rect">
            <a:avLst/>
          </a:prstGeom>
          <a:noFill/>
        </p:spPr>
        <p:txBody>
          <a:bodyPr wrap="square" rtlCol="0">
            <a:spAutoFit/>
          </a:bodyPr>
          <a:lstStyle/>
          <a:p>
            <a:pPr algn="just"/>
            <a:r>
              <a:rPr lang="fr-FR" sz="2400" dirty="0"/>
              <a:t/>
            </a:r>
            <a:br>
              <a:rPr lang="fr-FR" sz="2400" dirty="0"/>
            </a:br>
            <a:r>
              <a:rPr lang="fr-FR" sz="2400" dirty="0" smtClean="0">
                <a:latin typeface="Didot"/>
                <a:cs typeface="Didot"/>
              </a:rPr>
              <a:t>Il </a:t>
            </a:r>
            <a:r>
              <a:rPr lang="fr-FR" sz="2400" dirty="0">
                <a:latin typeface="Didot"/>
                <a:cs typeface="Didot"/>
              </a:rPr>
              <a:t>fallait lancer et arrêter la musique au bon moment</a:t>
            </a:r>
            <a:r>
              <a:rPr lang="fr-FR" sz="2400" dirty="0" smtClean="0">
                <a:latin typeface="Didot"/>
                <a:cs typeface="Didot"/>
              </a:rPr>
              <a:t>. </a:t>
            </a:r>
            <a:endParaRPr lang="fr-FR" sz="2400" dirty="0">
              <a:latin typeface="Didot"/>
              <a:cs typeface="Didot"/>
            </a:endParaRPr>
          </a:p>
        </p:txBody>
      </p:sp>
      <p:pic>
        <p:nvPicPr>
          <p:cNvPr id="2" name="Image 1"/>
          <p:cNvPicPr>
            <a:picLocks noChangeAspect="1"/>
          </p:cNvPicPr>
          <p:nvPr/>
        </p:nvPicPr>
        <p:blipFill>
          <a:blip r:embed="rId2"/>
          <a:stretch>
            <a:fillRect/>
          </a:stretch>
        </p:blipFill>
        <p:spPr>
          <a:xfrm>
            <a:off x="156979" y="128420"/>
            <a:ext cx="4209425" cy="3153431"/>
          </a:xfrm>
          <a:prstGeom prst="rect">
            <a:avLst/>
          </a:prstGeom>
        </p:spPr>
      </p:pic>
      <p:pic>
        <p:nvPicPr>
          <p:cNvPr id="4" name="Imag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6404" y="3281851"/>
            <a:ext cx="4636589" cy="3459042"/>
          </a:xfrm>
          <a:prstGeom prst="rect">
            <a:avLst/>
          </a:prstGeom>
        </p:spPr>
      </p:pic>
      <p:sp>
        <p:nvSpPr>
          <p:cNvPr id="5" name="ZoneTexte 4"/>
          <p:cNvSpPr txBox="1"/>
          <p:nvPr/>
        </p:nvSpPr>
        <p:spPr>
          <a:xfrm>
            <a:off x="328228" y="4466171"/>
            <a:ext cx="3581965" cy="1200328"/>
          </a:xfrm>
          <a:prstGeom prst="rect">
            <a:avLst/>
          </a:prstGeom>
          <a:noFill/>
        </p:spPr>
        <p:txBody>
          <a:bodyPr wrap="square" rtlCol="0">
            <a:spAutoFit/>
          </a:bodyPr>
          <a:lstStyle/>
          <a:p>
            <a:pPr algn="just"/>
            <a:r>
              <a:rPr lang="fr-FR" sz="2400" dirty="0">
                <a:latin typeface="Didot"/>
                <a:cs typeface="Didot"/>
              </a:rPr>
              <a:t>Il fallait lancer la caméra et surveiller le cadrage et la lumière.</a:t>
            </a:r>
          </a:p>
        </p:txBody>
      </p:sp>
    </p:spTree>
    <p:extLst>
      <p:ext uri="{BB962C8B-B14F-4D97-AF65-F5344CB8AC3E}">
        <p14:creationId xmlns:p14="http://schemas.microsoft.com/office/powerpoint/2010/main" val="36610094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371040" y="814198"/>
            <a:ext cx="4422074" cy="1200328"/>
          </a:xfrm>
          <a:prstGeom prst="rect">
            <a:avLst/>
          </a:prstGeom>
          <a:noFill/>
        </p:spPr>
        <p:txBody>
          <a:bodyPr wrap="square" rtlCol="0">
            <a:spAutoFit/>
          </a:bodyPr>
          <a:lstStyle/>
          <a:p>
            <a:pPr algn="just"/>
            <a:r>
              <a:rPr lang="fr-FR" sz="2400" dirty="0">
                <a:latin typeface="Didot"/>
                <a:cs typeface="Didot"/>
              </a:rPr>
              <a:t>Il fallait aussi prendre des photos du tournage pour pouvoir faire le </a:t>
            </a:r>
            <a:r>
              <a:rPr lang="fr-FR" sz="2400" i="1" dirty="0" err="1">
                <a:latin typeface="Didot"/>
                <a:cs typeface="Didot"/>
              </a:rPr>
              <a:t>making</a:t>
            </a:r>
            <a:r>
              <a:rPr lang="fr-FR" sz="2400" i="1" dirty="0">
                <a:latin typeface="Didot"/>
                <a:cs typeface="Didot"/>
              </a:rPr>
              <a:t> of</a:t>
            </a:r>
            <a:r>
              <a:rPr lang="fr-FR" sz="2400" dirty="0">
                <a:latin typeface="Didot"/>
                <a:cs typeface="Didot"/>
              </a:rPr>
              <a:t>.</a:t>
            </a:r>
          </a:p>
        </p:txBody>
      </p:sp>
      <p:sp>
        <p:nvSpPr>
          <p:cNvPr id="5" name="ZoneTexte 4"/>
          <p:cNvSpPr txBox="1"/>
          <p:nvPr/>
        </p:nvSpPr>
        <p:spPr>
          <a:xfrm>
            <a:off x="5679769" y="3581498"/>
            <a:ext cx="3201331" cy="2677656"/>
          </a:xfrm>
          <a:prstGeom prst="rect">
            <a:avLst/>
          </a:prstGeom>
          <a:noFill/>
        </p:spPr>
        <p:txBody>
          <a:bodyPr wrap="square" rtlCol="0">
            <a:spAutoFit/>
          </a:bodyPr>
          <a:lstStyle/>
          <a:p>
            <a:pPr algn="just"/>
            <a:r>
              <a:rPr lang="fr-FR" sz="2400" dirty="0">
                <a:latin typeface="Didot"/>
                <a:cs typeface="Didot"/>
              </a:rPr>
              <a:t> Il fallait enfin chanter, danser, jouer de la musique, fabriquer les accessoires que demandaient toutes les bonnes idées.</a:t>
            </a:r>
          </a:p>
        </p:txBody>
      </p:sp>
      <p:pic>
        <p:nvPicPr>
          <p:cNvPr id="3" name="Imag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34699" y="214034"/>
            <a:ext cx="3646296" cy="2553329"/>
          </a:xfrm>
          <a:prstGeom prst="rect">
            <a:avLst/>
          </a:prstGeom>
        </p:spPr>
      </p:pic>
      <p:pic>
        <p:nvPicPr>
          <p:cNvPr id="7" name="Image 6"/>
          <p:cNvPicPr>
            <a:picLocks noChangeAspect="1"/>
          </p:cNvPicPr>
          <p:nvPr/>
        </p:nvPicPr>
        <p:blipFill>
          <a:blip r:embed="rId3"/>
          <a:stretch>
            <a:fillRect/>
          </a:stretch>
        </p:blipFill>
        <p:spPr>
          <a:xfrm>
            <a:off x="0" y="2767363"/>
            <a:ext cx="5483194" cy="4090637"/>
          </a:xfrm>
          <a:prstGeom prst="rect">
            <a:avLst/>
          </a:prstGeom>
        </p:spPr>
      </p:pic>
    </p:spTree>
    <p:extLst>
      <p:ext uri="{BB962C8B-B14F-4D97-AF65-F5344CB8AC3E}">
        <p14:creationId xmlns:p14="http://schemas.microsoft.com/office/powerpoint/2010/main" val="129987326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nvitation-R.jpg"/>
          <p:cNvPicPr>
            <a:picLocks noChangeAspect="1"/>
          </p:cNvPicPr>
          <p:nvPr/>
        </p:nvPicPr>
        <p:blipFill>
          <a:blip r:embed="rId2">
            <a:extLst>
              <a:ext uri="{28A0092B-C50C-407E-A947-70E740481C1C}">
                <a14:useLocalDpi xmlns:a14="http://schemas.microsoft.com/office/drawing/2010/main"/>
              </a:ext>
            </a:extLst>
          </a:blip>
          <a:stretch>
            <a:fillRect/>
          </a:stretch>
        </p:blipFill>
        <p:spPr>
          <a:xfrm rot="21199000">
            <a:off x="741944" y="1828916"/>
            <a:ext cx="7685778" cy="3830689"/>
          </a:xfrm>
          <a:prstGeom prst="rect">
            <a:avLst/>
          </a:prstGeom>
        </p:spPr>
      </p:pic>
      <p:sp>
        <p:nvSpPr>
          <p:cNvPr id="3" name="ZoneTexte 2"/>
          <p:cNvSpPr txBox="1"/>
          <p:nvPr/>
        </p:nvSpPr>
        <p:spPr>
          <a:xfrm>
            <a:off x="669839" y="711794"/>
            <a:ext cx="2735176" cy="1015663"/>
          </a:xfrm>
          <a:prstGeom prst="rect">
            <a:avLst/>
          </a:prstGeom>
          <a:noFill/>
        </p:spPr>
        <p:txBody>
          <a:bodyPr wrap="square" rtlCol="0">
            <a:spAutoFit/>
          </a:bodyPr>
          <a:lstStyle/>
          <a:p>
            <a:r>
              <a:rPr lang="fr-FR" sz="6000" dirty="0" smtClean="0">
                <a:latin typeface="Bickham Script Pro Regular"/>
                <a:cs typeface="Bickham Script Pro Regular"/>
              </a:rPr>
              <a:t>Invitation</a:t>
            </a:r>
            <a:endParaRPr lang="fr-FR" sz="6000" dirty="0">
              <a:latin typeface="Bickham Script Pro Regular"/>
              <a:cs typeface="Bickham Script Pro Regular"/>
            </a:endParaRPr>
          </a:p>
        </p:txBody>
      </p:sp>
    </p:spTree>
    <p:extLst>
      <p:ext uri="{BB962C8B-B14F-4D97-AF65-F5344CB8AC3E}">
        <p14:creationId xmlns:p14="http://schemas.microsoft.com/office/powerpoint/2010/main" val="67099275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a:picLocks noChangeAspect="1"/>
          </p:cNvPicPr>
          <p:nvPr/>
        </p:nvPicPr>
        <p:blipFill>
          <a:blip r:embed="rId2">
            <a:alphaModFix amt="48000"/>
          </a:blip>
          <a:stretch>
            <a:fillRect/>
          </a:stretch>
        </p:blipFill>
        <p:spPr>
          <a:xfrm>
            <a:off x="841975" y="0"/>
            <a:ext cx="8989658" cy="6049511"/>
          </a:xfrm>
          <a:prstGeom prst="rect">
            <a:avLst/>
          </a:prstGeom>
        </p:spPr>
      </p:pic>
      <p:sp>
        <p:nvSpPr>
          <p:cNvPr id="6" name="ZoneTexte 5"/>
          <p:cNvSpPr txBox="1"/>
          <p:nvPr/>
        </p:nvSpPr>
        <p:spPr>
          <a:xfrm>
            <a:off x="342499" y="101184"/>
            <a:ext cx="8319862" cy="1569660"/>
          </a:xfrm>
          <a:prstGeom prst="rect">
            <a:avLst/>
          </a:prstGeom>
          <a:noFill/>
        </p:spPr>
        <p:txBody>
          <a:bodyPr wrap="square" rtlCol="0">
            <a:spAutoFit/>
          </a:bodyPr>
          <a:lstStyle/>
          <a:p>
            <a:pPr algn="just"/>
            <a:r>
              <a:rPr lang="fr-FR" sz="2400" dirty="0"/>
              <a:t/>
            </a:r>
            <a:br>
              <a:rPr lang="fr-FR" sz="2400" dirty="0"/>
            </a:br>
            <a:r>
              <a:rPr lang="fr-FR" sz="2400" dirty="0" smtClean="0">
                <a:latin typeface="Didot"/>
                <a:cs typeface="Didot"/>
              </a:rPr>
              <a:t>La première </a:t>
            </a:r>
            <a:r>
              <a:rPr lang="fr-FR" sz="2400" dirty="0">
                <a:latin typeface="Didot"/>
                <a:cs typeface="Didot"/>
              </a:rPr>
              <a:t>version de ce </a:t>
            </a:r>
            <a:r>
              <a:rPr lang="fr-FR" sz="2400" dirty="0" smtClean="0">
                <a:latin typeface="Didot"/>
                <a:cs typeface="Didot"/>
              </a:rPr>
              <a:t>clip est </a:t>
            </a:r>
            <a:r>
              <a:rPr lang="fr-FR" sz="2400" dirty="0">
                <a:latin typeface="Didot"/>
                <a:cs typeface="Didot"/>
              </a:rPr>
              <a:t>une version en </a:t>
            </a:r>
            <a:r>
              <a:rPr lang="fr-FR" sz="2400" dirty="0" smtClean="0">
                <a:latin typeface="Didot"/>
                <a:cs typeface="Didot"/>
              </a:rPr>
              <a:t>couleur, </a:t>
            </a:r>
            <a:r>
              <a:rPr lang="fr-FR" sz="2400" dirty="0">
                <a:latin typeface="Didot"/>
                <a:cs typeface="Didot"/>
              </a:rPr>
              <a:t>mais </a:t>
            </a:r>
            <a:r>
              <a:rPr lang="fr-FR" sz="2400" dirty="0" smtClean="0">
                <a:latin typeface="Didot"/>
                <a:cs typeface="Didot"/>
              </a:rPr>
              <a:t>elle </a:t>
            </a:r>
            <a:r>
              <a:rPr lang="fr-FR" sz="2400" dirty="0">
                <a:latin typeface="Didot"/>
                <a:cs typeface="Didot"/>
              </a:rPr>
              <a:t>valorise cependant très nettement les jeux de noir et </a:t>
            </a:r>
            <a:r>
              <a:rPr lang="fr-FR" sz="2400" dirty="0" smtClean="0">
                <a:latin typeface="Didot"/>
                <a:cs typeface="Didot"/>
              </a:rPr>
              <a:t>blanc. </a:t>
            </a:r>
            <a:endParaRPr lang="fr-FR" sz="2400" dirty="0">
              <a:latin typeface="Didot"/>
              <a:cs typeface="Didot"/>
            </a:endParaRPr>
          </a:p>
        </p:txBody>
      </p:sp>
      <p:sp>
        <p:nvSpPr>
          <p:cNvPr id="4" name="ZoneTexte 3"/>
          <p:cNvSpPr txBox="1"/>
          <p:nvPr/>
        </p:nvSpPr>
        <p:spPr>
          <a:xfrm>
            <a:off x="342499" y="4867011"/>
            <a:ext cx="8319862" cy="1846659"/>
          </a:xfrm>
          <a:prstGeom prst="rect">
            <a:avLst/>
          </a:prstGeom>
          <a:noFill/>
        </p:spPr>
        <p:txBody>
          <a:bodyPr wrap="square" rtlCol="0">
            <a:spAutoFit/>
          </a:bodyPr>
          <a:lstStyle/>
          <a:p>
            <a:pPr algn="just"/>
            <a:r>
              <a:rPr lang="fr-FR" sz="2400" dirty="0">
                <a:latin typeface="Didot"/>
                <a:cs typeface="Didot"/>
              </a:rPr>
              <a:t>Nous avons ensuite retravaillé ce clip pour en faire une version en noir et blanc. Pour cela, il fallait faire des choix entre différentes ambiances et différents effets de noir et blanc que l'on pouvait obtenir avec l'ordinateur. </a:t>
            </a:r>
          </a:p>
          <a:p>
            <a:endParaRPr lang="fr-FR" dirty="0"/>
          </a:p>
        </p:txBody>
      </p:sp>
    </p:spTree>
    <p:extLst>
      <p:ext uri="{BB962C8B-B14F-4D97-AF65-F5344CB8AC3E}">
        <p14:creationId xmlns:p14="http://schemas.microsoft.com/office/powerpoint/2010/main" val="24444796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285416" y="29406"/>
            <a:ext cx="8619548" cy="1569660"/>
          </a:xfrm>
          <a:prstGeom prst="rect">
            <a:avLst/>
          </a:prstGeom>
          <a:noFill/>
        </p:spPr>
        <p:txBody>
          <a:bodyPr wrap="square" rtlCol="0">
            <a:spAutoFit/>
          </a:bodyPr>
          <a:lstStyle/>
          <a:p>
            <a:pPr algn="just"/>
            <a:r>
              <a:rPr lang="fr-FR" sz="2400" dirty="0"/>
              <a:t/>
            </a:r>
            <a:br>
              <a:rPr lang="fr-FR" sz="2400" dirty="0"/>
            </a:br>
            <a:r>
              <a:rPr lang="fr-FR" sz="2400" dirty="0">
                <a:latin typeface="Didot"/>
                <a:cs typeface="Didot"/>
              </a:rPr>
              <a:t>Pour visionner ces clips rendez-vous sur </a:t>
            </a:r>
            <a:r>
              <a:rPr lang="fr-FR" sz="2400" dirty="0" smtClean="0">
                <a:latin typeface="Didot"/>
                <a:cs typeface="Didot"/>
              </a:rPr>
              <a:t>notre site </a:t>
            </a:r>
            <a:r>
              <a:rPr lang="fr-FR" sz="2400" i="1" dirty="0" err="1" smtClean="0">
                <a:solidFill>
                  <a:srgbClr val="FF0000"/>
                </a:solidFill>
                <a:latin typeface="Didot"/>
                <a:cs typeface="Didot"/>
                <a:hlinkClick r:id="rId2"/>
              </a:rPr>
              <a:t>Mus’Arts</a:t>
            </a:r>
            <a:r>
              <a:rPr lang="fr-FR" sz="2400" dirty="0" smtClean="0">
                <a:latin typeface="Didot"/>
                <a:cs typeface="Didot"/>
              </a:rPr>
              <a:t>. En attendant, voici </a:t>
            </a:r>
            <a:r>
              <a:rPr lang="fr-FR" sz="2400" dirty="0">
                <a:latin typeface="Didot"/>
                <a:cs typeface="Didot"/>
              </a:rPr>
              <a:t>quelques photos prises pendant la projection lors du vernissage de l'exposition. </a:t>
            </a:r>
          </a:p>
        </p:txBody>
      </p:sp>
      <p:pic>
        <p:nvPicPr>
          <p:cNvPr id="7" name="Imag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581749">
            <a:off x="3738225" y="2451761"/>
            <a:ext cx="4645343" cy="3436319"/>
          </a:xfrm>
          <a:prstGeom prst="rect">
            <a:avLst/>
          </a:prstGeom>
        </p:spPr>
      </p:pic>
      <p:pic>
        <p:nvPicPr>
          <p:cNvPr id="5" name="Imag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20661646">
            <a:off x="690800" y="3482119"/>
            <a:ext cx="3581039" cy="2388987"/>
          </a:xfrm>
          <a:prstGeom prst="rect">
            <a:avLst/>
          </a:prstGeom>
        </p:spPr>
      </p:pic>
      <p:sp>
        <p:nvSpPr>
          <p:cNvPr id="9" name="ZoneTexte 8"/>
          <p:cNvSpPr txBox="1"/>
          <p:nvPr/>
        </p:nvSpPr>
        <p:spPr>
          <a:xfrm rot="20694828">
            <a:off x="1512700" y="5868063"/>
            <a:ext cx="2725719" cy="369332"/>
          </a:xfrm>
          <a:prstGeom prst="rect">
            <a:avLst/>
          </a:prstGeom>
          <a:noFill/>
        </p:spPr>
        <p:txBody>
          <a:bodyPr wrap="square" rtlCol="0">
            <a:spAutoFit/>
          </a:bodyPr>
          <a:lstStyle/>
          <a:p>
            <a:r>
              <a:rPr lang="fr-FR" dirty="0">
                <a:latin typeface="Didot"/>
                <a:cs typeface="Didot"/>
              </a:rPr>
              <a:t>"Chante ça tient chaud"</a:t>
            </a:r>
          </a:p>
        </p:txBody>
      </p:sp>
      <p:sp>
        <p:nvSpPr>
          <p:cNvPr id="10" name="ZoneTexte 9"/>
          <p:cNvSpPr txBox="1"/>
          <p:nvPr/>
        </p:nvSpPr>
        <p:spPr>
          <a:xfrm rot="1596138">
            <a:off x="4232795" y="5056919"/>
            <a:ext cx="2860831" cy="646331"/>
          </a:xfrm>
          <a:prstGeom prst="rect">
            <a:avLst/>
          </a:prstGeom>
          <a:noFill/>
        </p:spPr>
        <p:txBody>
          <a:bodyPr wrap="square" rtlCol="0">
            <a:spAutoFit/>
          </a:bodyPr>
          <a:lstStyle/>
          <a:p>
            <a:pPr algn="ctr"/>
            <a:r>
              <a:rPr lang="fr-FR" dirty="0">
                <a:latin typeface="Didot"/>
                <a:cs typeface="Didot"/>
              </a:rPr>
              <a:t>"Les anges, zéro ! Je suis blanc de peau."</a:t>
            </a:r>
          </a:p>
        </p:txBody>
      </p:sp>
    </p:spTree>
    <p:extLst>
      <p:ext uri="{BB962C8B-B14F-4D97-AF65-F5344CB8AC3E}">
        <p14:creationId xmlns:p14="http://schemas.microsoft.com/office/powerpoint/2010/main" val="152129418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OKProjection.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941294"/>
            <a:ext cx="5397500" cy="3632200"/>
          </a:xfrm>
          <a:prstGeom prst="rect">
            <a:avLst/>
          </a:prstGeom>
        </p:spPr>
      </p:pic>
      <p:pic>
        <p:nvPicPr>
          <p:cNvPr id="2" name="Image 1" descr="OKSpectatrices-video.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73013" y="2083173"/>
            <a:ext cx="5397500" cy="4051300"/>
          </a:xfrm>
          <a:prstGeom prst="rect">
            <a:avLst/>
          </a:prstGeom>
        </p:spPr>
      </p:pic>
    </p:spTree>
    <p:extLst>
      <p:ext uri="{BB962C8B-B14F-4D97-AF65-F5344CB8AC3E}">
        <p14:creationId xmlns:p14="http://schemas.microsoft.com/office/powerpoint/2010/main" val="3549783168"/>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latin typeface="Didot"/>
                <a:cs typeface="Didot"/>
              </a:rPr>
              <a:t>Série de gouaches (CM2)</a:t>
            </a:r>
            <a:endParaRPr lang="fr-FR" dirty="0">
              <a:latin typeface="Didot"/>
              <a:cs typeface="Didot"/>
            </a:endParaRPr>
          </a:p>
        </p:txBody>
      </p:sp>
      <p:pic>
        <p:nvPicPr>
          <p:cNvPr id="3" name="Imag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55633" y="1652949"/>
            <a:ext cx="4965693" cy="3739596"/>
          </a:xfrm>
          <a:prstGeom prst="rect">
            <a:avLst/>
          </a:prstGeom>
        </p:spPr>
      </p:pic>
      <p:sp>
        <p:nvSpPr>
          <p:cNvPr id="4" name="ZoneTexte 3"/>
          <p:cNvSpPr txBox="1"/>
          <p:nvPr/>
        </p:nvSpPr>
        <p:spPr>
          <a:xfrm>
            <a:off x="571366" y="5405613"/>
            <a:ext cx="8247973" cy="1107996"/>
          </a:xfrm>
          <a:prstGeom prst="rect">
            <a:avLst/>
          </a:prstGeom>
          <a:noFill/>
        </p:spPr>
        <p:txBody>
          <a:bodyPr wrap="square" rtlCol="0">
            <a:spAutoFit/>
          </a:bodyPr>
          <a:lstStyle/>
          <a:p>
            <a:pPr algn="ctr"/>
            <a:r>
              <a:rPr lang="fr-FR" dirty="0"/>
              <a:t/>
            </a:r>
            <a:br>
              <a:rPr lang="fr-FR" dirty="0"/>
            </a:br>
            <a:r>
              <a:rPr lang="fr-FR" sz="2400" dirty="0">
                <a:latin typeface="Didot"/>
                <a:cs typeface="Didot"/>
              </a:rPr>
              <a:t>À partir de la version en noir et blanc du </a:t>
            </a:r>
            <a:r>
              <a:rPr lang="fr-FR" sz="2400" dirty="0" smtClean="0">
                <a:latin typeface="Didot"/>
                <a:cs typeface="Didot"/>
              </a:rPr>
              <a:t>clip </a:t>
            </a:r>
            <a:r>
              <a:rPr lang="fr-FR" sz="2400" i="1" dirty="0" smtClean="0">
                <a:latin typeface="Didot"/>
                <a:cs typeface="Didot"/>
              </a:rPr>
              <a:t>Armstrong</a:t>
            </a:r>
            <a:r>
              <a:rPr lang="fr-FR" sz="2400" dirty="0" smtClean="0">
                <a:latin typeface="Didot"/>
                <a:cs typeface="Didot"/>
              </a:rPr>
              <a:t> </a:t>
            </a:r>
          </a:p>
          <a:p>
            <a:pPr algn="ctr"/>
            <a:r>
              <a:rPr lang="fr-FR" sz="2400" dirty="0" smtClean="0">
                <a:latin typeface="Didot"/>
                <a:cs typeface="Didot"/>
              </a:rPr>
              <a:t>les </a:t>
            </a:r>
            <a:r>
              <a:rPr lang="fr-FR" sz="2400" dirty="0">
                <a:latin typeface="Didot"/>
                <a:cs typeface="Didot"/>
              </a:rPr>
              <a:t>CM2 ont réalisé une série de gouaches.</a:t>
            </a:r>
          </a:p>
        </p:txBody>
      </p:sp>
    </p:spTree>
    <p:extLst>
      <p:ext uri="{BB962C8B-B14F-4D97-AF65-F5344CB8AC3E}">
        <p14:creationId xmlns:p14="http://schemas.microsoft.com/office/powerpoint/2010/main" val="158344396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26230"/>
            <a:ext cx="9144000" cy="1200328"/>
          </a:xfrm>
          <a:prstGeom prst="rect">
            <a:avLst/>
          </a:prstGeom>
          <a:noFill/>
        </p:spPr>
        <p:txBody>
          <a:bodyPr wrap="square" rtlCol="0">
            <a:spAutoFit/>
          </a:bodyPr>
          <a:lstStyle/>
          <a:p>
            <a:pPr algn="just"/>
            <a:r>
              <a:rPr lang="fr-FR" sz="2400" dirty="0" smtClean="0">
                <a:latin typeface="Didot"/>
                <a:cs typeface="Didot"/>
              </a:rPr>
              <a:t>Pour </a:t>
            </a:r>
            <a:r>
              <a:rPr lang="fr-FR" sz="2400" dirty="0">
                <a:latin typeface="Didot"/>
                <a:cs typeface="Didot"/>
              </a:rPr>
              <a:t>chaque peinture, il a fallu choisir une image dans le film, en faire une photo et la projeter sur une feuille de papier. Ensuite, à la gouache et au pinceau,  repasser sur cette image projetée. </a:t>
            </a:r>
          </a:p>
        </p:txBody>
      </p:sp>
      <p:pic>
        <p:nvPicPr>
          <p:cNvPr id="6" name="Image 5"/>
          <p:cNvPicPr>
            <a:picLocks noChangeAspect="1"/>
          </p:cNvPicPr>
          <p:nvPr/>
        </p:nvPicPr>
        <p:blipFill>
          <a:blip r:embed="rId2"/>
          <a:stretch>
            <a:fillRect/>
          </a:stretch>
        </p:blipFill>
        <p:spPr>
          <a:xfrm>
            <a:off x="1550301" y="1437347"/>
            <a:ext cx="5570816" cy="4175656"/>
          </a:xfrm>
          <a:prstGeom prst="rect">
            <a:avLst/>
          </a:prstGeom>
        </p:spPr>
      </p:pic>
      <p:sp>
        <p:nvSpPr>
          <p:cNvPr id="7" name="ZoneTexte 6"/>
          <p:cNvSpPr txBox="1"/>
          <p:nvPr/>
        </p:nvSpPr>
        <p:spPr>
          <a:xfrm>
            <a:off x="114166" y="5893065"/>
            <a:ext cx="9029834" cy="830997"/>
          </a:xfrm>
          <a:prstGeom prst="rect">
            <a:avLst/>
          </a:prstGeom>
          <a:noFill/>
        </p:spPr>
        <p:txBody>
          <a:bodyPr wrap="square" rtlCol="0">
            <a:spAutoFit/>
          </a:bodyPr>
          <a:lstStyle/>
          <a:p>
            <a:pPr algn="ctr"/>
            <a:r>
              <a:rPr lang="fr-FR" sz="2400" dirty="0">
                <a:latin typeface="Didot"/>
                <a:cs typeface="Didot"/>
              </a:rPr>
              <a:t>C'est difficile parce qu'il faut être précis et qu'on se fait facilement de l'ombre.</a:t>
            </a:r>
          </a:p>
        </p:txBody>
      </p:sp>
    </p:spTree>
    <p:extLst>
      <p:ext uri="{BB962C8B-B14F-4D97-AF65-F5344CB8AC3E}">
        <p14:creationId xmlns:p14="http://schemas.microsoft.com/office/powerpoint/2010/main" val="220778560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2347833" y="5918839"/>
            <a:ext cx="4105018" cy="369332"/>
          </a:xfrm>
          <a:prstGeom prst="rect">
            <a:avLst/>
          </a:prstGeom>
          <a:noFill/>
        </p:spPr>
        <p:txBody>
          <a:bodyPr wrap="square" rtlCol="0">
            <a:spAutoFit/>
          </a:bodyPr>
          <a:lstStyle/>
          <a:p>
            <a:pPr algn="ctr"/>
            <a:r>
              <a:rPr lang="fr-FR" dirty="0">
                <a:latin typeface="Didot"/>
                <a:cs typeface="Didot"/>
              </a:rPr>
              <a:t>Chorale 1</a:t>
            </a:r>
          </a:p>
        </p:txBody>
      </p:sp>
      <p:pic>
        <p:nvPicPr>
          <p:cNvPr id="2" name="Imag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25500" y="827021"/>
            <a:ext cx="7487898" cy="4681531"/>
          </a:xfrm>
          <a:prstGeom prst="rect">
            <a:avLst/>
          </a:prstGeom>
        </p:spPr>
      </p:pic>
    </p:spTree>
    <p:extLst>
      <p:ext uri="{BB962C8B-B14F-4D97-AF65-F5344CB8AC3E}">
        <p14:creationId xmlns:p14="http://schemas.microsoft.com/office/powerpoint/2010/main" val="118813572"/>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2657925" y="3204707"/>
            <a:ext cx="4105018" cy="307777"/>
          </a:xfrm>
          <a:prstGeom prst="rect">
            <a:avLst/>
          </a:prstGeom>
          <a:noFill/>
        </p:spPr>
        <p:txBody>
          <a:bodyPr wrap="square" rtlCol="0">
            <a:spAutoFit/>
          </a:bodyPr>
          <a:lstStyle/>
          <a:p>
            <a:pPr algn="ctr"/>
            <a:r>
              <a:rPr lang="fr-FR" sz="1400" dirty="0">
                <a:latin typeface="Didot"/>
                <a:cs typeface="Didot"/>
              </a:rPr>
              <a:t>Chorale </a:t>
            </a:r>
            <a:r>
              <a:rPr lang="fr-FR" sz="1400" dirty="0" smtClean="0">
                <a:latin typeface="Didot"/>
                <a:cs typeface="Didot"/>
              </a:rPr>
              <a:t>2</a:t>
            </a:r>
            <a:endParaRPr lang="fr-FR" sz="1400" dirty="0">
              <a:latin typeface="Didot"/>
              <a:cs typeface="Didot"/>
            </a:endParaRPr>
          </a:p>
        </p:txBody>
      </p:sp>
      <p:pic>
        <p:nvPicPr>
          <p:cNvPr id="3" name="Image 2"/>
          <p:cNvPicPr>
            <a:picLocks noChangeAspect="1"/>
          </p:cNvPicPr>
          <p:nvPr/>
        </p:nvPicPr>
        <p:blipFill>
          <a:blip r:embed="rId2"/>
          <a:stretch>
            <a:fillRect/>
          </a:stretch>
        </p:blipFill>
        <p:spPr>
          <a:xfrm>
            <a:off x="2214937" y="0"/>
            <a:ext cx="4922894" cy="3204707"/>
          </a:xfrm>
          <a:prstGeom prst="rect">
            <a:avLst/>
          </a:prstGeom>
        </p:spPr>
      </p:pic>
      <p:pic>
        <p:nvPicPr>
          <p:cNvPr id="4" name="Imag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14937" y="3535898"/>
            <a:ext cx="4922894" cy="2891223"/>
          </a:xfrm>
          <a:prstGeom prst="rect">
            <a:avLst/>
          </a:prstGeom>
        </p:spPr>
      </p:pic>
      <p:sp>
        <p:nvSpPr>
          <p:cNvPr id="2" name="ZoneTexte 1"/>
          <p:cNvSpPr txBox="1"/>
          <p:nvPr/>
        </p:nvSpPr>
        <p:spPr>
          <a:xfrm>
            <a:off x="4237914" y="6412353"/>
            <a:ext cx="1624286" cy="523220"/>
          </a:xfrm>
          <a:prstGeom prst="rect">
            <a:avLst/>
          </a:prstGeom>
          <a:noFill/>
        </p:spPr>
        <p:txBody>
          <a:bodyPr wrap="square" rtlCol="0">
            <a:spAutoFit/>
          </a:bodyPr>
          <a:lstStyle/>
          <a:p>
            <a:r>
              <a:rPr lang="fr-FR" sz="1400" dirty="0">
                <a:latin typeface="Didot"/>
                <a:cs typeface="Didot"/>
              </a:rPr>
              <a:t>Chorale 3</a:t>
            </a:r>
          </a:p>
          <a:p>
            <a:endParaRPr lang="fr-FR" sz="1400" dirty="0"/>
          </a:p>
        </p:txBody>
      </p:sp>
    </p:spTree>
    <p:extLst>
      <p:ext uri="{BB962C8B-B14F-4D97-AF65-F5344CB8AC3E}">
        <p14:creationId xmlns:p14="http://schemas.microsoft.com/office/powerpoint/2010/main" val="382815454"/>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834592" y="943903"/>
            <a:ext cx="7552637" cy="4368682"/>
          </a:xfrm>
          <a:prstGeom prst="rect">
            <a:avLst/>
          </a:prstGeom>
        </p:spPr>
      </p:pic>
      <p:sp>
        <p:nvSpPr>
          <p:cNvPr id="3" name="ZoneTexte 2"/>
          <p:cNvSpPr txBox="1"/>
          <p:nvPr/>
        </p:nvSpPr>
        <p:spPr>
          <a:xfrm>
            <a:off x="2657924" y="5774381"/>
            <a:ext cx="3883525" cy="369332"/>
          </a:xfrm>
          <a:prstGeom prst="rect">
            <a:avLst/>
          </a:prstGeom>
          <a:noFill/>
        </p:spPr>
        <p:txBody>
          <a:bodyPr wrap="square" rtlCol="0">
            <a:spAutoFit/>
          </a:bodyPr>
          <a:lstStyle/>
          <a:p>
            <a:r>
              <a:rPr lang="fr-FR" i="1" dirty="0">
                <a:latin typeface="Didot"/>
                <a:cs typeface="Didot"/>
              </a:rPr>
              <a:t>CRAK ! </a:t>
            </a:r>
            <a:r>
              <a:rPr lang="fr-FR" dirty="0">
                <a:solidFill>
                  <a:srgbClr val="FF0000"/>
                </a:solidFill>
                <a:latin typeface="Didot"/>
                <a:cs typeface="Didot"/>
                <a:hlinkClick r:id="rId3"/>
              </a:rPr>
              <a:t>(d’après Roy Lichtenstein)</a:t>
            </a:r>
            <a:endParaRPr lang="fr-FR" dirty="0">
              <a:solidFill>
                <a:srgbClr val="FF0000"/>
              </a:solidFill>
            </a:endParaRPr>
          </a:p>
        </p:txBody>
      </p:sp>
    </p:spTree>
    <p:extLst>
      <p:ext uri="{BB962C8B-B14F-4D97-AF65-F5344CB8AC3E}">
        <p14:creationId xmlns:p14="http://schemas.microsoft.com/office/powerpoint/2010/main" val="268795493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2657926" y="2938879"/>
            <a:ext cx="4105018" cy="307777"/>
          </a:xfrm>
          <a:prstGeom prst="rect">
            <a:avLst/>
          </a:prstGeom>
          <a:noFill/>
        </p:spPr>
        <p:txBody>
          <a:bodyPr wrap="square" rtlCol="0">
            <a:spAutoFit/>
          </a:bodyPr>
          <a:lstStyle/>
          <a:p>
            <a:pPr algn="ctr"/>
            <a:r>
              <a:rPr lang="fr-FR" sz="1400" i="1" dirty="0" smtClean="0">
                <a:latin typeface="Didot"/>
                <a:cs typeface="Didot"/>
              </a:rPr>
              <a:t> </a:t>
            </a:r>
            <a:endParaRPr lang="fr-FR" sz="1400" dirty="0" smtClean="0">
              <a:latin typeface="Didot"/>
              <a:cs typeface="Didot"/>
            </a:endParaRPr>
          </a:p>
        </p:txBody>
      </p:sp>
      <p:pic>
        <p:nvPicPr>
          <p:cNvPr id="4" name="Image 3"/>
          <p:cNvPicPr>
            <a:picLocks noChangeAspect="1"/>
          </p:cNvPicPr>
          <p:nvPr/>
        </p:nvPicPr>
        <p:blipFill>
          <a:blip r:embed="rId2"/>
          <a:stretch>
            <a:fillRect/>
          </a:stretch>
        </p:blipFill>
        <p:spPr>
          <a:xfrm>
            <a:off x="861836" y="886200"/>
            <a:ext cx="7540160" cy="4720911"/>
          </a:xfrm>
          <a:prstGeom prst="rect">
            <a:avLst/>
          </a:prstGeom>
        </p:spPr>
      </p:pic>
      <p:sp>
        <p:nvSpPr>
          <p:cNvPr id="5" name="ZoneTexte 4"/>
          <p:cNvSpPr txBox="1"/>
          <p:nvPr/>
        </p:nvSpPr>
        <p:spPr>
          <a:xfrm>
            <a:off x="3750630" y="5988168"/>
            <a:ext cx="1786716" cy="369332"/>
          </a:xfrm>
          <a:prstGeom prst="rect">
            <a:avLst/>
          </a:prstGeom>
          <a:noFill/>
        </p:spPr>
        <p:txBody>
          <a:bodyPr wrap="square" rtlCol="0">
            <a:spAutoFit/>
          </a:bodyPr>
          <a:lstStyle/>
          <a:p>
            <a:pPr algn="ctr"/>
            <a:r>
              <a:rPr lang="fr-FR" i="1" dirty="0">
                <a:latin typeface="Didot"/>
                <a:cs typeface="Didot"/>
              </a:rPr>
              <a:t>Trompettiste</a:t>
            </a:r>
            <a:endParaRPr lang="fr-FR" dirty="0">
              <a:latin typeface="Didot"/>
              <a:cs typeface="Didot"/>
            </a:endParaRPr>
          </a:p>
        </p:txBody>
      </p:sp>
    </p:spTree>
    <p:extLst>
      <p:ext uri="{BB962C8B-B14F-4D97-AF65-F5344CB8AC3E}">
        <p14:creationId xmlns:p14="http://schemas.microsoft.com/office/powerpoint/2010/main" val="1876735621"/>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32898" y="128361"/>
            <a:ext cx="5448744" cy="461665"/>
          </a:xfrm>
          <a:prstGeom prst="rect">
            <a:avLst/>
          </a:prstGeom>
          <a:noFill/>
        </p:spPr>
        <p:txBody>
          <a:bodyPr wrap="square" rtlCol="0">
            <a:spAutoFit/>
          </a:bodyPr>
          <a:lstStyle/>
          <a:p>
            <a:pPr algn="ctr"/>
            <a:r>
              <a:rPr lang="fr-FR" sz="2400" dirty="0">
                <a:latin typeface="Didot"/>
                <a:cs typeface="Didot"/>
              </a:rPr>
              <a:t>La série s'arrête ici pour </a:t>
            </a:r>
            <a:r>
              <a:rPr lang="fr-FR" sz="2400" dirty="0" smtClean="0">
                <a:latin typeface="Didot"/>
                <a:cs typeface="Didot"/>
              </a:rPr>
              <a:t>l'instant…</a:t>
            </a:r>
            <a:endParaRPr lang="fr-FR" sz="2400" dirty="0">
              <a:latin typeface="Didot"/>
              <a:cs typeface="Didot"/>
            </a:endParaRPr>
          </a:p>
        </p:txBody>
      </p:sp>
      <p:sp>
        <p:nvSpPr>
          <p:cNvPr id="2" name="ZoneTexte 1"/>
          <p:cNvSpPr txBox="1"/>
          <p:nvPr/>
        </p:nvSpPr>
        <p:spPr>
          <a:xfrm>
            <a:off x="290054" y="1631890"/>
            <a:ext cx="5640706" cy="1200328"/>
          </a:xfrm>
          <a:prstGeom prst="rect">
            <a:avLst/>
          </a:prstGeom>
          <a:noFill/>
        </p:spPr>
        <p:txBody>
          <a:bodyPr wrap="square" rtlCol="0">
            <a:spAutoFit/>
          </a:bodyPr>
          <a:lstStyle/>
          <a:p>
            <a:pPr algn="just"/>
            <a:r>
              <a:rPr lang="fr-FR" sz="2400" dirty="0">
                <a:latin typeface="Didot"/>
                <a:cs typeface="Didot"/>
              </a:rPr>
              <a:t>Voici ces gouaches en situation dans la cour de l'école, pendant l'installation de l'exposition et le jour du vernissage.</a:t>
            </a:r>
          </a:p>
        </p:txBody>
      </p:sp>
      <p:pic>
        <p:nvPicPr>
          <p:cNvPr id="6" name="Imag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1375" y="3334337"/>
            <a:ext cx="4344245" cy="3256268"/>
          </a:xfrm>
          <a:prstGeom prst="rect">
            <a:avLst/>
          </a:prstGeom>
        </p:spPr>
      </p:pic>
      <p:pic>
        <p:nvPicPr>
          <p:cNvPr id="8" name="Imag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78422" y="128361"/>
            <a:ext cx="2947448" cy="4046497"/>
          </a:xfrm>
          <a:prstGeom prst="rect">
            <a:avLst/>
          </a:prstGeom>
        </p:spPr>
      </p:pic>
    </p:spTree>
    <p:extLst>
      <p:ext uri="{BB962C8B-B14F-4D97-AF65-F5344CB8AC3E}">
        <p14:creationId xmlns:p14="http://schemas.microsoft.com/office/powerpoint/2010/main" val="7287643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nvitation-R.jpg"/>
          <p:cNvPicPr>
            <a:picLocks noChangeAspect="1"/>
          </p:cNvPicPr>
          <p:nvPr/>
        </p:nvPicPr>
        <p:blipFill>
          <a:blip r:embed="rId2">
            <a:extLst>
              <a:ext uri="{28A0092B-C50C-407E-A947-70E740481C1C}">
                <a14:useLocalDpi xmlns:a14="http://schemas.microsoft.com/office/drawing/2010/main"/>
              </a:ext>
            </a:extLst>
          </a:blip>
          <a:stretch>
            <a:fillRect/>
          </a:stretch>
        </p:blipFill>
        <p:spPr>
          <a:xfrm rot="21151599">
            <a:off x="481855" y="758187"/>
            <a:ext cx="7174700" cy="3275527"/>
          </a:xfrm>
          <a:prstGeom prst="rect">
            <a:avLst/>
          </a:prstGeom>
        </p:spPr>
      </p:pic>
      <p:pic>
        <p:nvPicPr>
          <p:cNvPr id="3" name="Image 2" descr="Invitation-V.jpg"/>
          <p:cNvPicPr>
            <a:picLocks noChangeAspect="1"/>
          </p:cNvPicPr>
          <p:nvPr/>
        </p:nvPicPr>
        <p:blipFill>
          <a:blip r:embed="rId3">
            <a:extLst>
              <a:ext uri="{28A0092B-C50C-407E-A947-70E740481C1C}">
                <a14:useLocalDpi xmlns:a14="http://schemas.microsoft.com/office/drawing/2010/main"/>
              </a:ext>
            </a:extLst>
          </a:blip>
          <a:stretch>
            <a:fillRect/>
          </a:stretch>
        </p:blipFill>
        <p:spPr>
          <a:xfrm rot="911654">
            <a:off x="1576848" y="3939514"/>
            <a:ext cx="7200900" cy="2946400"/>
          </a:xfrm>
          <a:prstGeom prst="rect">
            <a:avLst/>
          </a:prstGeom>
        </p:spPr>
      </p:pic>
    </p:spTree>
    <p:extLst>
      <p:ext uri="{BB962C8B-B14F-4D97-AF65-F5344CB8AC3E}">
        <p14:creationId xmlns:p14="http://schemas.microsoft.com/office/powerpoint/2010/main" val="326333564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23347" y="651060"/>
            <a:ext cx="7911615" cy="5609293"/>
          </a:xfrm>
          <a:prstGeom prst="rect">
            <a:avLst/>
          </a:prstGeom>
        </p:spPr>
      </p:pic>
    </p:spTree>
    <p:extLst>
      <p:ext uri="{BB962C8B-B14F-4D97-AF65-F5344CB8AC3E}">
        <p14:creationId xmlns:p14="http://schemas.microsoft.com/office/powerpoint/2010/main" val="1917329615"/>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780229" y="806823"/>
            <a:ext cx="7763834" cy="5244354"/>
          </a:xfrm>
          <a:prstGeom prst="rect">
            <a:avLst/>
          </a:prstGeom>
        </p:spPr>
      </p:pic>
    </p:spTree>
    <p:extLst>
      <p:ext uri="{BB962C8B-B14F-4D97-AF65-F5344CB8AC3E}">
        <p14:creationId xmlns:p14="http://schemas.microsoft.com/office/powerpoint/2010/main" val="91612105"/>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latin typeface="Didot"/>
                <a:cs typeface="Didot"/>
              </a:rPr>
              <a:t>Monotypes (CM2)</a:t>
            </a:r>
            <a:endParaRPr lang="fr-FR" dirty="0">
              <a:latin typeface="Didot"/>
              <a:cs typeface="Didot"/>
            </a:endParaRPr>
          </a:p>
        </p:txBody>
      </p:sp>
      <p:pic>
        <p:nvPicPr>
          <p:cNvPr id="3" name="Image 2" descr="OKperforations-1.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35048" y="1655518"/>
            <a:ext cx="6084436" cy="4388949"/>
          </a:xfrm>
          <a:prstGeom prst="rect">
            <a:avLst/>
          </a:prstGeom>
        </p:spPr>
      </p:pic>
    </p:spTree>
    <p:extLst>
      <p:ext uri="{BB962C8B-B14F-4D97-AF65-F5344CB8AC3E}">
        <p14:creationId xmlns:p14="http://schemas.microsoft.com/office/powerpoint/2010/main" val="3590442676"/>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074469" y="5633260"/>
            <a:ext cx="7102685" cy="830997"/>
          </a:xfrm>
          <a:prstGeom prst="rect">
            <a:avLst/>
          </a:prstGeom>
          <a:noFill/>
        </p:spPr>
        <p:txBody>
          <a:bodyPr wrap="square" rtlCol="0">
            <a:spAutoFit/>
          </a:bodyPr>
          <a:lstStyle/>
          <a:p>
            <a:pPr algn="just"/>
            <a:r>
              <a:rPr lang="fr-FR" sz="2400" dirty="0">
                <a:latin typeface="Didot"/>
                <a:cs typeface="Didot"/>
              </a:rPr>
              <a:t>Le monotype est une technique d’impression qui ne permet d’obtenir que des « gravures » uniques</a:t>
            </a:r>
            <a:r>
              <a:rPr lang="fr-FR" sz="2400" dirty="0" smtClean="0">
                <a:latin typeface="Didot"/>
                <a:cs typeface="Didot"/>
              </a:rPr>
              <a:t>.</a:t>
            </a:r>
            <a:endParaRPr lang="fr-FR" sz="2400" dirty="0">
              <a:latin typeface="Didot"/>
              <a:cs typeface="Didot"/>
            </a:endParaRPr>
          </a:p>
        </p:txBody>
      </p:sp>
      <p:pic>
        <p:nvPicPr>
          <p:cNvPr id="3" name="Image 2" descr="OKspaghetti-2.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74469" y="508656"/>
            <a:ext cx="6865914" cy="4880006"/>
          </a:xfrm>
          <a:prstGeom prst="rect">
            <a:avLst/>
          </a:prstGeom>
        </p:spPr>
      </p:pic>
    </p:spTree>
    <p:extLst>
      <p:ext uri="{BB962C8B-B14F-4D97-AF65-F5344CB8AC3E}">
        <p14:creationId xmlns:p14="http://schemas.microsoft.com/office/powerpoint/2010/main" val="3296358259"/>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42394" y="5633260"/>
            <a:ext cx="8148613" cy="830997"/>
          </a:xfrm>
          <a:prstGeom prst="rect">
            <a:avLst/>
          </a:prstGeom>
          <a:noFill/>
        </p:spPr>
        <p:txBody>
          <a:bodyPr wrap="square" rtlCol="0">
            <a:spAutoFit/>
          </a:bodyPr>
          <a:lstStyle/>
          <a:p>
            <a:pPr algn="ctr"/>
            <a:r>
              <a:rPr lang="fr-FR" sz="2400" dirty="0">
                <a:latin typeface="Didot"/>
                <a:cs typeface="Didot"/>
              </a:rPr>
              <a:t>Nous utilisons de la gouache étalée sur une plaque de </a:t>
            </a:r>
            <a:r>
              <a:rPr lang="fr-FR" sz="2400" dirty="0" smtClean="0">
                <a:latin typeface="Didot"/>
                <a:cs typeface="Didot"/>
              </a:rPr>
              <a:t>plexiglas avec un </a:t>
            </a:r>
            <a:r>
              <a:rPr lang="fr-FR" sz="2400" dirty="0">
                <a:latin typeface="Didot"/>
                <a:cs typeface="Didot"/>
              </a:rPr>
              <a:t>gros </a:t>
            </a:r>
            <a:r>
              <a:rPr lang="fr-FR" sz="2400" dirty="0" smtClean="0">
                <a:latin typeface="Didot"/>
                <a:cs typeface="Didot"/>
              </a:rPr>
              <a:t>pinceau…</a:t>
            </a:r>
            <a:endParaRPr lang="fr-FR" sz="2400" dirty="0">
              <a:latin typeface="Didot"/>
              <a:cs typeface="Didot"/>
            </a:endParaRPr>
          </a:p>
        </p:txBody>
      </p:sp>
      <p:pic>
        <p:nvPicPr>
          <p:cNvPr id="4" name="Image 3" descr="OKPinceaux.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23408" y="841702"/>
            <a:ext cx="5765800" cy="4318000"/>
          </a:xfrm>
          <a:prstGeom prst="rect">
            <a:avLst/>
          </a:prstGeom>
        </p:spPr>
      </p:pic>
    </p:spTree>
    <p:extLst>
      <p:ext uri="{BB962C8B-B14F-4D97-AF65-F5344CB8AC3E}">
        <p14:creationId xmlns:p14="http://schemas.microsoft.com/office/powerpoint/2010/main" val="46886840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49481" y="1512789"/>
            <a:ext cx="3042185" cy="461665"/>
          </a:xfrm>
          <a:prstGeom prst="rect">
            <a:avLst/>
          </a:prstGeom>
          <a:noFill/>
        </p:spPr>
        <p:txBody>
          <a:bodyPr wrap="square" rtlCol="0">
            <a:spAutoFit/>
          </a:bodyPr>
          <a:lstStyle/>
          <a:p>
            <a:r>
              <a:rPr lang="fr-FR" sz="2400" dirty="0" smtClean="0">
                <a:latin typeface="Didot"/>
                <a:cs typeface="Didot"/>
              </a:rPr>
              <a:t>… ou avec les mains</a:t>
            </a:r>
            <a:endParaRPr lang="fr-FR" sz="2400" dirty="0">
              <a:latin typeface="Didot"/>
              <a:cs typeface="Didot"/>
            </a:endParaRPr>
          </a:p>
        </p:txBody>
      </p:sp>
      <p:pic>
        <p:nvPicPr>
          <p:cNvPr id="3" name="Image 2" descr="OKmains.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62603" y="592331"/>
            <a:ext cx="4318000" cy="5765800"/>
          </a:xfrm>
          <a:prstGeom prst="rect">
            <a:avLst/>
          </a:prstGeom>
        </p:spPr>
      </p:pic>
    </p:spTree>
    <p:extLst>
      <p:ext uri="{BB962C8B-B14F-4D97-AF65-F5344CB8AC3E}">
        <p14:creationId xmlns:p14="http://schemas.microsoft.com/office/powerpoint/2010/main" val="3365564232"/>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793875" y="5633260"/>
            <a:ext cx="5441407" cy="830997"/>
          </a:xfrm>
          <a:prstGeom prst="rect">
            <a:avLst/>
          </a:prstGeom>
          <a:noFill/>
        </p:spPr>
        <p:txBody>
          <a:bodyPr wrap="square" rtlCol="0">
            <a:spAutoFit/>
          </a:bodyPr>
          <a:lstStyle/>
          <a:p>
            <a:pPr algn="just"/>
            <a:r>
              <a:rPr lang="fr-FR" sz="2400" dirty="0">
                <a:latin typeface="Didot"/>
                <a:cs typeface="Didot"/>
              </a:rPr>
              <a:t>Dans la peinture fraîche on trace un dessin, avec une gomme, par exemple. </a:t>
            </a:r>
          </a:p>
        </p:txBody>
      </p:sp>
      <p:pic>
        <p:nvPicPr>
          <p:cNvPr id="3" name="Image 2" descr="OKspaghetti-1.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32603" y="464360"/>
            <a:ext cx="6963600" cy="4998563"/>
          </a:xfrm>
          <a:prstGeom prst="rect">
            <a:avLst/>
          </a:prstGeom>
        </p:spPr>
      </p:pic>
    </p:spTree>
    <p:extLst>
      <p:ext uri="{BB962C8B-B14F-4D97-AF65-F5344CB8AC3E}">
        <p14:creationId xmlns:p14="http://schemas.microsoft.com/office/powerpoint/2010/main" val="2212784441"/>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99791" y="5633260"/>
            <a:ext cx="8833610" cy="1200328"/>
          </a:xfrm>
          <a:prstGeom prst="rect">
            <a:avLst/>
          </a:prstGeom>
          <a:noFill/>
        </p:spPr>
        <p:txBody>
          <a:bodyPr wrap="square" rtlCol="0">
            <a:spAutoFit/>
          </a:bodyPr>
          <a:lstStyle/>
          <a:p>
            <a:pPr algn="ctr"/>
            <a:r>
              <a:rPr lang="fr-FR" sz="2400" dirty="0">
                <a:latin typeface="Didot"/>
                <a:cs typeface="Didot"/>
              </a:rPr>
              <a:t>Puis on applique une feuille de papier sur le dessin qui s’imprime sur cette feuille avec des effets graphiques intéressants… </a:t>
            </a:r>
          </a:p>
        </p:txBody>
      </p:sp>
      <p:pic>
        <p:nvPicPr>
          <p:cNvPr id="3" name="Image 2" descr="OKPapier.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87323" y="450912"/>
            <a:ext cx="6580970" cy="4928480"/>
          </a:xfrm>
          <a:prstGeom prst="rect">
            <a:avLst/>
          </a:prstGeom>
        </p:spPr>
      </p:pic>
    </p:spTree>
    <p:extLst>
      <p:ext uri="{BB962C8B-B14F-4D97-AF65-F5344CB8AC3E}">
        <p14:creationId xmlns:p14="http://schemas.microsoft.com/office/powerpoint/2010/main" val="2459790767"/>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727811" y="5736106"/>
            <a:ext cx="7809008" cy="830997"/>
          </a:xfrm>
          <a:prstGeom prst="rect">
            <a:avLst/>
          </a:prstGeom>
          <a:noFill/>
        </p:spPr>
        <p:txBody>
          <a:bodyPr wrap="square" rtlCol="0">
            <a:spAutoFit/>
          </a:bodyPr>
          <a:lstStyle/>
          <a:p>
            <a:pPr algn="just"/>
            <a:r>
              <a:rPr lang="fr-FR" sz="2400" dirty="0" smtClean="0">
                <a:latin typeface="Didot"/>
                <a:cs typeface="Didot"/>
              </a:rPr>
              <a:t>… que </a:t>
            </a:r>
            <a:r>
              <a:rPr lang="fr-FR" sz="2400" dirty="0">
                <a:latin typeface="Didot"/>
                <a:cs typeface="Didot"/>
              </a:rPr>
              <a:t>l’on peut plus ou moins maîtriser </a:t>
            </a:r>
            <a:r>
              <a:rPr lang="fr-FR" sz="2400" dirty="0" smtClean="0">
                <a:latin typeface="Didot"/>
                <a:cs typeface="Didot"/>
              </a:rPr>
              <a:t>en </a:t>
            </a:r>
            <a:r>
              <a:rPr lang="fr-FR" sz="2400" dirty="0">
                <a:latin typeface="Didot"/>
                <a:cs typeface="Didot"/>
              </a:rPr>
              <a:t>s’exerçant.</a:t>
            </a:r>
          </a:p>
          <a:p>
            <a:pPr algn="just"/>
            <a:r>
              <a:rPr lang="fr-FR" sz="2400" dirty="0">
                <a:latin typeface="Didot"/>
                <a:cs typeface="Didot"/>
              </a:rPr>
              <a:t> </a:t>
            </a:r>
          </a:p>
        </p:txBody>
      </p:sp>
      <p:pic>
        <p:nvPicPr>
          <p:cNvPr id="3" name="Image 2" descr="OKMaitrise.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56813" y="541310"/>
            <a:ext cx="6452195" cy="4832040"/>
          </a:xfrm>
          <a:prstGeom prst="rect">
            <a:avLst/>
          </a:prstGeom>
        </p:spPr>
      </p:pic>
    </p:spTree>
    <p:extLst>
      <p:ext uri="{BB962C8B-B14F-4D97-AF65-F5344CB8AC3E}">
        <p14:creationId xmlns:p14="http://schemas.microsoft.com/office/powerpoint/2010/main" val="2705406539"/>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289640" y="5633260"/>
            <a:ext cx="6773350" cy="1224740"/>
          </a:xfrm>
          <a:prstGeom prst="rect">
            <a:avLst/>
          </a:prstGeom>
          <a:noFill/>
        </p:spPr>
        <p:txBody>
          <a:bodyPr wrap="square" rtlCol="0">
            <a:spAutoFit/>
          </a:bodyPr>
          <a:lstStyle/>
          <a:p>
            <a:pPr algn="ctr"/>
            <a:r>
              <a:rPr lang="fr-FR" sz="2400" dirty="0">
                <a:latin typeface="Didot"/>
                <a:cs typeface="Didot"/>
              </a:rPr>
              <a:t>Une partie des monotypes exposés dans la salle d'anglais</a:t>
            </a:r>
            <a:r>
              <a:rPr lang="fr-FR" sz="2400" dirty="0" smtClean="0">
                <a:latin typeface="Didot"/>
                <a:cs typeface="Didot"/>
              </a:rPr>
              <a:t>.</a:t>
            </a:r>
            <a:endParaRPr lang="fr-FR" sz="2400" dirty="0">
              <a:latin typeface="Didot"/>
              <a:cs typeface="Didot"/>
            </a:endParaRPr>
          </a:p>
          <a:p>
            <a:pPr algn="ctr"/>
            <a:r>
              <a:rPr lang="fr-FR" sz="2400" dirty="0">
                <a:latin typeface="Didot"/>
                <a:cs typeface="Didot"/>
              </a:rPr>
              <a:t> </a:t>
            </a:r>
          </a:p>
        </p:txBody>
      </p:sp>
      <p:pic>
        <p:nvPicPr>
          <p:cNvPr id="4" name="Image 3" descr="OKMur.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89639" y="409042"/>
            <a:ext cx="6608879" cy="4949381"/>
          </a:xfrm>
          <a:prstGeom prst="rect">
            <a:avLst/>
          </a:prstGeom>
        </p:spPr>
      </p:pic>
    </p:spTree>
    <p:extLst>
      <p:ext uri="{BB962C8B-B14F-4D97-AF65-F5344CB8AC3E}">
        <p14:creationId xmlns:p14="http://schemas.microsoft.com/office/powerpoint/2010/main" val="157546630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latin typeface="Didot"/>
                <a:cs typeface="Didot"/>
              </a:rPr>
              <a:t>Classes participantes</a:t>
            </a:r>
            <a:endParaRPr lang="fr-FR" dirty="0">
              <a:latin typeface="Didot"/>
              <a:cs typeface="Didot"/>
            </a:endParaRPr>
          </a:p>
        </p:txBody>
      </p:sp>
      <p:sp>
        <p:nvSpPr>
          <p:cNvPr id="3" name="Espace réservé du contenu 2"/>
          <p:cNvSpPr>
            <a:spLocks noGrp="1"/>
          </p:cNvSpPr>
          <p:nvPr>
            <p:ph idx="1"/>
          </p:nvPr>
        </p:nvSpPr>
        <p:spPr/>
        <p:txBody>
          <a:bodyPr/>
          <a:lstStyle/>
          <a:p>
            <a:r>
              <a:rPr lang="fr-FR" dirty="0" smtClean="0">
                <a:latin typeface="Didot"/>
                <a:cs typeface="Didot"/>
              </a:rPr>
              <a:t>MS : Zèbres et zébrures</a:t>
            </a:r>
          </a:p>
          <a:p>
            <a:r>
              <a:rPr lang="fr-FR" dirty="0" smtClean="0">
                <a:latin typeface="Didot"/>
                <a:cs typeface="Didot"/>
              </a:rPr>
              <a:t>GS : Installation</a:t>
            </a:r>
          </a:p>
          <a:p>
            <a:r>
              <a:rPr lang="fr-FR" dirty="0" smtClean="0">
                <a:latin typeface="Didot"/>
                <a:cs typeface="Didot"/>
              </a:rPr>
              <a:t>CP : Métissage</a:t>
            </a:r>
          </a:p>
          <a:p>
            <a:r>
              <a:rPr lang="fr-FR" dirty="0" smtClean="0">
                <a:latin typeface="Didot"/>
                <a:cs typeface="Didot"/>
              </a:rPr>
              <a:t>CE1 et CE2 : Symétries et contrastes, portraits, paysage urbain</a:t>
            </a:r>
          </a:p>
          <a:p>
            <a:r>
              <a:rPr lang="fr-FR" dirty="0" smtClean="0">
                <a:latin typeface="Didot"/>
                <a:cs typeface="Didot"/>
              </a:rPr>
              <a:t>CM2 : Clip vidéo « Armstrong », série de gouaches, monotypes</a:t>
            </a:r>
          </a:p>
          <a:p>
            <a:r>
              <a:rPr lang="fr-FR" dirty="0" smtClean="0">
                <a:latin typeface="Didot"/>
                <a:cs typeface="Didot"/>
              </a:rPr>
              <a:t>Collège : jeux d’ombres</a:t>
            </a:r>
            <a:endParaRPr lang="fr-FR" dirty="0">
              <a:latin typeface="Didot"/>
              <a:cs typeface="Didot"/>
            </a:endParaRPr>
          </a:p>
        </p:txBody>
      </p:sp>
    </p:spTree>
    <p:extLst>
      <p:ext uri="{BB962C8B-B14F-4D97-AF65-F5344CB8AC3E}">
        <p14:creationId xmlns:p14="http://schemas.microsoft.com/office/powerpoint/2010/main" val="200694074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56980" y="5818756"/>
            <a:ext cx="9143999" cy="830997"/>
          </a:xfrm>
          <a:prstGeom prst="rect">
            <a:avLst/>
          </a:prstGeom>
          <a:noFill/>
        </p:spPr>
        <p:txBody>
          <a:bodyPr wrap="square" rtlCol="0">
            <a:spAutoFit/>
          </a:bodyPr>
          <a:lstStyle/>
          <a:p>
            <a:r>
              <a:rPr lang="fr-FR" sz="2400" dirty="0">
                <a:latin typeface="Didot"/>
                <a:cs typeface="Didot"/>
              </a:rPr>
              <a:t>L</a:t>
            </a:r>
            <a:r>
              <a:rPr lang="fr-FR" sz="2400" dirty="0" smtClean="0">
                <a:latin typeface="Didot"/>
                <a:cs typeface="Didot"/>
              </a:rPr>
              <a:t>e spectacle vivant finit par s’inviter au cœur des arts visuels…</a:t>
            </a:r>
            <a:endParaRPr lang="fr-FR" sz="2400" dirty="0">
              <a:latin typeface="Didot"/>
              <a:cs typeface="Didot"/>
            </a:endParaRPr>
          </a:p>
          <a:p>
            <a:r>
              <a:rPr lang="fr-FR" sz="2400" dirty="0">
                <a:latin typeface="Didot"/>
                <a:cs typeface="Didot"/>
              </a:rPr>
              <a:t> </a:t>
            </a:r>
          </a:p>
        </p:txBody>
      </p:sp>
      <p:pic>
        <p:nvPicPr>
          <p:cNvPr id="3" name="Image 2" descr="OKMonstres.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73368" y="450912"/>
            <a:ext cx="6678654" cy="5001635"/>
          </a:xfrm>
          <a:prstGeom prst="rect">
            <a:avLst/>
          </a:prstGeom>
        </p:spPr>
      </p:pic>
    </p:spTree>
    <p:extLst>
      <p:ext uri="{BB962C8B-B14F-4D97-AF65-F5344CB8AC3E}">
        <p14:creationId xmlns:p14="http://schemas.microsoft.com/office/powerpoint/2010/main" val="4031384702"/>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a:alphaModFix amt="87000"/>
          </a:blip>
          <a:stretch>
            <a:fillRect/>
          </a:stretch>
        </p:blipFill>
        <p:spPr>
          <a:xfrm>
            <a:off x="139700" y="157648"/>
            <a:ext cx="8793806" cy="6586052"/>
          </a:xfrm>
          <a:prstGeom prst="rect">
            <a:avLst/>
          </a:prstGeom>
        </p:spPr>
      </p:pic>
      <p:sp>
        <p:nvSpPr>
          <p:cNvPr id="2" name="ZoneTexte 1"/>
          <p:cNvSpPr txBox="1"/>
          <p:nvPr/>
        </p:nvSpPr>
        <p:spPr>
          <a:xfrm>
            <a:off x="277002" y="5401994"/>
            <a:ext cx="8509693" cy="1200328"/>
          </a:xfrm>
          <a:prstGeom prst="rect">
            <a:avLst/>
          </a:prstGeom>
          <a:noFill/>
        </p:spPr>
        <p:txBody>
          <a:bodyPr wrap="square" rtlCol="0">
            <a:spAutoFit/>
          </a:bodyPr>
          <a:lstStyle/>
          <a:p>
            <a:pPr algn="just"/>
            <a:r>
              <a:rPr lang="fr-FR" sz="2400" dirty="0" smtClean="0">
                <a:latin typeface="Didot"/>
                <a:cs typeface="Didot"/>
              </a:rPr>
              <a:t>Lors </a:t>
            </a:r>
            <a:r>
              <a:rPr lang="fr-FR" sz="2400" dirty="0">
                <a:latin typeface="Didot"/>
                <a:cs typeface="Didot"/>
              </a:rPr>
              <a:t>de l'exposition </a:t>
            </a:r>
            <a:r>
              <a:rPr lang="fr-FR" sz="2400" i="1" dirty="0" err="1">
                <a:latin typeface="Didot"/>
                <a:cs typeface="Didot"/>
              </a:rPr>
              <a:t>Mus'Arts</a:t>
            </a:r>
            <a:r>
              <a:rPr lang="fr-FR" sz="2400" dirty="0">
                <a:latin typeface="Didot"/>
                <a:cs typeface="Didot"/>
              </a:rPr>
              <a:t> du 17 au 21 février, les travaux des élèves du collège étaient réunis dans une seule salle obscure.  </a:t>
            </a:r>
          </a:p>
        </p:txBody>
      </p:sp>
      <p:sp>
        <p:nvSpPr>
          <p:cNvPr id="4" name="Titre 3"/>
          <p:cNvSpPr>
            <a:spLocks noGrp="1"/>
          </p:cNvSpPr>
          <p:nvPr>
            <p:ph type="title"/>
          </p:nvPr>
        </p:nvSpPr>
        <p:spPr/>
        <p:txBody>
          <a:bodyPr/>
          <a:lstStyle/>
          <a:p>
            <a:r>
              <a:rPr lang="fr-FR" dirty="0" smtClean="0">
                <a:latin typeface="Didot"/>
                <a:cs typeface="Didot"/>
              </a:rPr>
              <a:t>Jeux d’ombres (Collège)</a:t>
            </a:r>
            <a:endParaRPr lang="fr-FR" dirty="0">
              <a:latin typeface="Didot"/>
              <a:cs typeface="Didot"/>
            </a:endParaRPr>
          </a:p>
        </p:txBody>
      </p:sp>
    </p:spTree>
    <p:extLst>
      <p:ext uri="{BB962C8B-B14F-4D97-AF65-F5344CB8AC3E}">
        <p14:creationId xmlns:p14="http://schemas.microsoft.com/office/powerpoint/2010/main" val="395813453"/>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5334588" cy="3995298"/>
          </a:xfrm>
          <a:prstGeom prst="rect">
            <a:avLst/>
          </a:prstGeom>
        </p:spPr>
      </p:pic>
      <p:pic>
        <p:nvPicPr>
          <p:cNvPr id="7" name="Imag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5520" y="3672981"/>
            <a:ext cx="4252691" cy="3185019"/>
          </a:xfrm>
          <a:prstGeom prst="rect">
            <a:avLst/>
          </a:prstGeom>
        </p:spPr>
      </p:pic>
      <p:pic>
        <p:nvPicPr>
          <p:cNvPr id="8" name="Imag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72647" y="3672981"/>
            <a:ext cx="4054568" cy="3036637"/>
          </a:xfrm>
          <a:prstGeom prst="rect">
            <a:avLst/>
          </a:prstGeom>
        </p:spPr>
      </p:pic>
      <p:sp>
        <p:nvSpPr>
          <p:cNvPr id="2" name="ZoneTexte 1"/>
          <p:cNvSpPr txBox="1"/>
          <p:nvPr/>
        </p:nvSpPr>
        <p:spPr>
          <a:xfrm>
            <a:off x="4972648" y="401945"/>
            <a:ext cx="3732526" cy="2677656"/>
          </a:xfrm>
          <a:prstGeom prst="rect">
            <a:avLst/>
          </a:prstGeom>
          <a:noFill/>
        </p:spPr>
        <p:txBody>
          <a:bodyPr wrap="square" rtlCol="0">
            <a:spAutoFit/>
          </a:bodyPr>
          <a:lstStyle/>
          <a:p>
            <a:pPr algn="just"/>
            <a:r>
              <a:rPr lang="fr-FR" sz="2400" dirty="0">
                <a:latin typeface="Didot"/>
                <a:cs typeface="Didot"/>
              </a:rPr>
              <a:t>Les boites </a:t>
            </a:r>
            <a:r>
              <a:rPr lang="fr-FR" sz="2400" dirty="0" smtClean="0">
                <a:latin typeface="Didot"/>
                <a:cs typeface="Didot"/>
              </a:rPr>
              <a:t>lumineuses qui illustraient </a:t>
            </a:r>
            <a:r>
              <a:rPr lang="fr-FR" sz="2400" dirty="0">
                <a:latin typeface="Didot"/>
                <a:cs typeface="Didot"/>
              </a:rPr>
              <a:t>des contes en utilisant la technique du théâtre d'ombres </a:t>
            </a:r>
            <a:r>
              <a:rPr lang="fr-FR" sz="2400" dirty="0" smtClean="0">
                <a:latin typeface="Didot"/>
                <a:cs typeface="Didot"/>
              </a:rPr>
              <a:t>étaient </a:t>
            </a:r>
            <a:r>
              <a:rPr lang="fr-FR" sz="2400" dirty="0">
                <a:latin typeface="Didot"/>
                <a:cs typeface="Didot"/>
              </a:rPr>
              <a:t>fixées aux murs avec une petite lampe à l'intérieur. </a:t>
            </a:r>
          </a:p>
        </p:txBody>
      </p:sp>
    </p:spTree>
    <p:extLst>
      <p:ext uri="{BB962C8B-B14F-4D97-AF65-F5344CB8AC3E}">
        <p14:creationId xmlns:p14="http://schemas.microsoft.com/office/powerpoint/2010/main" val="735247719"/>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29464" y="50800"/>
            <a:ext cx="4809362" cy="3601934"/>
          </a:xfrm>
          <a:prstGeom prst="rect">
            <a:avLst/>
          </a:prstGeom>
        </p:spPr>
      </p:pic>
      <p:pic>
        <p:nvPicPr>
          <p:cNvPr id="4" name="Imag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6815" y="3559145"/>
            <a:ext cx="4421452" cy="3311412"/>
          </a:xfrm>
          <a:prstGeom prst="rect">
            <a:avLst/>
          </a:prstGeom>
        </p:spPr>
      </p:pic>
    </p:spTree>
    <p:extLst>
      <p:ext uri="{BB962C8B-B14F-4D97-AF65-F5344CB8AC3E}">
        <p14:creationId xmlns:p14="http://schemas.microsoft.com/office/powerpoint/2010/main" val="1635046838"/>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58660" y="146726"/>
            <a:ext cx="4176061" cy="3127628"/>
          </a:xfrm>
          <a:prstGeom prst="rect">
            <a:avLst/>
          </a:prstGeom>
        </p:spPr>
      </p:pic>
      <p:pic>
        <p:nvPicPr>
          <p:cNvPr id="5" name="Imag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58660" y="3536924"/>
            <a:ext cx="4695095" cy="3516354"/>
          </a:xfrm>
          <a:prstGeom prst="rect">
            <a:avLst/>
          </a:prstGeom>
        </p:spPr>
      </p:pic>
    </p:spTree>
    <p:extLst>
      <p:ext uri="{BB962C8B-B14F-4D97-AF65-F5344CB8AC3E}">
        <p14:creationId xmlns:p14="http://schemas.microsoft.com/office/powerpoint/2010/main" val="2627464493"/>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49041" y="50800"/>
            <a:ext cx="4349181" cy="3257285"/>
          </a:xfrm>
          <a:prstGeom prst="rect">
            <a:avLst/>
          </a:prstGeom>
        </p:spPr>
      </p:pic>
      <p:sp>
        <p:nvSpPr>
          <p:cNvPr id="4" name="ZoneTexte 3"/>
          <p:cNvSpPr txBox="1"/>
          <p:nvPr/>
        </p:nvSpPr>
        <p:spPr>
          <a:xfrm>
            <a:off x="546350" y="1230593"/>
            <a:ext cx="2702223" cy="4154983"/>
          </a:xfrm>
          <a:prstGeom prst="rect">
            <a:avLst/>
          </a:prstGeom>
          <a:noFill/>
        </p:spPr>
        <p:txBody>
          <a:bodyPr wrap="square" rtlCol="0">
            <a:spAutoFit/>
          </a:bodyPr>
          <a:lstStyle/>
          <a:p>
            <a:pPr algn="just"/>
            <a:r>
              <a:rPr lang="fr-FR" sz="2400" dirty="0">
                <a:latin typeface="Didot"/>
                <a:cs typeface="Didot"/>
              </a:rPr>
              <a:t>Les visiteurs pouvaient également découvrir les collages et les dessins dans le faisceau intimiste de lampes solaires mises à leur disposition.</a:t>
            </a:r>
            <a:br>
              <a:rPr lang="fr-FR" sz="2400" dirty="0">
                <a:latin typeface="Didot"/>
                <a:cs typeface="Didot"/>
              </a:rPr>
            </a:br>
            <a:endParaRPr lang="fr-FR" sz="2400" dirty="0">
              <a:latin typeface="Didot"/>
              <a:cs typeface="Didot"/>
            </a:endParaRPr>
          </a:p>
        </p:txBody>
      </p:sp>
      <p:pic>
        <p:nvPicPr>
          <p:cNvPr id="6"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62530" y="3647973"/>
            <a:ext cx="4035691" cy="3022500"/>
          </a:xfrm>
          <a:prstGeom prst="rect">
            <a:avLst/>
          </a:prstGeom>
        </p:spPr>
      </p:pic>
      <p:sp>
        <p:nvSpPr>
          <p:cNvPr id="2" name="ZoneTexte 1"/>
          <p:cNvSpPr txBox="1"/>
          <p:nvPr/>
        </p:nvSpPr>
        <p:spPr>
          <a:xfrm>
            <a:off x="2629647" y="5762084"/>
            <a:ext cx="2032000" cy="923330"/>
          </a:xfrm>
          <a:prstGeom prst="rect">
            <a:avLst/>
          </a:prstGeom>
          <a:noFill/>
        </p:spPr>
        <p:txBody>
          <a:bodyPr wrap="square" rtlCol="0">
            <a:spAutoFit/>
          </a:bodyPr>
          <a:lstStyle/>
          <a:p>
            <a:r>
              <a:rPr lang="fr-FR" dirty="0" smtClean="0">
                <a:latin typeface="Didot"/>
              </a:rPr>
              <a:t>Variations sur le « </a:t>
            </a:r>
            <a:r>
              <a:rPr lang="fr-FR" i="1" dirty="0" smtClean="0">
                <a:latin typeface="Didot"/>
              </a:rPr>
              <a:t>Café de nuit </a:t>
            </a:r>
            <a:r>
              <a:rPr lang="fr-FR" dirty="0" smtClean="0">
                <a:latin typeface="Didot"/>
              </a:rPr>
              <a:t>» de van Gogh</a:t>
            </a:r>
            <a:endParaRPr lang="fr-FR" dirty="0">
              <a:latin typeface="Didot"/>
            </a:endParaRPr>
          </a:p>
        </p:txBody>
      </p:sp>
    </p:spTree>
    <p:extLst>
      <p:ext uri="{BB962C8B-B14F-4D97-AF65-F5344CB8AC3E}">
        <p14:creationId xmlns:p14="http://schemas.microsoft.com/office/powerpoint/2010/main" val="2143964771"/>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654149" y="605497"/>
            <a:ext cx="7452522" cy="5581508"/>
          </a:xfrm>
          <a:prstGeom prst="rect">
            <a:avLst/>
          </a:prstGeom>
        </p:spPr>
      </p:pic>
    </p:spTree>
    <p:extLst>
      <p:ext uri="{BB962C8B-B14F-4D97-AF65-F5344CB8AC3E}">
        <p14:creationId xmlns:p14="http://schemas.microsoft.com/office/powerpoint/2010/main" val="2981781842"/>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80821" y="5686507"/>
            <a:ext cx="7760944" cy="830997"/>
          </a:xfrm>
          <a:prstGeom prst="rect">
            <a:avLst/>
          </a:prstGeom>
          <a:noFill/>
        </p:spPr>
        <p:txBody>
          <a:bodyPr wrap="square" rtlCol="0">
            <a:spAutoFit/>
          </a:bodyPr>
          <a:lstStyle/>
          <a:p>
            <a:pPr algn="just"/>
            <a:r>
              <a:rPr lang="fr-FR" sz="2400" dirty="0" smtClean="0">
                <a:latin typeface="Didot"/>
                <a:cs typeface="Didot"/>
              </a:rPr>
              <a:t>Le vernissage de cette exposition a connu un très grand succès auprès des parents et de nos invités.</a:t>
            </a:r>
            <a:endParaRPr lang="fr-FR" sz="2400" dirty="0">
              <a:latin typeface="Didot"/>
              <a:cs typeface="Didot"/>
            </a:endParaRPr>
          </a:p>
        </p:txBody>
      </p:sp>
      <p:pic>
        <p:nvPicPr>
          <p:cNvPr id="5" name="Image 4" descr="1OKSpectateurs-2.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99883" y="483721"/>
            <a:ext cx="6530643" cy="4895103"/>
          </a:xfrm>
          <a:prstGeom prst="rect">
            <a:avLst/>
          </a:prstGeom>
        </p:spPr>
      </p:pic>
    </p:spTree>
    <p:extLst>
      <p:ext uri="{BB962C8B-B14F-4D97-AF65-F5344CB8AC3E}">
        <p14:creationId xmlns:p14="http://schemas.microsoft.com/office/powerpoint/2010/main" val="882920854"/>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94114" y="633570"/>
            <a:ext cx="2815415" cy="4154983"/>
          </a:xfrm>
          <a:prstGeom prst="rect">
            <a:avLst/>
          </a:prstGeom>
          <a:noFill/>
        </p:spPr>
        <p:txBody>
          <a:bodyPr wrap="square" rtlCol="0">
            <a:spAutoFit/>
          </a:bodyPr>
          <a:lstStyle/>
          <a:p>
            <a:pPr algn="just"/>
            <a:r>
              <a:rPr lang="fr-FR" sz="2400" dirty="0" smtClean="0">
                <a:latin typeface="Didot"/>
                <a:cs typeface="Didot"/>
              </a:rPr>
              <a:t>Les parents ont apporté une profusion de plats et de boissons pour constituer un buffet qui donna à cet événement un caractère de fête dont les enfants se souviendront longtemps.</a:t>
            </a:r>
            <a:endParaRPr lang="fr-FR" sz="2400" dirty="0">
              <a:latin typeface="Didot"/>
              <a:cs typeface="Didot"/>
            </a:endParaRPr>
          </a:p>
        </p:txBody>
      </p:sp>
      <p:pic>
        <p:nvPicPr>
          <p:cNvPr id="3" name="Image 2" descr="1OKbuffet-4.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45883" y="782982"/>
            <a:ext cx="7088190" cy="5313018"/>
          </a:xfrm>
          <a:prstGeom prst="rect">
            <a:avLst/>
          </a:prstGeom>
        </p:spPr>
      </p:pic>
    </p:spTree>
    <p:extLst>
      <p:ext uri="{BB962C8B-B14F-4D97-AF65-F5344CB8AC3E}">
        <p14:creationId xmlns:p14="http://schemas.microsoft.com/office/powerpoint/2010/main" val="424521676"/>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46350" y="5429064"/>
            <a:ext cx="7940238" cy="830997"/>
          </a:xfrm>
          <a:prstGeom prst="rect">
            <a:avLst/>
          </a:prstGeom>
          <a:noFill/>
        </p:spPr>
        <p:txBody>
          <a:bodyPr wrap="square" rtlCol="0">
            <a:spAutoFit/>
          </a:bodyPr>
          <a:lstStyle/>
          <a:p>
            <a:pPr algn="just"/>
            <a:r>
              <a:rPr lang="fr-FR" sz="2400" dirty="0" smtClean="0">
                <a:latin typeface="Didot"/>
                <a:cs typeface="Didot"/>
              </a:rPr>
              <a:t>L’exposition reste visible en ligne sur notre site </a:t>
            </a:r>
            <a:r>
              <a:rPr lang="fr-FR" sz="2400" i="1" dirty="0" err="1" smtClean="0">
                <a:latin typeface="Didot"/>
                <a:cs typeface="Didot"/>
              </a:rPr>
              <a:t>Mus’Arts</a:t>
            </a:r>
            <a:r>
              <a:rPr lang="fr-FR" sz="2400" dirty="0" smtClean="0">
                <a:latin typeface="Didot"/>
                <a:cs typeface="Didot"/>
              </a:rPr>
              <a:t> qui continue à se développer.</a:t>
            </a:r>
            <a:endParaRPr lang="fr-FR" sz="2400" dirty="0">
              <a:latin typeface="Didot"/>
              <a:cs typeface="Didot"/>
            </a:endParaRPr>
          </a:p>
        </p:txBody>
      </p:sp>
      <p:pic>
        <p:nvPicPr>
          <p:cNvPr id="3" name="Image 2" descr="1OKSite.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1099" y="627528"/>
            <a:ext cx="8808430" cy="4536264"/>
          </a:xfrm>
          <a:prstGeom prst="rect">
            <a:avLst/>
          </a:prstGeom>
        </p:spPr>
      </p:pic>
    </p:spTree>
    <p:extLst>
      <p:ext uri="{BB962C8B-B14F-4D97-AF65-F5344CB8AC3E}">
        <p14:creationId xmlns:p14="http://schemas.microsoft.com/office/powerpoint/2010/main" val="6998656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latin typeface="Didot"/>
                <a:cs typeface="Didot"/>
              </a:rPr>
              <a:t>Zèbres et zébrures (MS)</a:t>
            </a:r>
            <a:endParaRPr lang="fr-FR" dirty="0">
              <a:latin typeface="Didot"/>
              <a:cs typeface="Didot"/>
            </a:endParaRPr>
          </a:p>
        </p:txBody>
      </p:sp>
      <p:pic>
        <p:nvPicPr>
          <p:cNvPr id="4" name="Espace réservé du contenu 3" descr="OKZebre-6.jpg"/>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914601633"/>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710703" y="5219887"/>
            <a:ext cx="7835650" cy="1200328"/>
          </a:xfrm>
          <a:prstGeom prst="rect">
            <a:avLst/>
          </a:prstGeom>
          <a:noFill/>
        </p:spPr>
        <p:txBody>
          <a:bodyPr wrap="square" rtlCol="0">
            <a:spAutoFit/>
          </a:bodyPr>
          <a:lstStyle/>
          <a:p>
            <a:pPr algn="just"/>
            <a:r>
              <a:rPr lang="fr-FR" sz="2400" dirty="0" smtClean="0">
                <a:latin typeface="Didot"/>
                <a:cs typeface="Didot"/>
              </a:rPr>
              <a:t>Vous y trouverez les vidéos présentées dans ce diaporama ainsi que d’autres travaux qui ne relèvent pas de la thématique « </a:t>
            </a:r>
            <a:r>
              <a:rPr lang="fr-FR" sz="2400" i="1" dirty="0" smtClean="0">
                <a:latin typeface="Didot"/>
                <a:cs typeface="Didot"/>
              </a:rPr>
              <a:t>Tisser le noir et le blanc</a:t>
            </a:r>
            <a:r>
              <a:rPr lang="fr-FR" sz="2400" dirty="0" smtClean="0">
                <a:latin typeface="Didot"/>
                <a:cs typeface="Didot"/>
              </a:rPr>
              <a:t> ».</a:t>
            </a:r>
            <a:endParaRPr lang="fr-FR" sz="2400" dirty="0">
              <a:latin typeface="Didot"/>
              <a:cs typeface="Didot"/>
            </a:endParaRPr>
          </a:p>
        </p:txBody>
      </p:sp>
      <p:pic>
        <p:nvPicPr>
          <p:cNvPr id="5" name="Image 4" descr="1OKsite-3.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83553" y="0"/>
            <a:ext cx="7162800" cy="5321300"/>
          </a:xfrm>
          <a:prstGeom prst="rect">
            <a:avLst/>
          </a:prstGeom>
        </p:spPr>
      </p:pic>
    </p:spTree>
    <p:extLst>
      <p:ext uri="{BB962C8B-B14F-4D97-AF65-F5344CB8AC3E}">
        <p14:creationId xmlns:p14="http://schemas.microsoft.com/office/powerpoint/2010/main" val="416377119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OKZebre-2.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8198" y="474531"/>
            <a:ext cx="8072210" cy="3168183"/>
          </a:xfrm>
          <a:prstGeom prst="rect">
            <a:avLst/>
          </a:prstGeom>
        </p:spPr>
      </p:pic>
      <p:sp>
        <p:nvSpPr>
          <p:cNvPr id="3" name="ZoneTexte 2"/>
          <p:cNvSpPr txBox="1"/>
          <p:nvPr/>
        </p:nvSpPr>
        <p:spPr>
          <a:xfrm>
            <a:off x="1660642" y="3768323"/>
            <a:ext cx="6112281" cy="369332"/>
          </a:xfrm>
          <a:prstGeom prst="rect">
            <a:avLst/>
          </a:prstGeom>
          <a:noFill/>
        </p:spPr>
        <p:txBody>
          <a:bodyPr wrap="square" rtlCol="0">
            <a:spAutoFit/>
          </a:bodyPr>
          <a:lstStyle/>
          <a:p>
            <a:r>
              <a:rPr lang="fr-FR" i="1" dirty="0" smtClean="0">
                <a:latin typeface="Didot"/>
                <a:cs typeface="Didot"/>
              </a:rPr>
              <a:t>Troupeau de zèbres </a:t>
            </a:r>
            <a:r>
              <a:rPr lang="fr-FR" dirty="0" smtClean="0">
                <a:latin typeface="Didot"/>
                <a:cs typeface="Didot"/>
              </a:rPr>
              <a:t>– carton, papier et pinces à linge</a:t>
            </a:r>
            <a:endParaRPr lang="fr-FR" dirty="0">
              <a:latin typeface="Didot"/>
              <a:cs typeface="Didot"/>
            </a:endParaRPr>
          </a:p>
        </p:txBody>
      </p:sp>
      <p:sp>
        <p:nvSpPr>
          <p:cNvPr id="4" name="ZoneTexte 3"/>
          <p:cNvSpPr txBox="1"/>
          <p:nvPr/>
        </p:nvSpPr>
        <p:spPr>
          <a:xfrm>
            <a:off x="655883" y="4284723"/>
            <a:ext cx="8135753" cy="1938992"/>
          </a:xfrm>
          <a:prstGeom prst="rect">
            <a:avLst/>
          </a:prstGeom>
          <a:noFill/>
        </p:spPr>
        <p:txBody>
          <a:bodyPr wrap="square" rtlCol="0">
            <a:spAutoFit/>
          </a:bodyPr>
          <a:lstStyle/>
          <a:p>
            <a:pPr algn="just"/>
            <a:r>
              <a:rPr lang="fr-FR" sz="2400" dirty="0">
                <a:latin typeface="Didot"/>
                <a:cs typeface="Didot"/>
              </a:rPr>
              <a:t>Après avoir consulté de nombreux albums et documentaires consacrés au plus rapide, au plus énigmatique et au plus enthousiasmant des animaux en noir et blanc, les enfants de moyenne section ont réalisé de très intéressants zèbres en carton et pinces à linge.</a:t>
            </a:r>
          </a:p>
        </p:txBody>
      </p:sp>
    </p:spTree>
    <p:extLst>
      <p:ext uri="{BB962C8B-B14F-4D97-AF65-F5344CB8AC3E}">
        <p14:creationId xmlns:p14="http://schemas.microsoft.com/office/powerpoint/2010/main" val="88839128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OKZebre-4.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62958" y="436956"/>
            <a:ext cx="5765800" cy="4318000"/>
          </a:xfrm>
          <a:prstGeom prst="rect">
            <a:avLst/>
          </a:prstGeom>
        </p:spPr>
      </p:pic>
      <p:sp>
        <p:nvSpPr>
          <p:cNvPr id="3" name="ZoneTexte 2"/>
          <p:cNvSpPr txBox="1"/>
          <p:nvPr/>
        </p:nvSpPr>
        <p:spPr>
          <a:xfrm>
            <a:off x="3111961" y="4912777"/>
            <a:ext cx="2651446" cy="369332"/>
          </a:xfrm>
          <a:prstGeom prst="rect">
            <a:avLst/>
          </a:prstGeom>
          <a:noFill/>
        </p:spPr>
        <p:txBody>
          <a:bodyPr wrap="square" rtlCol="0">
            <a:spAutoFit/>
          </a:bodyPr>
          <a:lstStyle/>
          <a:p>
            <a:r>
              <a:rPr lang="fr-FR" i="1" dirty="0" smtClean="0">
                <a:latin typeface="Didot"/>
                <a:cs typeface="Didot"/>
              </a:rPr>
              <a:t>Zèbre</a:t>
            </a:r>
            <a:r>
              <a:rPr lang="fr-FR" dirty="0" smtClean="0">
                <a:latin typeface="Didot"/>
                <a:cs typeface="Didot"/>
              </a:rPr>
              <a:t> - papier mâché</a:t>
            </a:r>
            <a:endParaRPr lang="fr-FR" dirty="0">
              <a:latin typeface="Didot"/>
              <a:cs typeface="Didot"/>
            </a:endParaRPr>
          </a:p>
        </p:txBody>
      </p:sp>
      <p:sp>
        <p:nvSpPr>
          <p:cNvPr id="4" name="ZoneTexte 3"/>
          <p:cNvSpPr txBox="1"/>
          <p:nvPr/>
        </p:nvSpPr>
        <p:spPr>
          <a:xfrm>
            <a:off x="879164" y="5610615"/>
            <a:ext cx="7703148" cy="830997"/>
          </a:xfrm>
          <a:prstGeom prst="rect">
            <a:avLst/>
          </a:prstGeom>
          <a:noFill/>
        </p:spPr>
        <p:txBody>
          <a:bodyPr wrap="square" rtlCol="0">
            <a:spAutoFit/>
          </a:bodyPr>
          <a:lstStyle/>
          <a:p>
            <a:pPr algn="just"/>
            <a:r>
              <a:rPr lang="fr-FR" sz="2400" dirty="0">
                <a:latin typeface="Didot"/>
                <a:cs typeface="Didot"/>
              </a:rPr>
              <a:t>Ils ont aussi fabriqué collectivement un zèbre en papier mâché de belles proportions.</a:t>
            </a:r>
          </a:p>
        </p:txBody>
      </p:sp>
    </p:spTree>
    <p:extLst>
      <p:ext uri="{BB962C8B-B14F-4D97-AF65-F5344CB8AC3E}">
        <p14:creationId xmlns:p14="http://schemas.microsoft.com/office/powerpoint/2010/main" val="134814871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 Noir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Noir .thmx</Template>
  <TotalTime>821</TotalTime>
  <Words>1429</Words>
  <Application>Microsoft Macintosh PowerPoint</Application>
  <PresentationFormat>Présentation à l'écran (4:3)</PresentationFormat>
  <Paragraphs>120</Paragraphs>
  <Slides>70</Slides>
  <Notes>0</Notes>
  <HiddenSlides>0</HiddenSlides>
  <MMClips>0</MMClips>
  <ScaleCrop>false</ScaleCrop>
  <HeadingPairs>
    <vt:vector size="4" baseType="variant">
      <vt:variant>
        <vt:lpstr>Thème</vt:lpstr>
      </vt:variant>
      <vt:variant>
        <vt:i4>1</vt:i4>
      </vt:variant>
      <vt:variant>
        <vt:lpstr>Titres des diapositives</vt:lpstr>
      </vt:variant>
      <vt:variant>
        <vt:i4>70</vt:i4>
      </vt:variant>
    </vt:vector>
  </HeadingPairs>
  <TitlesOfParts>
    <vt:vector size="71" baseType="lpstr">
      <vt:lpstr> Noir </vt:lpstr>
      <vt:lpstr>Tisser le noir et le blanc </vt:lpstr>
      <vt:lpstr> Mus’Arts 2013 – 2014 Exposition à mi-parcours du 17 au 21 février</vt:lpstr>
      <vt:lpstr>Présentation PowerPoint</vt:lpstr>
      <vt:lpstr>Présentation PowerPoint</vt:lpstr>
      <vt:lpstr>Présentation PowerPoint</vt:lpstr>
      <vt:lpstr>Classes participantes</vt:lpstr>
      <vt:lpstr>Zèbres et zébrures (MS)</vt:lpstr>
      <vt:lpstr>Présentation PowerPoint</vt:lpstr>
      <vt:lpstr>Présentation PowerPoint</vt:lpstr>
      <vt:lpstr>Présentation PowerPoint</vt:lpstr>
      <vt:lpstr>Présentation PowerPoint</vt:lpstr>
      <vt:lpstr>Présentation PowerPoint</vt:lpstr>
      <vt:lpstr>Présentation PowerPoint</vt:lpstr>
      <vt:lpstr>Installation (GS)</vt:lpstr>
      <vt:lpstr>Présentation PowerPoint</vt:lpstr>
      <vt:lpstr>Présentation PowerPoint</vt:lpstr>
      <vt:lpstr>Présentation PowerPoint</vt:lpstr>
      <vt:lpstr>Métissage (CP)</vt:lpstr>
      <vt:lpstr>Présentation PowerPoint</vt:lpstr>
      <vt:lpstr>Présentation PowerPoint</vt:lpstr>
      <vt:lpstr>Symétries et contrastes (CE1-CE2)</vt:lpstr>
      <vt:lpstr>Présentation PowerPoint</vt:lpstr>
      <vt:lpstr>Présentation PowerPoint</vt:lpstr>
      <vt:lpstr>Présentation PowerPoint</vt:lpstr>
      <vt:lpstr>Diptyque « Alice et Sacha »</vt:lpstr>
      <vt:lpstr>Présentation PowerPoint</vt:lpstr>
      <vt:lpstr>Présentation PowerPoint</vt:lpstr>
      <vt:lpstr>Fireworks over New York City</vt:lpstr>
      <vt:lpstr>Présentation PowerPoint</vt:lpstr>
      <vt:lpstr>Présentation PowerPoint</vt:lpstr>
      <vt:lpstr>Présentation PowerPoint</vt:lpstr>
      <vt:lpstr>Présentation PowerPoint</vt:lpstr>
      <vt:lpstr>Présentation PowerPoint</vt:lpstr>
      <vt:lpstr>Clip vidéo « Armstrong » (CM2)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Série de gouaches (CM2)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Monotypes (CM2)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Jeux d’ombres (Collège)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Tisser le noir et le blanc Mus’Arts 2013 – 2014 Exposition à mi-parcours</dc:title>
  <dc:creator>Patrice Cronier</dc:creator>
  <cp:lastModifiedBy>Hélène Lagarde</cp:lastModifiedBy>
  <cp:revision>75</cp:revision>
  <dcterms:created xsi:type="dcterms:W3CDTF">2014-03-10T17:34:31Z</dcterms:created>
  <dcterms:modified xsi:type="dcterms:W3CDTF">2014-03-19T18:20:19Z</dcterms:modified>
</cp:coreProperties>
</file>