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4" r:id="rId1"/>
  </p:sldMasterIdLst>
  <p:sldIdLst>
    <p:sldId id="256" r:id="rId2"/>
    <p:sldId id="257" r:id="rId3"/>
    <p:sldId id="258" r:id="rId4"/>
    <p:sldId id="281" r:id="rId5"/>
    <p:sldId id="261" r:id="rId6"/>
    <p:sldId id="260" r:id="rId7"/>
    <p:sldId id="262" r:id="rId8"/>
    <p:sldId id="263" r:id="rId9"/>
    <p:sldId id="265" r:id="rId10"/>
    <p:sldId id="266" r:id="rId11"/>
    <p:sldId id="264" r:id="rId12"/>
    <p:sldId id="267" r:id="rId13"/>
    <p:sldId id="268" r:id="rId14"/>
    <p:sldId id="269" r:id="rId15"/>
    <p:sldId id="270" r:id="rId16"/>
    <p:sldId id="276" r:id="rId17"/>
    <p:sldId id="277" r:id="rId18"/>
    <p:sldId id="278" r:id="rId19"/>
    <p:sldId id="279" r:id="rId20"/>
    <p:sldId id="280" r:id="rId2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0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A1A9-9478-2041-8BE5-00373B120882}" type="datetimeFigureOut">
              <a:rPr lang="fr-FR" smtClean="0"/>
              <a:pPr/>
              <a:t>19/11/2012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229A-5C01-8E42-887C-62018A2DBFB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737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A1A9-9478-2041-8BE5-00373B120882}" type="datetimeFigureOut">
              <a:rPr lang="fr-FR" smtClean="0"/>
              <a:pPr/>
              <a:t>19/11/2012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229A-5C01-8E42-887C-62018A2DBFB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10201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A1A9-9478-2041-8BE5-00373B120882}" type="datetimeFigureOut">
              <a:rPr lang="fr-FR" smtClean="0"/>
              <a:pPr/>
              <a:t>19/11/2012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229A-5C01-8E42-887C-62018A2DBFB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32842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A1A9-9478-2041-8BE5-00373B120882}" type="datetimeFigureOut">
              <a:rPr lang="fr-FR" smtClean="0"/>
              <a:pPr/>
              <a:t>19/11/2012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229A-5C01-8E42-887C-62018A2DBFB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07117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A1A9-9478-2041-8BE5-00373B120882}" type="datetimeFigureOut">
              <a:rPr lang="fr-FR" smtClean="0"/>
              <a:pPr/>
              <a:t>19/11/2012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229A-5C01-8E42-887C-62018A2DBFB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56611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A1A9-9478-2041-8BE5-00373B120882}" type="datetimeFigureOut">
              <a:rPr lang="fr-FR" smtClean="0"/>
              <a:pPr/>
              <a:t>19/11/2012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229A-5C01-8E42-887C-62018A2DBFB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50759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A1A9-9478-2041-8BE5-00373B120882}" type="datetimeFigureOut">
              <a:rPr lang="fr-FR" smtClean="0"/>
              <a:pPr/>
              <a:t>19/11/2012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229A-5C01-8E42-887C-62018A2DBFB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48284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A1A9-9478-2041-8BE5-00373B120882}" type="datetimeFigureOut">
              <a:rPr lang="fr-FR" smtClean="0"/>
              <a:pPr/>
              <a:t>19/11/2012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229A-5C01-8E42-887C-62018A2DBFB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50183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A1A9-9478-2041-8BE5-00373B120882}" type="datetimeFigureOut">
              <a:rPr lang="fr-FR" smtClean="0"/>
              <a:pPr/>
              <a:t>19/11/2012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229A-5C01-8E42-887C-62018A2DBFB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5676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A1A9-9478-2041-8BE5-00373B120882}" type="datetimeFigureOut">
              <a:rPr lang="fr-FR" smtClean="0"/>
              <a:pPr/>
              <a:t>19/11/2012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229A-5C01-8E42-887C-62018A2DBFB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95150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A1A9-9478-2041-8BE5-00373B120882}" type="datetimeFigureOut">
              <a:rPr lang="fr-FR" smtClean="0"/>
              <a:pPr/>
              <a:t>19/11/2012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9229A-5C01-8E42-887C-62018A2DBFB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40115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DA1A9-9478-2041-8BE5-00373B120882}" type="datetimeFigureOut">
              <a:rPr lang="fr-FR" smtClean="0"/>
              <a:pPr/>
              <a:t>19/11/2012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9229A-5C01-8E42-887C-62018A2DBFB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30081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pefdakar.org/spip.php?article380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pefdakar.org/spip.php?article364" TargetMode="External"/><Relationship Id="rId2" Type="http://schemas.openxmlformats.org/officeDocument/2006/relationships/hyperlink" Target="http://www.ipefdakar.org/spip.php?rubrique116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pefdakar.org/spip.php?rubrique23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file:///\\localhost\Users\Helene\Desktop\PROJETS%20ZONE%20%202012-2013\BOUJON%20\ENVOI%20BOUJON\FICHE%20APPRENTI%20LOUP.pdf" TargetMode="External"/><Relationship Id="rId2" Type="http://schemas.openxmlformats.org/officeDocument/2006/relationships/hyperlink" Target="file:///\\localhost\Users\Helene\Desktop\PROJETS%20ZONE%20%202012-2013\BOUJON%20\ENVOI%20BOUJON\BOUJON%20DIAPORAMA%20copie.pptx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pefdakar.org/spip.php?article360" TargetMode="External"/><Relationship Id="rId5" Type="http://schemas.openxmlformats.org/officeDocument/2006/relationships/hyperlink" Target="file:///\\localhost\Users\Helene\Desktop\STAGE%20DIRECTEURS\DIAPORAMA%20PROJET%20DE%20ZONE\R%25C3%2589F%25C3%2589RENTIEL%20ANALYSE%20R%25C3%2589CIT%20%20NARRATIF%20copie%202.pdf" TargetMode="External"/><Relationship Id="rId4" Type="http://schemas.openxmlformats.org/officeDocument/2006/relationships/hyperlink" Target="file:///\\localhost\Users\Helene\Desktop\PROJETS%20ZONE%20%202012-2013\BOUJON%20\ENVOI%20BOUJON\Le%20bestiaire%20BOUJON%20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75444"/>
            <a:ext cx="7772400" cy="702706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LES PROJETS DE ZONE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574046"/>
            <a:ext cx="6400800" cy="1752600"/>
          </a:xfrm>
        </p:spPr>
        <p:txBody>
          <a:bodyPr/>
          <a:lstStyle/>
          <a:p>
            <a:r>
              <a:rPr lang="fr-FR" dirty="0" smtClean="0">
                <a:solidFill>
                  <a:srgbClr val="000000"/>
                </a:solidFill>
              </a:rPr>
              <a:t>Stage des directrices et directeurs</a:t>
            </a:r>
          </a:p>
          <a:p>
            <a:r>
              <a:rPr lang="fr-FR" dirty="0" smtClean="0">
                <a:solidFill>
                  <a:srgbClr val="000000"/>
                </a:solidFill>
              </a:rPr>
              <a:t>du 19 au 23 novembre 2012</a:t>
            </a:r>
          </a:p>
          <a:p>
            <a:r>
              <a:rPr lang="fr-FR" dirty="0" smtClean="0">
                <a:solidFill>
                  <a:srgbClr val="000000"/>
                </a:solidFill>
              </a:rPr>
              <a:t>IPEF de l’Afrique </a:t>
            </a:r>
            <a:r>
              <a:rPr lang="fr-FR" dirty="0">
                <a:solidFill>
                  <a:srgbClr val="000000"/>
                </a:solidFill>
              </a:rPr>
              <a:t>O</a:t>
            </a:r>
            <a:r>
              <a:rPr lang="fr-FR" dirty="0" smtClean="0">
                <a:solidFill>
                  <a:srgbClr val="000000"/>
                </a:solidFill>
              </a:rPr>
              <a:t>ccidentale</a:t>
            </a:r>
            <a:endParaRPr lang="fr-FR" dirty="0">
              <a:solidFill>
                <a:srgbClr val="00000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1234495"/>
            <a:ext cx="8597900" cy="3000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953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1162" y="321184"/>
            <a:ext cx="8365638" cy="5804979"/>
          </a:xfrm>
        </p:spPr>
        <p:txBody>
          <a:bodyPr>
            <a:normAutofit/>
          </a:bodyPr>
          <a:lstStyle/>
          <a:p>
            <a:r>
              <a:rPr lang="fr-FR" dirty="0" smtClean="0"/>
              <a:t>Organisation dans les écoles des rencontres élèves autour du parcours (jeux de lecture écriture, illustrations saynètes, exposition des travaux,</a:t>
            </a:r>
          </a:p>
          <a:p>
            <a:r>
              <a:rPr lang="fr-FR" dirty="0" smtClean="0"/>
              <a:t>Semaine du 8 au 12 avril 2013 à Dakar autour du parcours ( ateliers de jeux de lecture, écriture, illustrations saynètes, exposition des travaux,… animés par les enseignantes. Exposition des dessins originaux de Claude Boujon / marionnettistes </a:t>
            </a:r>
          </a:p>
          <a:p>
            <a:pPr marL="0" indent="0">
              <a:buNone/>
            </a:pP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42285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DONNÉES CHIFFRÉES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3989547"/>
              </p:ext>
            </p:extLst>
          </p:nvPr>
        </p:nvGraphicFramePr>
        <p:xfrm>
          <a:off x="457200" y="1600198"/>
          <a:ext cx="8229600" cy="2399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72765">
                <a:tc>
                  <a:txBody>
                    <a:bodyPr/>
                    <a:lstStyle/>
                    <a:p>
                      <a:r>
                        <a:rPr lang="fr-FR" dirty="0" smtClean="0"/>
                        <a:t>DAKAR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PAYS </a:t>
                      </a:r>
                      <a:endParaRPr lang="fr-FR" dirty="0"/>
                    </a:p>
                  </a:txBody>
                  <a:tcPr/>
                </a:tc>
              </a:tr>
              <a:tr h="730769">
                <a:tc>
                  <a:txBody>
                    <a:bodyPr/>
                    <a:lstStyle/>
                    <a:p>
                      <a:r>
                        <a:rPr lang="fr-FR" dirty="0" smtClean="0"/>
                        <a:t>Nombre</a:t>
                      </a:r>
                      <a:r>
                        <a:rPr lang="fr-FR" baseline="0" dirty="0" smtClean="0"/>
                        <a:t> de classes : 31</a:t>
                      </a:r>
                    </a:p>
                    <a:p>
                      <a:endParaRPr lang="fr-FR" baseline="0" dirty="0" smtClean="0"/>
                    </a:p>
                    <a:p>
                      <a:r>
                        <a:rPr lang="fr-FR" baseline="0" dirty="0" smtClean="0"/>
                        <a:t>Nombres d’élèves : 769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</a:t>
                      </a:r>
                      <a:r>
                        <a:rPr lang="fr-FR" baseline="0" dirty="0" smtClean="0"/>
                        <a:t> de classes : 43</a:t>
                      </a:r>
                    </a:p>
                    <a:p>
                      <a:r>
                        <a:rPr lang="fr-FR" baseline="0" dirty="0" smtClean="0"/>
                        <a:t>  </a:t>
                      </a:r>
                    </a:p>
                    <a:p>
                      <a:r>
                        <a:rPr lang="fr-FR" baseline="0" dirty="0" smtClean="0"/>
                        <a:t>Nombres d’élèves : 1008</a:t>
                      </a:r>
                      <a:endParaRPr lang="fr-FR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  <a:tr h="845518"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TOTAL CLASSES   : 74</a:t>
                      </a:r>
                    </a:p>
                    <a:p>
                      <a:pPr algn="ctr"/>
                      <a:r>
                        <a:rPr lang="fr-FR" dirty="0" smtClean="0"/>
                        <a:t>TOTAL ÉLÈVES : 1777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981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0725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DÉFI   TECHNOLOGIQUE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2188" y="1051146"/>
            <a:ext cx="9041812" cy="563531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x-none" dirty="0"/>
              <a:t>Trois  stages de formation, inscrits au PRF sur l’approche technologique viennent en appui à ce projet de zone: 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r>
              <a:rPr lang="x-none" dirty="0"/>
              <a:t>Stage “Approche technologique au cycle 2” </a:t>
            </a:r>
            <a:r>
              <a:rPr lang="fr-FR" dirty="0" smtClean="0"/>
              <a:t>                </a:t>
            </a:r>
            <a:r>
              <a:rPr lang="x-none" dirty="0" smtClean="0"/>
              <a:t>du </a:t>
            </a:r>
            <a:r>
              <a:rPr lang="x-none" dirty="0"/>
              <a:t>12 au 16 novembre 2012 à </a:t>
            </a:r>
            <a:r>
              <a:rPr lang="x-none" dirty="0" smtClean="0"/>
              <a:t>Dakar</a:t>
            </a:r>
            <a:r>
              <a:rPr lang="fr-FR" dirty="0" smtClean="0"/>
              <a:t> - site IPEF </a:t>
            </a:r>
            <a:r>
              <a:rPr lang="fr-FR" dirty="0" smtClean="0">
                <a:hlinkClick r:id="rId2"/>
              </a:rPr>
              <a:t>http://www.ipefdakar.org/spip.php?article380</a:t>
            </a:r>
            <a:endParaRPr lang="fr-FR" dirty="0" smtClean="0"/>
          </a:p>
          <a:p>
            <a:pPr lvl="0"/>
            <a:endParaRPr lang="fr-FR" dirty="0"/>
          </a:p>
          <a:p>
            <a:pPr lvl="0"/>
            <a:r>
              <a:rPr lang="x-none" dirty="0"/>
              <a:t>Stage “Approche technologique au cycle 3” </a:t>
            </a:r>
            <a:r>
              <a:rPr lang="fr-FR" dirty="0" smtClean="0"/>
              <a:t>                </a:t>
            </a:r>
            <a:r>
              <a:rPr lang="x-none" dirty="0" smtClean="0"/>
              <a:t>du  </a:t>
            </a:r>
            <a:r>
              <a:rPr lang="x-none" dirty="0"/>
              <a:t>7 au 11 janvier 2013 à </a:t>
            </a:r>
            <a:r>
              <a:rPr lang="x-none" dirty="0" smtClean="0"/>
              <a:t>Dakar</a:t>
            </a:r>
            <a:endParaRPr lang="fr-FR" dirty="0" smtClean="0"/>
          </a:p>
          <a:p>
            <a:pPr lvl="0"/>
            <a:endParaRPr lang="fr-FR" dirty="0"/>
          </a:p>
          <a:p>
            <a:pPr lvl="0"/>
            <a:r>
              <a:rPr lang="x-none" dirty="0"/>
              <a:t>Stage “Approche technologique au cycle 3” </a:t>
            </a:r>
            <a:r>
              <a:rPr lang="fr-FR" dirty="0" smtClean="0"/>
              <a:t>                </a:t>
            </a:r>
            <a:r>
              <a:rPr lang="x-none" dirty="0" smtClean="0"/>
              <a:t>du </a:t>
            </a:r>
            <a:r>
              <a:rPr lang="x-none" dirty="0"/>
              <a:t>14 au 18 janvier 2013 à  </a:t>
            </a:r>
            <a:r>
              <a:rPr lang="x-none" dirty="0" smtClean="0"/>
              <a:t>Abdijan</a:t>
            </a:r>
            <a:endParaRPr lang="fr-FR" dirty="0" smtClean="0"/>
          </a:p>
          <a:p>
            <a:pPr lvl="0"/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55114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9714"/>
          </a:xfrm>
        </p:spPr>
        <p:txBody>
          <a:bodyPr>
            <a:noAutofit/>
          </a:bodyPr>
          <a:lstStyle/>
          <a:p>
            <a:pPr lvl="0"/>
            <a:r>
              <a:rPr lang="x-none" sz="2800" dirty="0" smtClean="0"/>
              <a:t>Stage “Approche technologique au cycle 2” </a:t>
            </a:r>
            <a:r>
              <a:rPr lang="fr-FR" sz="2800" dirty="0" smtClean="0"/>
              <a:t>                 </a:t>
            </a:r>
            <a:r>
              <a:rPr lang="x-none" sz="2800" dirty="0" smtClean="0"/>
              <a:t>du 12 au 16 novembre 2012 à Dakar</a:t>
            </a:r>
            <a:r>
              <a:rPr lang="fr-FR" sz="2800" dirty="0" smtClean="0"/>
              <a:t/>
            </a:r>
            <a:br>
              <a:rPr lang="fr-FR" sz="2800" dirty="0" smtClean="0"/>
            </a:br>
            <a:endParaRPr lang="fr-FR" sz="2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934352"/>
            <a:ext cx="9144000" cy="5795906"/>
          </a:xfrm>
        </p:spPr>
        <p:txBody>
          <a:bodyPr>
            <a:normAutofit/>
          </a:bodyPr>
          <a:lstStyle/>
          <a:p>
            <a:pPr lvl="0" algn="just">
              <a:buFont typeface="Wingdings" charset="2"/>
              <a:buChar char="q"/>
            </a:pPr>
            <a:r>
              <a:rPr lang="fr-FR" sz="2600" dirty="0"/>
              <a:t>présentation du défi cycle </a:t>
            </a:r>
            <a:r>
              <a:rPr lang="fr-FR" sz="2600" dirty="0" smtClean="0"/>
              <a:t>2 </a:t>
            </a:r>
            <a:r>
              <a:rPr lang="fr-FR" sz="2600" dirty="0"/>
              <a:t>n°</a:t>
            </a:r>
            <a:r>
              <a:rPr lang="fr-FR" sz="2600" dirty="0" smtClean="0"/>
              <a:t>1 réalisé dans le cadre du stage  </a:t>
            </a:r>
            <a:r>
              <a:rPr lang="fr-FR" sz="2600" dirty="0"/>
              <a:t>à l’ensemble des élèves </a:t>
            </a:r>
            <a:r>
              <a:rPr lang="fr-FR" sz="2600" dirty="0" smtClean="0"/>
              <a:t>participants avant le </a:t>
            </a:r>
            <a:r>
              <a:rPr lang="fr-FR" sz="2600" b="1" dirty="0" smtClean="0"/>
              <a:t>15 décembre 2012</a:t>
            </a:r>
            <a:r>
              <a:rPr lang="fr-FR" sz="2600" b="1" dirty="0"/>
              <a:t> </a:t>
            </a:r>
            <a:r>
              <a:rPr lang="fr-FR" sz="2600" dirty="0" smtClean="0"/>
              <a:t>; </a:t>
            </a:r>
          </a:p>
          <a:p>
            <a:pPr lvl="0" algn="just">
              <a:buFont typeface="Wingdings" charset="2"/>
              <a:buChar char="q"/>
            </a:pPr>
            <a:r>
              <a:rPr lang="fr-FR" sz="2600" dirty="0" smtClean="0"/>
              <a:t>Réalisation du défi entre le </a:t>
            </a:r>
            <a:r>
              <a:rPr lang="fr-FR" sz="2600" b="1" dirty="0" smtClean="0"/>
              <a:t>15 décembre et le 14 février</a:t>
            </a:r>
            <a:endParaRPr lang="fr-FR" sz="2600" b="1" dirty="0"/>
          </a:p>
          <a:p>
            <a:pPr lvl="0" algn="just">
              <a:buFont typeface="Wingdings" charset="2"/>
              <a:buChar char="q"/>
            </a:pPr>
            <a:r>
              <a:rPr lang="fr-FR" sz="2600" dirty="0" smtClean="0"/>
              <a:t>présentation </a:t>
            </a:r>
            <a:r>
              <a:rPr lang="fr-FR" sz="2600" dirty="0"/>
              <a:t>du défi cycle 2 </a:t>
            </a:r>
            <a:r>
              <a:rPr lang="fr-FR" sz="2600" dirty="0" smtClean="0"/>
              <a:t> n°2 réalisé dans le cadre du stage à </a:t>
            </a:r>
            <a:r>
              <a:rPr lang="fr-FR" sz="2600" dirty="0"/>
              <a:t>l’ensemble des élèves participants </a:t>
            </a:r>
            <a:r>
              <a:rPr lang="fr-FR" sz="2600" b="1" dirty="0"/>
              <a:t>avant le </a:t>
            </a:r>
            <a:r>
              <a:rPr lang="fr-FR" sz="2600" b="1" dirty="0" smtClean="0"/>
              <a:t>15 février </a:t>
            </a:r>
          </a:p>
          <a:p>
            <a:pPr lvl="0" algn="just">
              <a:buFont typeface="Wingdings" charset="2"/>
              <a:buChar char="q"/>
            </a:pPr>
            <a:r>
              <a:rPr lang="fr-FR" sz="2600" dirty="0" smtClean="0"/>
              <a:t>réalisation du</a:t>
            </a:r>
            <a:r>
              <a:rPr lang="fr-FR" sz="2600" dirty="0"/>
              <a:t> </a:t>
            </a:r>
            <a:r>
              <a:rPr lang="fr-FR" sz="2600" dirty="0" smtClean="0"/>
              <a:t>défi </a:t>
            </a:r>
            <a:r>
              <a:rPr lang="fr-FR" sz="2600" dirty="0"/>
              <a:t>cycle 2 </a:t>
            </a:r>
            <a:r>
              <a:rPr lang="fr-FR" sz="2600" dirty="0" smtClean="0"/>
              <a:t> </a:t>
            </a:r>
            <a:r>
              <a:rPr lang="fr-FR" sz="2600" dirty="0"/>
              <a:t>n°</a:t>
            </a:r>
            <a:r>
              <a:rPr lang="fr-FR" sz="2600" dirty="0" smtClean="0"/>
              <a:t>2 </a:t>
            </a:r>
            <a:r>
              <a:rPr lang="fr-FR" sz="2600" dirty="0"/>
              <a:t>avant </a:t>
            </a:r>
            <a:r>
              <a:rPr lang="fr-FR" sz="2600" b="1" dirty="0"/>
              <a:t>le </a:t>
            </a:r>
            <a:r>
              <a:rPr lang="fr-FR" sz="2600" b="1" dirty="0" smtClean="0"/>
              <a:t>13 avril  </a:t>
            </a:r>
            <a:r>
              <a:rPr lang="fr-FR" sz="2600" b="1" dirty="0"/>
              <a:t>2013 </a:t>
            </a:r>
            <a:r>
              <a:rPr lang="fr-FR" sz="2600" dirty="0" smtClean="0"/>
              <a:t>;</a:t>
            </a:r>
          </a:p>
          <a:p>
            <a:pPr algn="just">
              <a:buFont typeface="Wingdings" charset="2"/>
              <a:buChar char="q"/>
            </a:pPr>
            <a:r>
              <a:rPr lang="fr-FR" sz="2600" dirty="0"/>
              <a:t>envoi avant </a:t>
            </a:r>
            <a:r>
              <a:rPr lang="fr-FR" sz="2600" b="1" dirty="0"/>
              <a:t>le </a:t>
            </a:r>
            <a:r>
              <a:rPr lang="fr-FR" sz="2600" b="1" dirty="0" smtClean="0"/>
              <a:t>20 </a:t>
            </a:r>
            <a:r>
              <a:rPr lang="fr-FR" sz="2600" b="1" dirty="0"/>
              <a:t>avril 2013 </a:t>
            </a:r>
            <a:r>
              <a:rPr lang="fr-FR" sz="2600" dirty="0"/>
              <a:t>du dossier et de la </a:t>
            </a:r>
            <a:r>
              <a:rPr lang="fr-FR" sz="2600" dirty="0" smtClean="0"/>
              <a:t>vidéo </a:t>
            </a:r>
            <a:r>
              <a:rPr lang="fr-FR" sz="2600" dirty="0"/>
              <a:t>(ou du diaporama) à l’école </a:t>
            </a:r>
            <a:r>
              <a:rPr lang="fr-FR" sz="2600" dirty="0" smtClean="0"/>
              <a:t>jury. </a:t>
            </a:r>
            <a:r>
              <a:rPr lang="fr-FR" sz="2600" dirty="0"/>
              <a:t>Le jury est constitué d’élèves du primaire et de sixième, d’enseignants dont un professeur de technologie en collège et d’élèves de 6</a:t>
            </a:r>
            <a:r>
              <a:rPr lang="fr-FR" sz="2600" baseline="30000" dirty="0"/>
              <a:t>ème </a:t>
            </a:r>
            <a:r>
              <a:rPr lang="fr-FR" sz="2600" dirty="0" smtClean="0"/>
              <a:t>;</a:t>
            </a:r>
          </a:p>
          <a:p>
            <a:pPr lvl="0" algn="just">
              <a:buFont typeface="Wingdings" charset="2"/>
              <a:buChar char="q"/>
            </a:pPr>
            <a:r>
              <a:rPr lang="fr-FR" sz="2600" dirty="0"/>
              <a:t>vote de l’école jury avec classement </a:t>
            </a:r>
            <a:r>
              <a:rPr lang="fr-FR" sz="2600" dirty="0" smtClean="0"/>
              <a:t>avant le </a:t>
            </a:r>
            <a:r>
              <a:rPr lang="fr-FR" sz="2600" b="1" dirty="0" smtClean="0"/>
              <a:t>30 </a:t>
            </a:r>
            <a:r>
              <a:rPr lang="fr-FR" sz="2600" b="1" dirty="0"/>
              <a:t>avril </a:t>
            </a:r>
            <a:r>
              <a:rPr lang="fr-FR" sz="2600" b="1" dirty="0" smtClean="0"/>
              <a:t>2013</a:t>
            </a:r>
            <a:r>
              <a:rPr lang="fr-FR" sz="2600" dirty="0" smtClean="0"/>
              <a:t> ;</a:t>
            </a:r>
          </a:p>
          <a:p>
            <a:pPr lvl="0" algn="just">
              <a:buFont typeface="Wingdings" charset="2"/>
              <a:buChar char="q"/>
            </a:pPr>
            <a:r>
              <a:rPr lang="fr-FR" sz="2600" dirty="0"/>
              <a:t>réalisation d’une vidéo d’annonce (ou diaporama) des résultats envoyée à chaque </a:t>
            </a:r>
            <a:r>
              <a:rPr lang="fr-FR" sz="2600" dirty="0" smtClean="0"/>
              <a:t>école fin mai 2013</a:t>
            </a:r>
          </a:p>
          <a:p>
            <a:pPr lvl="0" algn="just"/>
            <a:endParaRPr lang="fr-FR" sz="2600" dirty="0" smtClean="0"/>
          </a:p>
          <a:p>
            <a:pPr lvl="0"/>
            <a:endParaRPr lang="fr-FR" sz="3000" dirty="0"/>
          </a:p>
          <a:p>
            <a:endParaRPr lang="fr-FR" sz="3000" dirty="0" smtClean="0"/>
          </a:p>
          <a:p>
            <a:endParaRPr lang="fr-FR" sz="3000" dirty="0"/>
          </a:p>
          <a:p>
            <a:pPr lvl="0"/>
            <a:endParaRPr lang="fr-FR" sz="3000" dirty="0" smtClean="0"/>
          </a:p>
          <a:p>
            <a:pPr lvl="0"/>
            <a:endParaRPr lang="fr-FR" sz="3000" dirty="0" smtClean="0"/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28208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DONNÉES CHIFFRÉES</a:t>
            </a:r>
            <a:br>
              <a:rPr lang="fr-FR" dirty="0" smtClean="0"/>
            </a:br>
            <a:r>
              <a:rPr lang="fr-FR" dirty="0" smtClean="0"/>
              <a:t>DÉFI TECHNOLOGIQUE CYCLE 2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54870747"/>
              </p:ext>
            </p:extLst>
          </p:nvPr>
        </p:nvGraphicFramePr>
        <p:xfrm>
          <a:off x="457200" y="1600200"/>
          <a:ext cx="8068198" cy="343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4099"/>
                <a:gridCol w="4034099"/>
              </a:tblGrid>
              <a:tr h="534899">
                <a:tc>
                  <a:txBody>
                    <a:bodyPr/>
                    <a:lstStyle/>
                    <a:p>
                      <a:r>
                        <a:rPr lang="fr-FR" dirty="0" smtClean="0"/>
                        <a:t>PÔLE DAKAR /PAYS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 PÔLE ABIDJAN</a:t>
                      </a:r>
                      <a:endParaRPr lang="fr-FR" dirty="0"/>
                    </a:p>
                  </a:txBody>
                  <a:tcPr/>
                </a:tc>
              </a:tr>
              <a:tr h="2901645">
                <a:tc>
                  <a:txBody>
                    <a:bodyPr/>
                    <a:lstStyle/>
                    <a:p>
                      <a:r>
                        <a:rPr lang="fr-FR" dirty="0" smtClean="0"/>
                        <a:t>Nombre</a:t>
                      </a:r>
                      <a:r>
                        <a:rPr lang="fr-FR" baseline="0" dirty="0" smtClean="0"/>
                        <a:t> de classes : 14</a:t>
                      </a:r>
                    </a:p>
                    <a:p>
                      <a:endParaRPr lang="fr-FR" baseline="0" dirty="0" smtClean="0"/>
                    </a:p>
                    <a:p>
                      <a:r>
                        <a:rPr lang="fr-FR" baseline="0" dirty="0" smtClean="0"/>
                        <a:t>Nombre d’élèves : 285</a:t>
                      </a:r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 de classes</a:t>
                      </a:r>
                      <a:r>
                        <a:rPr lang="fr-FR" baseline="0" dirty="0" smtClean="0"/>
                        <a:t> : 7</a:t>
                      </a:r>
                    </a:p>
                    <a:p>
                      <a:endParaRPr lang="fr-FR" baseline="0" dirty="0" smtClean="0"/>
                    </a:p>
                    <a:p>
                      <a:r>
                        <a:rPr lang="fr-FR" baseline="0" dirty="0" smtClean="0"/>
                        <a:t>Nombre d’élèves : 200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8588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DONNÉES CHIFFRÉES                          DÉFI TECHNOLOGIQUE CYCLE 3</a:t>
            </a: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77505865"/>
              </p:ext>
            </p:extLst>
          </p:nvPr>
        </p:nvGraphicFramePr>
        <p:xfrm>
          <a:off x="457200" y="1600200"/>
          <a:ext cx="8229600" cy="430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PÔLE DAKAR/ PAYS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PÔLE ABIDJAN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Nombre</a:t>
                      </a:r>
                      <a:r>
                        <a:rPr lang="fr-FR" baseline="0" dirty="0" smtClean="0"/>
                        <a:t> de classes : 25</a:t>
                      </a:r>
                    </a:p>
                    <a:p>
                      <a:endParaRPr lang="fr-FR" baseline="0" dirty="0" smtClean="0"/>
                    </a:p>
                    <a:p>
                      <a:r>
                        <a:rPr lang="fr-FR" baseline="0" dirty="0" smtClean="0"/>
                        <a:t>Nombre d’élèves : 650</a:t>
                      </a:r>
                      <a:endParaRPr lang="fr-FR" dirty="0" smtClean="0"/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</a:t>
                      </a:r>
                      <a:r>
                        <a:rPr lang="fr-FR" baseline="0" dirty="0" smtClean="0"/>
                        <a:t> de classes : 24</a:t>
                      </a:r>
                    </a:p>
                    <a:p>
                      <a:endParaRPr lang="fr-FR" baseline="0" dirty="0" smtClean="0"/>
                    </a:p>
                    <a:p>
                      <a:r>
                        <a:rPr lang="fr-FR" baseline="0" dirty="0" smtClean="0"/>
                        <a:t>Nombre d’élèves : 672</a:t>
                      </a:r>
                    </a:p>
                    <a:p>
                      <a:endParaRPr lang="fr-FR" baseline="0" dirty="0" smtClean="0"/>
                    </a:p>
                    <a:p>
                      <a:endParaRPr lang="fr-FR" baseline="0" dirty="0" smtClean="0"/>
                    </a:p>
                    <a:p>
                      <a:endParaRPr lang="fr-FR" baseline="0" dirty="0" smtClean="0"/>
                    </a:p>
                    <a:p>
                      <a:endParaRPr lang="fr-FR" baseline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baseline="0" dirty="0" smtClean="0">
                          <a:solidFill>
                            <a:srgbClr val="0000FF"/>
                          </a:solidFill>
                        </a:rPr>
                        <a:t>OUVERTURE DU PROJET À DES ÉTABLISSEMENTS PUBLICS ET PRIVÉS IVOIRIENS</a:t>
                      </a:r>
                      <a:endParaRPr lang="fr-FR" sz="1800" b="1" dirty="0" smtClean="0">
                        <a:solidFill>
                          <a:srgbClr val="0000FF"/>
                        </a:solidFill>
                      </a:endParaRPr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4933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PROJET MUS’ARTS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x-none" dirty="0" smtClean="0"/>
              <a:t>Deux  </a:t>
            </a:r>
            <a:r>
              <a:rPr lang="x-none" dirty="0"/>
              <a:t>stages de formation inter degré, inscrits au PRF, intitulé “Histoire des Arts et pratiques artistiques”  en appui à ce projet se déroulera respectivement </a:t>
            </a:r>
            <a:endParaRPr lang="fr-FR" dirty="0" smtClean="0"/>
          </a:p>
          <a:p>
            <a:r>
              <a:rPr lang="x-none" dirty="0" smtClean="0"/>
              <a:t>à </a:t>
            </a:r>
            <a:r>
              <a:rPr lang="x-none" dirty="0"/>
              <a:t>Abidjan du 7 au 11 janvier 2013 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r>
              <a:rPr lang="x-none" dirty="0" smtClean="0"/>
              <a:t> </a:t>
            </a:r>
            <a:r>
              <a:rPr lang="x-none" dirty="0"/>
              <a:t>à Dakar du 14 au 18 janvier </a:t>
            </a:r>
            <a:r>
              <a:rPr lang="x-none" dirty="0" smtClean="0"/>
              <a:t>2013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06800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DONNÉES CHIFFRÉES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46923026"/>
              </p:ext>
            </p:extLst>
          </p:nvPr>
        </p:nvGraphicFramePr>
        <p:xfrm>
          <a:off x="457200" y="1600200"/>
          <a:ext cx="8229600" cy="402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PÔLE DAKAR / PAYS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PÔLE ABIDJAN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fr-FR" dirty="0" smtClean="0"/>
                        <a:t>Nombre</a:t>
                      </a:r>
                      <a:r>
                        <a:rPr lang="fr-FR" baseline="0" dirty="0" smtClean="0"/>
                        <a:t> de classes : 28</a:t>
                      </a:r>
                      <a:endParaRPr lang="fr-FR" dirty="0" smtClean="0"/>
                    </a:p>
                    <a:p>
                      <a:pPr marL="0" indent="0">
                        <a:buNone/>
                      </a:pPr>
                      <a:endParaRPr lang="fr-FR" dirty="0" smtClean="0"/>
                    </a:p>
                    <a:p>
                      <a:pPr marL="0" indent="0">
                        <a:buNone/>
                      </a:pPr>
                      <a:r>
                        <a:rPr lang="fr-FR" dirty="0" smtClean="0"/>
                        <a:t>Nombre</a:t>
                      </a:r>
                      <a:r>
                        <a:rPr lang="fr-FR" baseline="0" dirty="0" smtClean="0"/>
                        <a:t> d’élèves : 732</a:t>
                      </a:r>
                      <a:endParaRPr lang="fr-FR" dirty="0" smtClean="0"/>
                    </a:p>
                    <a:p>
                      <a:pPr marL="0" indent="0">
                        <a:buNone/>
                      </a:pPr>
                      <a:endParaRPr lang="fr-FR" dirty="0" smtClean="0"/>
                    </a:p>
                    <a:p>
                      <a:pPr marL="0" indent="0">
                        <a:buNone/>
                      </a:pPr>
                      <a:endParaRPr lang="fr-FR" dirty="0" smtClean="0"/>
                    </a:p>
                    <a:p>
                      <a:pPr marL="0" indent="0">
                        <a:buNone/>
                      </a:pPr>
                      <a:r>
                        <a:rPr lang="fr-FR" baseline="0" dirty="0" smtClean="0"/>
                        <a:t>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</a:t>
                      </a:r>
                      <a:r>
                        <a:rPr lang="fr-FR" baseline="0" dirty="0" smtClean="0"/>
                        <a:t> de classes : 32</a:t>
                      </a:r>
                    </a:p>
                    <a:p>
                      <a:endParaRPr lang="fr-FR" baseline="0" dirty="0" smtClean="0"/>
                    </a:p>
                    <a:p>
                      <a:r>
                        <a:rPr lang="fr-FR" baseline="0" dirty="0" smtClean="0"/>
                        <a:t>Nombre d’élèves :  900</a:t>
                      </a:r>
                    </a:p>
                    <a:p>
                      <a:endParaRPr lang="fr-FR" baseline="0" dirty="0" smtClean="0"/>
                    </a:p>
                    <a:p>
                      <a:endParaRPr lang="fr-FR" baseline="0" dirty="0" smtClean="0"/>
                    </a:p>
                    <a:p>
                      <a:endParaRPr lang="fr-FR" baseline="0" dirty="0" smtClean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baseline="0" dirty="0" smtClean="0">
                          <a:solidFill>
                            <a:srgbClr val="0000FF"/>
                          </a:solidFill>
                        </a:rPr>
                        <a:t>OUVERTURE DU PROJET À DES ÉTABLISSEMENTS PUBLICS ET PRIVÉS IVOIRIENS</a:t>
                      </a:r>
                      <a:endParaRPr lang="fr-FR" sz="1800" b="1" dirty="0" smtClean="0">
                        <a:solidFill>
                          <a:srgbClr val="0000FF"/>
                        </a:solidFill>
                      </a:endParaRPr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3976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1711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Livres en appui au projet </a:t>
            </a:r>
            <a:endParaRPr lang="fr-FR" dirty="0"/>
          </a:p>
        </p:txBody>
      </p:sp>
      <p:pic>
        <p:nvPicPr>
          <p:cNvPr id="3" name="Image 2" descr="Sans titre 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4769" y="1111680"/>
            <a:ext cx="4064000" cy="539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4732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6786" y="274638"/>
            <a:ext cx="8821782" cy="747310"/>
          </a:xfrm>
        </p:spPr>
        <p:txBody>
          <a:bodyPr>
            <a:noAutofit/>
          </a:bodyPr>
          <a:lstStyle/>
          <a:p>
            <a:pPr algn="l"/>
            <a:r>
              <a:rPr lang="fr-FR" sz="3200" dirty="0" smtClean="0"/>
              <a:t>À lier au projet </a:t>
            </a:r>
            <a:r>
              <a:rPr lang="fr-FR" sz="3200" dirty="0"/>
              <a:t>l</a:t>
            </a:r>
            <a:r>
              <a:rPr lang="fr-FR" sz="3200" dirty="0" smtClean="0"/>
              <a:t>es événements culturels des pays</a:t>
            </a:r>
            <a:endParaRPr lang="fr-FR" sz="3200" dirty="0"/>
          </a:p>
        </p:txBody>
      </p:sp>
      <p:sp>
        <p:nvSpPr>
          <p:cNvPr id="8" name="ZoneTexte 7"/>
          <p:cNvSpPr txBox="1"/>
          <p:nvPr/>
        </p:nvSpPr>
        <p:spPr>
          <a:xfrm>
            <a:off x="3817973" y="1495492"/>
            <a:ext cx="512059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baseline="30000" dirty="0"/>
              <a:t>LE MUSÉE DAPPER AU </a:t>
            </a:r>
            <a:r>
              <a:rPr lang="fr-FR" sz="3600" b="1" baseline="30000" dirty="0" smtClean="0"/>
              <a:t>SÉNÉGAL</a:t>
            </a:r>
            <a:endParaRPr lang="fr-FR" sz="3600" b="1" baseline="30000" dirty="0"/>
          </a:p>
          <a:p>
            <a:pPr algn="ctr"/>
            <a:r>
              <a:rPr lang="fr-FR" sz="3600" b="1" baseline="30000" dirty="0"/>
              <a:t>Deux expositions</a:t>
            </a:r>
          </a:p>
          <a:p>
            <a:r>
              <a:rPr lang="fr-FR" sz="3600" baseline="30000" dirty="0"/>
              <a:t>Du 9 décembre 2012 au 3 mars 2013</a:t>
            </a:r>
          </a:p>
          <a:p>
            <a:pPr algn="ctr"/>
            <a:r>
              <a:rPr lang="fr-FR" sz="3600" baseline="30000" dirty="0" smtClean="0">
                <a:solidFill>
                  <a:srgbClr val="0000FF"/>
                </a:solidFill>
              </a:rPr>
              <a:t>MASQUES</a:t>
            </a:r>
            <a:endParaRPr lang="fr-FR" sz="3600" baseline="30000" dirty="0">
              <a:solidFill>
                <a:srgbClr val="0000FF"/>
              </a:solidFill>
            </a:endParaRPr>
          </a:p>
          <a:p>
            <a:r>
              <a:rPr lang="fr-FR" sz="3600" i="1" baseline="30000" dirty="0"/>
              <a:t>Centre socioculturel Babacar Joseph Ndiaye de </a:t>
            </a:r>
            <a:r>
              <a:rPr lang="fr-FR" sz="3600" i="1" baseline="30000" dirty="0" smtClean="0"/>
              <a:t>Gorée</a:t>
            </a:r>
          </a:p>
          <a:p>
            <a:endParaRPr lang="fr-FR" sz="3600" baseline="30000" dirty="0"/>
          </a:p>
          <a:p>
            <a:pPr algn="ctr"/>
            <a:r>
              <a:rPr lang="fr-FR" sz="3600" baseline="30000" dirty="0" smtClean="0">
                <a:solidFill>
                  <a:srgbClr val="0000FF"/>
                </a:solidFill>
              </a:rPr>
              <a:t>MÉMOIRES</a:t>
            </a:r>
            <a:endParaRPr lang="fr-FR" sz="3600" baseline="30000" dirty="0">
              <a:solidFill>
                <a:srgbClr val="0000FF"/>
              </a:solidFill>
            </a:endParaRPr>
          </a:p>
          <a:p>
            <a:r>
              <a:rPr lang="fr-FR" sz="3600" baseline="30000" dirty="0"/>
              <a:t>Esplanade face à l’embarcadère - Gorée</a:t>
            </a:r>
          </a:p>
          <a:p>
            <a:endParaRPr lang="fr-FR" sz="3600" baseline="30000" dirty="0" smtClean="0"/>
          </a:p>
          <a:p>
            <a:r>
              <a:rPr lang="fr-FR" sz="3600" baseline="30000" dirty="0" smtClean="0"/>
              <a:t>Les </a:t>
            </a:r>
            <a:r>
              <a:rPr lang="fr-FR" sz="3600" baseline="30000" dirty="0"/>
              <a:t>Comptoirs du Fleuve – S</a:t>
            </a:r>
            <a:r>
              <a:rPr lang="fr-FR" sz="3600" baseline="30000" dirty="0" smtClean="0"/>
              <a:t>aint</a:t>
            </a:r>
            <a:r>
              <a:rPr lang="fr-FR" sz="3600" baseline="30000" dirty="0"/>
              <a:t>-Louis (avril – juin 2013</a:t>
            </a:r>
            <a:r>
              <a:rPr lang="fr-FR" sz="3600" baseline="30000" dirty="0" smtClean="0"/>
              <a:t>)</a:t>
            </a:r>
          </a:p>
          <a:p>
            <a:endParaRPr lang="fr-FR" sz="3600" dirty="0"/>
          </a:p>
        </p:txBody>
      </p:sp>
      <p:pic>
        <p:nvPicPr>
          <p:cNvPr id="3" name="Image 2" descr="Sans titre 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6573" y="1283130"/>
            <a:ext cx="3581400" cy="505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538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0359" y="116794"/>
            <a:ext cx="8336441" cy="1022159"/>
          </a:xfrm>
        </p:spPr>
        <p:txBody>
          <a:bodyPr>
            <a:noAutofit/>
          </a:bodyPr>
          <a:lstStyle/>
          <a:p>
            <a:pPr algn="l"/>
            <a:r>
              <a:rPr lang="fr-FR" sz="3200" dirty="0" smtClean="0"/>
              <a:t/>
            </a:r>
            <a:br>
              <a:rPr lang="fr-FR" sz="3200" dirty="0" smtClean="0"/>
            </a:br>
            <a:r>
              <a:rPr lang="fr-FR" sz="3200" dirty="0" smtClean="0"/>
              <a:t>PARCOURS CINÉMA  2012-2013</a:t>
            </a:r>
            <a:br>
              <a:rPr lang="fr-FR" sz="3200" dirty="0" smtClean="0"/>
            </a:br>
            <a:r>
              <a:rPr lang="fr-FR" sz="3200" dirty="0" smtClean="0"/>
              <a:t> </a:t>
            </a:r>
            <a:r>
              <a:rPr lang="fr-FR" sz="2400" dirty="0" smtClean="0"/>
              <a:t>4</a:t>
            </a:r>
            <a:r>
              <a:rPr lang="fr-FR" sz="2400" baseline="30000" dirty="0" smtClean="0"/>
              <a:t>ème</a:t>
            </a:r>
            <a:r>
              <a:rPr lang="fr-FR" sz="2400" dirty="0" smtClean="0"/>
              <a:t> édition à </a:t>
            </a:r>
            <a:r>
              <a:rPr lang="fr-FR" sz="2400" dirty="0" err="1" smtClean="0"/>
              <a:t>Abdijan</a:t>
            </a:r>
            <a:r>
              <a:rPr lang="fr-FR" sz="2400" dirty="0"/>
              <a:t> </a:t>
            </a:r>
            <a:r>
              <a:rPr lang="fr-FR" sz="2400" dirty="0" smtClean="0"/>
              <a:t>- 7</a:t>
            </a:r>
            <a:r>
              <a:rPr lang="fr-FR" sz="2400" baseline="30000" dirty="0" smtClean="0"/>
              <a:t>ème</a:t>
            </a:r>
            <a:r>
              <a:rPr lang="fr-FR" sz="2400" dirty="0" smtClean="0"/>
              <a:t> édition</a:t>
            </a:r>
            <a:r>
              <a:rPr lang="fr-FR" sz="2400" baseline="30000" dirty="0" smtClean="0"/>
              <a:t> </a:t>
            </a:r>
            <a:r>
              <a:rPr lang="fr-FR" sz="2400" dirty="0" smtClean="0"/>
              <a:t> à Dakar</a:t>
            </a:r>
            <a:br>
              <a:rPr lang="fr-FR" sz="2400" dirty="0" smtClean="0"/>
            </a:br>
            <a:endParaRPr lang="fr-FR" sz="2400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95202319"/>
              </p:ext>
            </p:extLst>
          </p:nvPr>
        </p:nvGraphicFramePr>
        <p:xfrm>
          <a:off x="350359" y="1385002"/>
          <a:ext cx="8510799" cy="5414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6443"/>
                <a:gridCol w="5174356"/>
              </a:tblGrid>
              <a:tr h="364770">
                <a:tc>
                  <a:txBody>
                    <a:bodyPr/>
                    <a:lstStyle/>
                    <a:p>
                      <a:r>
                        <a:rPr lang="fr-FR" dirty="0" smtClean="0"/>
                        <a:t>MATERNELLE CP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CYCLE 2 ET CYCLE 3</a:t>
                      </a:r>
                      <a:endParaRPr lang="fr-FR" dirty="0"/>
                    </a:p>
                  </a:txBody>
                  <a:tcPr/>
                </a:tc>
              </a:tr>
              <a:tr h="618434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 stage de formation, en appui au projet, organisé à Abidjan du 8 au 12 octobre 2012, intitulé </a:t>
                      </a:r>
                      <a:r>
                        <a:rPr lang="fr-FR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Ecole et cinéma : art cinématographique et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maîtrise de la langue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endParaRPr lang="fr-FR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1413564">
                <a:tc rowSpan="3">
                  <a:txBody>
                    <a:bodyPr/>
                    <a:lstStyle/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endParaRPr lang="fr-FR" dirty="0"/>
                    </a:p>
                    <a:p>
                      <a:endParaRPr lang="fr-FR" dirty="0" smtClean="0"/>
                    </a:p>
                    <a:p>
                      <a:endParaRPr lang="fr-FR" dirty="0" smtClean="0"/>
                    </a:p>
                    <a:p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Petites </a:t>
                      </a:r>
                      <a:r>
                        <a:rPr lang="fr-FR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Z’escapades</a:t>
                      </a:r>
                      <a:endParaRPr lang="fr-FR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Pascal Le Nôtre, Jacques-Rémy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Girerd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Pierre-Luc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Granjon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Zoïa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Trofimova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Konstantin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Bronzit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France, 1985 à 2001</a:t>
                      </a:r>
                    </a:p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Films d’animation – 0h32mn</a:t>
                      </a:r>
                      <a:r>
                        <a:rPr lang="fr-FR" dirty="0" smtClean="0">
                          <a:effectLst/>
                        </a:rPr>
                        <a:t> </a:t>
                      </a:r>
                      <a:endParaRPr lang="fr-FR" dirty="0" smtClean="0"/>
                    </a:p>
                    <a:p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Goshu</a:t>
                      </a:r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 violoncelliste</a:t>
                      </a:r>
                      <a:endParaRPr lang="fr-FR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Isao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Takahata</a:t>
                      </a:r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Japon, 1981</a:t>
                      </a:r>
                    </a:p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Film d’animation – 1h03mn</a:t>
                      </a:r>
                      <a:r>
                        <a:rPr lang="fr-FR" dirty="0" smtClean="0">
                          <a:effectLst/>
                        </a:rPr>
                        <a:t> </a:t>
                      </a:r>
                    </a:p>
                    <a:p>
                      <a:endParaRPr lang="fr-FR" dirty="0" smtClean="0">
                        <a:effectLst/>
                      </a:endParaRPr>
                    </a:p>
                    <a:p>
                      <a:endParaRPr lang="fr-FR" dirty="0"/>
                    </a:p>
                  </a:txBody>
                  <a:tcPr/>
                </a:tc>
              </a:tr>
              <a:tr h="1413564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Rabi</a:t>
                      </a:r>
                      <a:endParaRPr lang="fr-FR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Gaston </a:t>
                      </a:r>
                      <a:r>
                        <a:rPr lang="it-IT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Kaboré</a:t>
                      </a:r>
                      <a:r>
                        <a:rPr lang="it-IT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Burkina-Faso / UK, 1992</a:t>
                      </a:r>
                      <a:endParaRPr lang="fr-FR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Fiction – 1h02mn</a:t>
                      </a:r>
                    </a:p>
                    <a:p>
                      <a:endParaRPr lang="fr-FR" dirty="0" smtClean="0"/>
                    </a:p>
                    <a:p>
                      <a:endParaRPr lang="fr-FR" dirty="0"/>
                    </a:p>
                  </a:txBody>
                  <a:tcPr/>
                </a:tc>
              </a:tr>
              <a:tr h="1482693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 Dirigeable volé</a:t>
                      </a:r>
                      <a:endParaRPr lang="fr-FR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fr-FR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Karel Zeman – Tchécoslovaquie, 1966 </a:t>
                      </a:r>
                      <a:endParaRPr lang="fr-FR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5" name="Picture 1" descr="affiche_goshu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19743" y="2554352"/>
            <a:ext cx="764849" cy="1120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Rab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19743" y="3993062"/>
            <a:ext cx="762641" cy="1086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le+dirigeable+vol%C3%A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26186" y="5497327"/>
            <a:ext cx="858426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escapad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3767" y="2554352"/>
            <a:ext cx="12890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518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3474"/>
            <a:ext cx="8229600" cy="382328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Les actions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9404" y="642367"/>
            <a:ext cx="8758818" cy="6061573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x-none" b="1" dirty="0"/>
              <a:t>Création d’un musée </a:t>
            </a:r>
            <a:r>
              <a:rPr lang="x-none" dirty="0"/>
              <a:t>dans chaque établissement avec des œuvres d’artistes et les œuvres produites par les </a:t>
            </a:r>
            <a:r>
              <a:rPr lang="fr-FR" dirty="0" smtClean="0"/>
              <a:t>élèves; </a:t>
            </a:r>
          </a:p>
          <a:p>
            <a:pPr lvl="0"/>
            <a:endParaRPr lang="fr-FR" dirty="0" smtClean="0"/>
          </a:p>
          <a:p>
            <a:pPr lvl="0"/>
            <a:r>
              <a:rPr lang="x-none" b="1" dirty="0" smtClean="0">
                <a:solidFill>
                  <a:srgbClr val="000000"/>
                </a:solidFill>
              </a:rPr>
              <a:t>mise </a:t>
            </a:r>
            <a:r>
              <a:rPr lang="x-none" b="1" dirty="0">
                <a:solidFill>
                  <a:srgbClr val="000000"/>
                </a:solidFill>
              </a:rPr>
              <a:t>en place  d’un cahier </a:t>
            </a:r>
            <a:r>
              <a:rPr lang="x-none" b="1" dirty="0" smtClean="0">
                <a:solidFill>
                  <a:srgbClr val="000000"/>
                </a:solidFill>
              </a:rPr>
              <a:t>d’arts</a:t>
            </a:r>
            <a:r>
              <a:rPr lang="fr-FR" u="sng" dirty="0"/>
              <a:t>;</a:t>
            </a:r>
            <a:r>
              <a:rPr lang="x-none" dirty="0" smtClean="0"/>
              <a:t> </a:t>
            </a:r>
            <a:endParaRPr lang="fr-FR" dirty="0" smtClean="0"/>
          </a:p>
          <a:p>
            <a:pPr lvl="0"/>
            <a:endParaRPr lang="fr-FR" u="sng" dirty="0"/>
          </a:p>
          <a:p>
            <a:pPr lvl="0"/>
            <a:r>
              <a:rPr lang="x-none" b="1" dirty="0" smtClean="0"/>
              <a:t>exploration</a:t>
            </a:r>
            <a:r>
              <a:rPr lang="x-none" b="1" u="sng" dirty="0" smtClean="0"/>
              <a:t> </a:t>
            </a:r>
            <a:r>
              <a:rPr lang="x-none" b="1" dirty="0" smtClean="0"/>
              <a:t> </a:t>
            </a:r>
            <a:r>
              <a:rPr lang="x-none" b="1" dirty="0"/>
              <a:t>de l’histoire des arts à partir d’ouvrages </a:t>
            </a:r>
            <a:r>
              <a:rPr lang="x-none" dirty="0"/>
              <a:t>sur ou intégrant des œuvres d’arts </a:t>
            </a:r>
            <a:r>
              <a:rPr lang="x-none" dirty="0" smtClean="0"/>
              <a:t>;</a:t>
            </a:r>
            <a:endParaRPr lang="fr-FR" dirty="0" smtClean="0"/>
          </a:p>
          <a:p>
            <a:pPr lvl="0"/>
            <a:endParaRPr lang="fr-FR" dirty="0"/>
          </a:p>
          <a:p>
            <a:pPr lvl="0"/>
            <a:r>
              <a:rPr lang="x-none" b="1" dirty="0"/>
              <a:t>création de visites virtuelles des musées des écoles</a:t>
            </a:r>
            <a:r>
              <a:rPr lang="x-none" dirty="0"/>
              <a:t> : les  visites seront mises en ligne sur les sites de chaque établissement et sur le site de l’inspection </a:t>
            </a:r>
            <a:r>
              <a:rPr lang="x-none" dirty="0" smtClean="0"/>
              <a:t>;</a:t>
            </a:r>
            <a:endParaRPr lang="fr-FR" dirty="0" smtClean="0"/>
          </a:p>
          <a:p>
            <a:pPr lvl="0"/>
            <a:endParaRPr lang="fr-FR" dirty="0"/>
          </a:p>
          <a:p>
            <a:pPr lvl="0"/>
            <a:r>
              <a:rPr lang="x-none" b="1" dirty="0"/>
              <a:t>constitution d’une malle pédagogique </a:t>
            </a:r>
            <a:r>
              <a:rPr lang="x-none" dirty="0"/>
              <a:t>(matérielle et/ou virtuelle) : livres </a:t>
            </a:r>
            <a:r>
              <a:rPr lang="x-none" dirty="0" smtClean="0"/>
              <a:t>support</a:t>
            </a:r>
            <a:r>
              <a:rPr lang="x-none" dirty="0"/>
              <a:t>, reproduction des œuvres d’art dans les six domaines, progressions et programmations dans les trois cycles, mutualisation des pratiques et des outils </a:t>
            </a:r>
            <a:r>
              <a:rPr lang="x-none" dirty="0" smtClean="0"/>
              <a:t>;</a:t>
            </a:r>
            <a:endParaRPr lang="fr-FR" dirty="0" smtClean="0"/>
          </a:p>
          <a:p>
            <a:pPr marL="0" lvl="0" indent="0">
              <a:buNone/>
            </a:pPr>
            <a:endParaRPr lang="fr-FR" dirty="0"/>
          </a:p>
          <a:p>
            <a:pPr lvl="0"/>
            <a:r>
              <a:rPr lang="fr-FR" b="1" dirty="0"/>
              <a:t>déclinaison du projet de zone dans chaque projet d’établissement des pays  en termes d’actions</a:t>
            </a:r>
            <a:r>
              <a:rPr lang="fr-FR" dirty="0"/>
              <a:t>, d’appuis sur les  ressources locales en matière d’Art, de visites de musées ou lieux artistiques locaux, d’interventions d’artistes et /ou des professionnels dans les établissements : architecte, musicien, plasticien, photographe.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57394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9"/>
            <a:ext cx="9144000" cy="265534"/>
          </a:xfrm>
        </p:spPr>
        <p:txBody>
          <a:bodyPr>
            <a:normAutofit fontScale="90000"/>
          </a:bodyPr>
          <a:lstStyle/>
          <a:p>
            <a:r>
              <a:rPr lang="fr-FR" sz="3600" dirty="0" smtClean="0"/>
              <a:t>ORGANISATION</a:t>
            </a:r>
            <a:r>
              <a:rPr lang="fr-FR" dirty="0" smtClean="0"/>
              <a:t> </a:t>
            </a:r>
            <a:r>
              <a:rPr lang="fr-FR" sz="3600" dirty="0" smtClean="0"/>
              <a:t>DU PARCOURS CINÉMA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2188" y="715364"/>
            <a:ext cx="9041812" cy="614263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fr-FR" sz="2800" b="1" dirty="0" smtClean="0"/>
              <a:t>Plannings des séances </a:t>
            </a:r>
            <a:r>
              <a:rPr lang="fr-FR" sz="2800" dirty="0" smtClean="0"/>
              <a:t>envoyés aux directeurs directrices à transmettre aux enseignants</a:t>
            </a:r>
          </a:p>
          <a:p>
            <a:pPr algn="just"/>
            <a:r>
              <a:rPr lang="fr-FR" sz="2800" b="1" dirty="0" smtClean="0"/>
              <a:t>Obligation de présence </a:t>
            </a:r>
            <a:r>
              <a:rPr lang="fr-FR" sz="2800" dirty="0" smtClean="0"/>
              <a:t>des enseignants aux projections en amont des séances classe </a:t>
            </a:r>
          </a:p>
          <a:p>
            <a:pPr algn="just"/>
            <a:r>
              <a:rPr lang="fr-FR" sz="2800" b="1" dirty="0" smtClean="0"/>
              <a:t>Ressources </a:t>
            </a:r>
            <a:r>
              <a:rPr lang="fr-FR" sz="2800" dirty="0" smtClean="0"/>
              <a:t>: un cahier de notes du film, de cartes postales d’école et cinéma , un dossier pédagogique donnés lors de la projection enseignants </a:t>
            </a:r>
          </a:p>
          <a:p>
            <a:pPr algn="just"/>
            <a:r>
              <a:rPr lang="fr-FR" sz="2800" b="1" dirty="0" smtClean="0"/>
              <a:t>Règlement des factures des droits de film et affiches</a:t>
            </a:r>
            <a:r>
              <a:rPr lang="fr-FR" sz="2800" dirty="0" smtClean="0"/>
              <a:t> dès la transmission des factures établies par l’établissement mutualisateur. </a:t>
            </a:r>
          </a:p>
          <a:p>
            <a:pPr algn="just"/>
            <a:r>
              <a:rPr lang="fr-FR" sz="2800" b="1" dirty="0" smtClean="0"/>
              <a:t>Règlement des tickets d’entrées élèves </a:t>
            </a:r>
            <a:r>
              <a:rPr lang="fr-FR" sz="2800" dirty="0" smtClean="0"/>
              <a:t>aux salles de cinéma</a:t>
            </a:r>
          </a:p>
          <a:p>
            <a:pPr algn="just"/>
            <a:r>
              <a:rPr lang="fr-FR" sz="2800" b="1" dirty="0" smtClean="0"/>
              <a:t>Organisation de l’acheminement des copies </a:t>
            </a:r>
            <a:r>
              <a:rPr lang="fr-FR" sz="2800" dirty="0" smtClean="0"/>
              <a:t>des films par les conseillers pédagogiques</a:t>
            </a:r>
          </a:p>
          <a:p>
            <a:pPr algn="just"/>
            <a:r>
              <a:rPr lang="fr-FR" sz="2800" b="1" dirty="0" smtClean="0"/>
              <a:t>Prévisionnement à Dakar assuré par </a:t>
            </a:r>
            <a:r>
              <a:rPr lang="fr-FR" sz="2800" b="1" dirty="0" err="1" smtClean="0"/>
              <a:t>M.Chovelon</a:t>
            </a:r>
            <a:r>
              <a:rPr lang="fr-FR" sz="2800" b="1" dirty="0" smtClean="0"/>
              <a:t> </a:t>
            </a:r>
            <a:r>
              <a:rPr lang="fr-FR" sz="2800" dirty="0" smtClean="0"/>
              <a:t>directeur de l’école primaire Jean Mermoz</a:t>
            </a:r>
          </a:p>
          <a:p>
            <a:pPr algn="just"/>
            <a:r>
              <a:rPr lang="fr-FR" sz="2800" b="1" dirty="0" smtClean="0"/>
              <a:t>Prévisionnement à Abidjan assuré par Laurent </a:t>
            </a:r>
            <a:r>
              <a:rPr lang="fr-FR" sz="2800" b="1" dirty="0" err="1" smtClean="0"/>
              <a:t>Daynac</a:t>
            </a:r>
            <a:r>
              <a:rPr lang="fr-FR" sz="2800" b="1" dirty="0" smtClean="0"/>
              <a:t> </a:t>
            </a:r>
          </a:p>
          <a:p>
            <a:pPr marL="0" indent="0" algn="just">
              <a:buNone/>
            </a:pPr>
            <a:r>
              <a:rPr lang="fr-FR" sz="2000" dirty="0" smtClean="0">
                <a:solidFill>
                  <a:srgbClr val="FF0000"/>
                </a:solidFill>
              </a:rPr>
              <a:t> </a:t>
            </a:r>
          </a:p>
          <a:p>
            <a:endParaRPr lang="fr-FR" sz="2400" dirty="0" smtClean="0"/>
          </a:p>
          <a:p>
            <a:pPr marL="0" indent="0">
              <a:buNone/>
            </a:pPr>
            <a:endParaRPr lang="fr-FR" sz="2400" dirty="0" smtClean="0"/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12392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Ressources 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sur le site et compte-rendu du stage 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5983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fr-FR" dirty="0" smtClean="0"/>
              <a:t>Informations sur le </a:t>
            </a:r>
            <a:r>
              <a:rPr lang="fr-FR" dirty="0" err="1" smtClean="0"/>
              <a:t>site</a:t>
            </a:r>
            <a:r>
              <a:rPr lang="fr-FR" dirty="0" err="1" smtClean="0">
                <a:solidFill>
                  <a:srgbClr val="FF0000"/>
                </a:solidFill>
                <a:hlinkClick r:id="rId2"/>
              </a:rPr>
              <a:t>http</a:t>
            </a:r>
            <a:r>
              <a:rPr lang="fr-FR" dirty="0">
                <a:solidFill>
                  <a:srgbClr val="FF0000"/>
                </a:solidFill>
                <a:hlinkClick r:id="rId2"/>
              </a:rPr>
              <a:t>://www.ipefdakar.org/spip.php?</a:t>
            </a:r>
            <a:r>
              <a:rPr lang="fr-FR" dirty="0" smtClean="0">
                <a:solidFill>
                  <a:srgbClr val="FF0000"/>
                </a:solidFill>
                <a:hlinkClick r:id="rId2"/>
              </a:rPr>
              <a:t>rubrique116</a:t>
            </a:r>
            <a:endParaRPr lang="fr-FR" dirty="0" smtClean="0">
              <a:solidFill>
                <a:srgbClr val="FF0000"/>
              </a:solidFill>
            </a:endParaRPr>
          </a:p>
          <a:p>
            <a:endParaRPr lang="fr-FR" dirty="0">
              <a:solidFill>
                <a:srgbClr val="FF0000"/>
              </a:solidFill>
            </a:endParaRPr>
          </a:p>
          <a:p>
            <a:r>
              <a:rPr lang="fr-FR" dirty="0" smtClean="0"/>
              <a:t>Compte rendu du stage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 </a:t>
            </a:r>
            <a:r>
              <a:rPr lang="fr-FR" dirty="0">
                <a:hlinkClick r:id="rId3"/>
              </a:rPr>
              <a:t>http://www.ipefdakar.org/spip.php?article364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56664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DONNÉES CHIFFRÉES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00331457"/>
              </p:ext>
            </p:extLst>
          </p:nvPr>
        </p:nvGraphicFramePr>
        <p:xfrm>
          <a:off x="131385" y="1220619"/>
          <a:ext cx="8861158" cy="512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31974"/>
                <a:gridCol w="4229184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DAKAR</a:t>
                      </a:r>
                      <a:r>
                        <a:rPr lang="fr-FR" baseline="0" dirty="0" smtClean="0"/>
                        <a:t> ET PAYS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ABIDJAN 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pPr marL="0" indent="0">
                        <a:buNone/>
                      </a:pPr>
                      <a:r>
                        <a:rPr lang="fr-FR" b="1" dirty="0" smtClean="0"/>
                        <a:t>SÉNÉGAL</a:t>
                      </a:r>
                      <a:r>
                        <a:rPr lang="fr-FR" dirty="0" smtClean="0"/>
                        <a:t> </a:t>
                      </a:r>
                      <a:r>
                        <a:rPr lang="fr-FR" b="1" dirty="0" smtClean="0"/>
                        <a:t>DAKAR </a:t>
                      </a:r>
                    </a:p>
                    <a:p>
                      <a:pPr marL="0" indent="0">
                        <a:buNone/>
                      </a:pPr>
                      <a:r>
                        <a:rPr lang="fr-FR" dirty="0" smtClean="0"/>
                        <a:t>Nombre</a:t>
                      </a:r>
                      <a:r>
                        <a:rPr lang="fr-FR" baseline="0" dirty="0" smtClean="0"/>
                        <a:t> de classes : </a:t>
                      </a:r>
                      <a:r>
                        <a:rPr lang="fr-FR" dirty="0" smtClean="0"/>
                        <a:t> 29</a:t>
                      </a:r>
                    </a:p>
                    <a:p>
                      <a:pPr marL="0" indent="0">
                        <a:buNone/>
                      </a:pPr>
                      <a:endParaRPr lang="fr-FR" dirty="0" smtClean="0"/>
                    </a:p>
                    <a:p>
                      <a:pPr marL="0" indent="0">
                        <a:buNone/>
                      </a:pPr>
                      <a:r>
                        <a:rPr lang="fr-FR" dirty="0" smtClean="0"/>
                        <a:t>Nombre</a:t>
                      </a:r>
                      <a:r>
                        <a:rPr lang="fr-FR" baseline="0" dirty="0" smtClean="0"/>
                        <a:t> d’élèves : </a:t>
                      </a:r>
                      <a:r>
                        <a:rPr lang="fr-FR" dirty="0" smtClean="0"/>
                        <a:t>710</a:t>
                      </a:r>
                    </a:p>
                    <a:p>
                      <a:pPr marL="0" indent="0">
                        <a:buNone/>
                      </a:pPr>
                      <a:endParaRPr lang="fr-FR" dirty="0" smtClean="0"/>
                    </a:p>
                    <a:p>
                      <a:pPr marL="0" indent="0">
                        <a:buNone/>
                      </a:pPr>
                      <a:endParaRPr lang="fr-FR" dirty="0" smtClean="0"/>
                    </a:p>
                    <a:p>
                      <a:pPr marL="0" indent="0">
                        <a:buNone/>
                      </a:pPr>
                      <a:r>
                        <a:rPr lang="fr-FR" b="1" dirty="0" smtClean="0"/>
                        <a:t>GUINÉE CONAKRY</a:t>
                      </a:r>
                    </a:p>
                    <a:p>
                      <a:pPr marL="0" indent="0">
                        <a:buNone/>
                      </a:pPr>
                      <a:r>
                        <a:rPr lang="fr-FR" dirty="0" smtClean="0"/>
                        <a:t>Nombre</a:t>
                      </a:r>
                      <a:r>
                        <a:rPr lang="fr-FR" baseline="0" dirty="0" smtClean="0"/>
                        <a:t> de classes : 6</a:t>
                      </a:r>
                      <a:endParaRPr lang="fr-FR" dirty="0" smtClean="0"/>
                    </a:p>
                    <a:p>
                      <a:pPr marL="0" indent="0">
                        <a:buNone/>
                      </a:pPr>
                      <a:endParaRPr lang="fr-FR" dirty="0" smtClean="0"/>
                    </a:p>
                    <a:p>
                      <a:pPr marL="0" indent="0">
                        <a:buNone/>
                      </a:pPr>
                      <a:r>
                        <a:rPr lang="fr-FR" dirty="0" smtClean="0"/>
                        <a:t>Nombre</a:t>
                      </a:r>
                      <a:r>
                        <a:rPr lang="fr-FR" baseline="0" dirty="0" smtClean="0"/>
                        <a:t> d’élèves : 167</a:t>
                      </a:r>
                      <a:endParaRPr lang="fr-FR" dirty="0" smtClean="0"/>
                    </a:p>
                    <a:p>
                      <a:pPr marL="0" indent="0">
                        <a:buNone/>
                      </a:pPr>
                      <a:endParaRPr lang="fr-FR" dirty="0" smtClean="0"/>
                    </a:p>
                    <a:p>
                      <a:pPr marL="0" indent="0">
                        <a:buNone/>
                      </a:pPr>
                      <a:endParaRPr lang="fr-FR" dirty="0" smtClean="0"/>
                    </a:p>
                    <a:p>
                      <a:pPr marL="0" indent="0">
                        <a:buNone/>
                      </a:pPr>
                      <a:r>
                        <a:rPr lang="fr-FR" baseline="0" dirty="0" smtClean="0"/>
                        <a:t> </a:t>
                      </a:r>
                      <a:r>
                        <a:rPr lang="fr-FR" b="1" dirty="0" smtClean="0"/>
                        <a:t>DAKAR</a:t>
                      </a:r>
                      <a:r>
                        <a:rPr lang="fr-FR" dirty="0" smtClean="0"/>
                        <a:t> </a:t>
                      </a:r>
                      <a:r>
                        <a:rPr lang="fr-FR" b="1" dirty="0" smtClean="0"/>
                        <a:t>et</a:t>
                      </a:r>
                      <a:r>
                        <a:rPr lang="fr-FR" dirty="0" smtClean="0"/>
                        <a:t> </a:t>
                      </a:r>
                      <a:r>
                        <a:rPr lang="fr-FR" b="1" dirty="0" smtClean="0"/>
                        <a:t>PAYS</a:t>
                      </a:r>
                      <a:r>
                        <a:rPr lang="fr-FR" dirty="0" smtClean="0"/>
                        <a:t> </a:t>
                      </a:r>
                    </a:p>
                    <a:p>
                      <a:pPr marL="0" indent="0">
                        <a:buNone/>
                      </a:pPr>
                      <a:r>
                        <a:rPr lang="fr-FR" dirty="0" smtClean="0"/>
                        <a:t>Nombre de classes : 35</a:t>
                      </a:r>
                    </a:p>
                    <a:p>
                      <a:r>
                        <a:rPr lang="fr-FR" dirty="0" smtClean="0"/>
                        <a:t>Nombre</a:t>
                      </a:r>
                      <a:r>
                        <a:rPr lang="fr-FR" baseline="0" dirty="0" smtClean="0"/>
                        <a:t> d’élèves : 876 </a:t>
                      </a:r>
                      <a:endParaRPr lang="fr-FR" dirty="0" smtClean="0"/>
                    </a:p>
                    <a:p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 smtClean="0"/>
                    </a:p>
                    <a:p>
                      <a:r>
                        <a:rPr lang="fr-FR" dirty="0" smtClean="0"/>
                        <a:t>Nombre</a:t>
                      </a:r>
                      <a:r>
                        <a:rPr lang="fr-FR" baseline="0" dirty="0" smtClean="0"/>
                        <a:t> de classes : 58</a:t>
                      </a:r>
                    </a:p>
                    <a:p>
                      <a:endParaRPr lang="fr-FR" baseline="0" dirty="0" smtClean="0"/>
                    </a:p>
                    <a:p>
                      <a:r>
                        <a:rPr lang="fr-FR" baseline="0" dirty="0" smtClean="0"/>
                        <a:t>Nombre d’élèves : 1600</a:t>
                      </a:r>
                    </a:p>
                    <a:p>
                      <a:endParaRPr lang="fr-FR" baseline="0" dirty="0" smtClean="0"/>
                    </a:p>
                    <a:p>
                      <a:endParaRPr lang="fr-FR" baseline="0" dirty="0" smtClean="0"/>
                    </a:p>
                    <a:p>
                      <a:r>
                        <a:rPr lang="fr-FR" sz="1800" b="1" baseline="0" dirty="0" smtClean="0">
                          <a:solidFill>
                            <a:srgbClr val="0000FF"/>
                          </a:solidFill>
                        </a:rPr>
                        <a:t>OUVERTURE DU PROJET À DES ÉTABLISSEMENTS PUBLICS ET PRIVÉS IVOIRIENS</a:t>
                      </a:r>
                      <a:endParaRPr lang="fr-FR" sz="18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2397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317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PARCOURS DANSE CONTEMPORAINE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2189" y="1036548"/>
            <a:ext cx="8773568" cy="5314130"/>
          </a:xfrm>
        </p:spPr>
        <p:txBody>
          <a:bodyPr>
            <a:normAutofit/>
          </a:bodyPr>
          <a:lstStyle/>
          <a:p>
            <a:r>
              <a:rPr lang="fr-FR" dirty="0"/>
              <a:t>Deux </a:t>
            </a:r>
            <a:r>
              <a:rPr lang="fr-FR" dirty="0" smtClean="0"/>
              <a:t>stages en </a:t>
            </a:r>
            <a:r>
              <a:rPr lang="fr-FR" dirty="0"/>
              <a:t>appui au projet </a:t>
            </a:r>
            <a:r>
              <a:rPr lang="fr-FR" dirty="0" smtClean="0"/>
              <a:t> </a:t>
            </a:r>
            <a:r>
              <a:rPr lang="fr-FR" dirty="0"/>
              <a:t>portés au Plan Régional de Formation 2012-2013, intitulés </a:t>
            </a:r>
            <a:r>
              <a:rPr lang="fr-FR" i="1" dirty="0"/>
              <a:t>La pratique de la danse contemporaine à l’école</a:t>
            </a:r>
            <a:r>
              <a:rPr lang="fr-FR" dirty="0"/>
              <a:t> </a:t>
            </a:r>
            <a:r>
              <a:rPr lang="fr-FR" dirty="0" smtClean="0"/>
              <a:t>se sont déroulés :</a:t>
            </a:r>
            <a:endParaRPr lang="fr-FR" sz="4000" dirty="0"/>
          </a:p>
          <a:p>
            <a:pPr lvl="1"/>
            <a:r>
              <a:rPr lang="fr-FR" dirty="0"/>
              <a:t>à Abidjan du 1</a:t>
            </a:r>
            <a:r>
              <a:rPr lang="fr-FR" baseline="30000" dirty="0"/>
              <a:t>er</a:t>
            </a:r>
            <a:r>
              <a:rPr lang="fr-FR" dirty="0"/>
              <a:t> au 5 octobre 2012</a:t>
            </a:r>
            <a:endParaRPr lang="fr-FR" sz="3600" dirty="0"/>
          </a:p>
          <a:p>
            <a:pPr lvl="1"/>
            <a:r>
              <a:rPr lang="fr-FR" dirty="0"/>
              <a:t>à Dakar du 8 au 12 octobre </a:t>
            </a:r>
            <a:r>
              <a:rPr lang="fr-FR" dirty="0" smtClean="0"/>
              <a:t>2012</a:t>
            </a:r>
          </a:p>
          <a:p>
            <a:pPr lvl="1"/>
            <a:r>
              <a:rPr lang="fr-FR" dirty="0" smtClean="0"/>
              <a:t>Dossier pédagogique remis aux stagiaires</a:t>
            </a:r>
          </a:p>
          <a:p>
            <a:pPr marL="457200" lvl="1" indent="0">
              <a:buNone/>
            </a:pPr>
            <a:endParaRPr lang="fr-FR" dirty="0" smtClean="0"/>
          </a:p>
          <a:p>
            <a:pPr marL="457200" lvl="1" indent="0">
              <a:buNone/>
            </a:pPr>
            <a:endParaRPr lang="fr-FR" sz="2000" dirty="0" smtClean="0"/>
          </a:p>
          <a:p>
            <a:pPr marL="457200" lvl="1" indent="0">
              <a:buNone/>
            </a:pP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xmlns="" val="394596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Données chiffrées 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94171511"/>
              </p:ext>
            </p:extLst>
          </p:nvPr>
        </p:nvGraphicFramePr>
        <p:xfrm>
          <a:off x="822157" y="1406156"/>
          <a:ext cx="7644848" cy="3203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2424"/>
                <a:gridCol w="3822424"/>
              </a:tblGrid>
              <a:tr h="433350">
                <a:tc>
                  <a:txBody>
                    <a:bodyPr/>
                    <a:lstStyle/>
                    <a:p>
                      <a:r>
                        <a:rPr lang="fr-FR" dirty="0" smtClean="0"/>
                        <a:t>DAKAR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ABIDJAN</a:t>
                      </a:r>
                      <a:endParaRPr lang="fr-FR" dirty="0"/>
                    </a:p>
                  </a:txBody>
                  <a:tcPr/>
                </a:tc>
              </a:tr>
              <a:tr h="2770427">
                <a:tc>
                  <a:txBody>
                    <a:bodyPr/>
                    <a:lstStyle/>
                    <a:p>
                      <a:r>
                        <a:rPr lang="fr-FR" dirty="0" smtClean="0"/>
                        <a:t>Nombre</a:t>
                      </a:r>
                      <a:r>
                        <a:rPr lang="fr-FR" baseline="0" dirty="0" smtClean="0"/>
                        <a:t> de classes : 27 </a:t>
                      </a:r>
                    </a:p>
                    <a:p>
                      <a:endParaRPr lang="fr-FR" baseline="0" dirty="0" smtClean="0"/>
                    </a:p>
                    <a:p>
                      <a:r>
                        <a:rPr lang="fr-FR" baseline="0" dirty="0" smtClean="0"/>
                        <a:t>Nombres d’élèves : 730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Nombre de classes : 32</a:t>
                      </a:r>
                    </a:p>
                    <a:p>
                      <a:endParaRPr lang="fr-FR" dirty="0" smtClean="0"/>
                    </a:p>
                    <a:p>
                      <a:r>
                        <a:rPr lang="fr-FR" dirty="0" smtClean="0"/>
                        <a:t>Nombre d’élèves: 900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967699" y="5049484"/>
            <a:ext cx="74993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b="1" dirty="0"/>
              <a:t>Sur le Web…</a:t>
            </a:r>
            <a:endParaRPr lang="fr-FR" dirty="0"/>
          </a:p>
          <a:p>
            <a:r>
              <a:rPr lang="fr-FR" dirty="0"/>
              <a:t>Le </a:t>
            </a:r>
            <a:r>
              <a:rPr lang="fr-FR" i="1" dirty="0"/>
              <a:t>projet Danse contemporaine à l’école </a:t>
            </a:r>
            <a:r>
              <a:rPr lang="fr-FR" dirty="0"/>
              <a:t>est en ligne sur le site de l’Inspection des écoles françaises d’Afrique Occidentale à l’adresse </a:t>
            </a:r>
            <a:r>
              <a:rPr lang="fr-FR" u="sng" dirty="0">
                <a:hlinkClick r:id="rId2"/>
              </a:rPr>
              <a:t>http://www.ipefdakar.org/spip.php?rubrique23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55590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Parcours  de lecture autour d’un auteur illustrateur Claude BOUJON </a:t>
            </a:r>
            <a:endParaRPr lang="fr-FR" dirty="0"/>
          </a:p>
        </p:txBody>
      </p:sp>
      <p:pic>
        <p:nvPicPr>
          <p:cNvPr id="3" name="Image 2" descr="Sans titre 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50269" y="1653782"/>
            <a:ext cx="2616200" cy="2082800"/>
          </a:xfrm>
          <a:prstGeom prst="rect">
            <a:avLst/>
          </a:prstGeom>
        </p:spPr>
      </p:pic>
      <p:pic>
        <p:nvPicPr>
          <p:cNvPr id="4" name="Image 3" descr="Sans titre 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7111" y="1769330"/>
            <a:ext cx="1879600" cy="2362200"/>
          </a:xfrm>
          <a:prstGeom prst="rect">
            <a:avLst/>
          </a:prstGeom>
        </p:spPr>
      </p:pic>
      <p:pic>
        <p:nvPicPr>
          <p:cNvPr id="5" name="Image 4" descr="Sans titre 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0354" y="1769330"/>
            <a:ext cx="1587500" cy="2006600"/>
          </a:xfrm>
          <a:prstGeom prst="rect">
            <a:avLst/>
          </a:prstGeom>
        </p:spPr>
      </p:pic>
      <p:pic>
        <p:nvPicPr>
          <p:cNvPr id="6" name="Image 5" descr="Sans titre 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4754" y="4429496"/>
            <a:ext cx="2298700" cy="1828800"/>
          </a:xfrm>
          <a:prstGeom prst="rect">
            <a:avLst/>
          </a:prstGeom>
        </p:spPr>
      </p:pic>
      <p:pic>
        <p:nvPicPr>
          <p:cNvPr id="7" name="Image 6" descr="Sans titre 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7111" y="4399288"/>
            <a:ext cx="2273300" cy="1765300"/>
          </a:xfrm>
          <a:prstGeom prst="rect">
            <a:avLst/>
          </a:prstGeom>
        </p:spPr>
      </p:pic>
      <p:pic>
        <p:nvPicPr>
          <p:cNvPr id="14" name="Image 13" descr="Sans titre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14646" y="4284988"/>
            <a:ext cx="1549400" cy="19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986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2352"/>
            <a:ext cx="8229600" cy="26402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L’organisation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" y="700764"/>
            <a:ext cx="9144000" cy="6044092"/>
          </a:xfrm>
        </p:spPr>
        <p:txBody>
          <a:bodyPr>
            <a:normAutofit fontScale="70000" lnSpcReduction="20000"/>
          </a:bodyPr>
          <a:lstStyle/>
          <a:p>
            <a:pPr>
              <a:buFont typeface="Wingdings" charset="2"/>
              <a:buChar char="q"/>
            </a:pPr>
            <a:r>
              <a:rPr lang="fr-FR" dirty="0" smtClean="0"/>
              <a:t>4 animations pédagogiques : Dakar, </a:t>
            </a:r>
            <a:r>
              <a:rPr lang="fr-FR" dirty="0" err="1" smtClean="0"/>
              <a:t>Saly</a:t>
            </a:r>
            <a:r>
              <a:rPr lang="fr-FR" dirty="0" smtClean="0"/>
              <a:t>, Thiès, Saint Louis</a:t>
            </a:r>
          </a:p>
          <a:p>
            <a:pPr>
              <a:buFont typeface="Wingdings" charset="2"/>
              <a:buChar char="q"/>
            </a:pPr>
            <a:r>
              <a:rPr lang="fr-FR" dirty="0" smtClean="0"/>
              <a:t>Envoi d’un dossier pédagogique par mail aux établissements pays inscrits dans ce projet  contenant: </a:t>
            </a:r>
          </a:p>
          <a:p>
            <a:r>
              <a:rPr lang="fr-FR" dirty="0" smtClean="0"/>
              <a:t>Un diaporama </a:t>
            </a:r>
            <a:r>
              <a:rPr lang="fr-FR" dirty="0" smtClean="0">
                <a:hlinkClick r:id="rId2" action="ppaction://hlinkpres?slideindex=1&amp;slidetitle="/>
              </a:rPr>
              <a:t>file://localhost/Users/Helene/Desktop/PROJETS ZONE  2012-2013/BOUJON /ENVOI BOUJON/BOUJON DIAPORAMA copie.pptx</a:t>
            </a:r>
            <a:endParaRPr lang="fr-FR" dirty="0" smtClean="0"/>
          </a:p>
          <a:p>
            <a:r>
              <a:rPr lang="fr-FR" dirty="0" smtClean="0"/>
              <a:t> Des fiches pédagogiques sur les livres</a:t>
            </a:r>
          </a:p>
          <a:p>
            <a:r>
              <a:rPr lang="fr-FR" dirty="0" smtClean="0">
                <a:hlinkClick r:id="rId3" action="ppaction://hlinkfile"/>
              </a:rPr>
              <a:t>file://localhost/Users/Helene/Desktop/PROJETS ZONE  2012-2013/BOUJON /ENVOI BOUJON/FICHE APPRENTI LOUP.pdf</a:t>
            </a:r>
            <a:endParaRPr lang="fr-FR" dirty="0" smtClean="0"/>
          </a:p>
          <a:p>
            <a:r>
              <a:rPr lang="fr-FR" dirty="0" smtClean="0"/>
              <a:t> 2 fiches d’ activités transversales </a:t>
            </a:r>
            <a:r>
              <a:rPr lang="fr-FR" dirty="0" smtClean="0">
                <a:hlinkClick r:id="rId4" action="ppaction://hlinkfile"/>
              </a:rPr>
              <a:t>file://localhost/Users/Helene/Desktop/PROJETS ZONE  2012-2013/BOUJON /ENVOI BOUJON/Le bestiaire BOUJON .pdf</a:t>
            </a:r>
            <a:endParaRPr lang="fr-FR" dirty="0" smtClean="0"/>
          </a:p>
          <a:p>
            <a:r>
              <a:rPr lang="fr-FR" dirty="0" smtClean="0"/>
              <a:t>Une fiche référentiel pour analyser un album et repérer un intérêt littéraire</a:t>
            </a:r>
          </a:p>
          <a:p>
            <a:r>
              <a:rPr lang="fr-FR" dirty="0" smtClean="0">
                <a:hlinkClick r:id="rId5" action="ppaction://hlinkfile"/>
              </a:rPr>
              <a:t>file://localhost/Users</a:t>
            </a:r>
            <a:r>
              <a:rPr lang="fr-FR" smtClean="0">
                <a:hlinkClick r:id="rId5" action="ppaction://hlinkfile"/>
              </a:rPr>
              <a:t>/Helene/Desktop/STAGE DIRECTEURS/DIAPORAMA PROJET DE ZONE/RÉFÉRENTIEL ANALYSE RÉCIT  NARRATIF copie 2.pdf</a:t>
            </a:r>
            <a:endParaRPr lang="fr-FR" smtClean="0"/>
          </a:p>
          <a:p>
            <a:endParaRPr lang="fr-FR" dirty="0" smtClean="0"/>
          </a:p>
          <a:p>
            <a:r>
              <a:rPr lang="fr-FR" dirty="0" smtClean="0"/>
              <a:t> RESSOURCES SUR LE SITE DE L’</a:t>
            </a:r>
            <a:r>
              <a:rPr lang="fr-FR" dirty="0" err="1" smtClean="0"/>
              <a:t>IPEF</a:t>
            </a:r>
            <a:r>
              <a:rPr lang="fr-FR" dirty="0" err="1" smtClean="0">
                <a:hlinkClick r:id="rId6"/>
              </a:rPr>
              <a:t>http</a:t>
            </a:r>
            <a:r>
              <a:rPr lang="fr-FR" dirty="0" smtClean="0">
                <a:hlinkClick r:id="rId6"/>
              </a:rPr>
              <a:t>://www.ipefdakar.org/spip.php?article360</a:t>
            </a:r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xmlns="" val="59763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932</Words>
  <Application>Microsoft Office PowerPoint</Application>
  <PresentationFormat>Affichage à l'écran (4:3)</PresentationFormat>
  <Paragraphs>218</Paragraphs>
  <Slides>20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1" baseType="lpstr">
      <vt:lpstr>Thème Office</vt:lpstr>
      <vt:lpstr>LES PROJETS DE ZONE</vt:lpstr>
      <vt:lpstr> PARCOURS CINÉMA  2012-2013  4ème édition à Abdijan - 7ème édition  à Dakar </vt:lpstr>
      <vt:lpstr>ORGANISATION DU PARCOURS CINÉMA</vt:lpstr>
      <vt:lpstr> Ressources  sur le site et compte-rendu du stage  </vt:lpstr>
      <vt:lpstr>DONNÉES CHIFFRÉES</vt:lpstr>
      <vt:lpstr>PARCOURS DANSE CONTEMPORAINE</vt:lpstr>
      <vt:lpstr>Données chiffrées </vt:lpstr>
      <vt:lpstr>Parcours  de lecture autour d’un auteur illustrateur Claude BOUJON </vt:lpstr>
      <vt:lpstr>L’organisation </vt:lpstr>
      <vt:lpstr>Diapositive 10</vt:lpstr>
      <vt:lpstr>DONNÉES CHIFFRÉES</vt:lpstr>
      <vt:lpstr>DÉFI   TECHNOLOGIQUE</vt:lpstr>
      <vt:lpstr>Stage “Approche technologique au cycle 2”                  du 12 au 16 novembre 2012 à Dakar </vt:lpstr>
      <vt:lpstr>DONNÉES CHIFFRÉES DÉFI TECHNOLOGIQUE CYCLE 2</vt:lpstr>
      <vt:lpstr>DONNÉES CHIFFRÉES                          DÉFI TECHNOLOGIQUE CYCLE 3</vt:lpstr>
      <vt:lpstr>PROJET MUS’ARTS</vt:lpstr>
      <vt:lpstr>DONNÉES CHIFFRÉES</vt:lpstr>
      <vt:lpstr>Livres en appui au projet </vt:lpstr>
      <vt:lpstr>À lier au projet les événements culturels des pays</vt:lpstr>
      <vt:lpstr>Les actions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PROJETS DE ZONE</dc:title>
  <dc:creator>Hélène</dc:creator>
  <cp:lastModifiedBy>Laurent Daynac</cp:lastModifiedBy>
  <cp:revision>97</cp:revision>
  <dcterms:created xsi:type="dcterms:W3CDTF">2012-11-18T11:01:31Z</dcterms:created>
  <dcterms:modified xsi:type="dcterms:W3CDTF">2012-11-19T19:08:32Z</dcterms:modified>
</cp:coreProperties>
</file>