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78" r:id="rId4"/>
    <p:sldId id="277" r:id="rId5"/>
    <p:sldId id="279" r:id="rId6"/>
    <p:sldId id="281" r:id="rId7"/>
    <p:sldId id="282" r:id="rId8"/>
    <p:sldId id="280" r:id="rId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Triangle isocè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540544" y="776288"/>
            <a:ext cx="8062912" cy="1470025"/>
          </a:xfrm>
        </p:spPr>
        <p:txBody>
          <a:bodyPr anchor="b">
            <a:normAutofit/>
          </a:bodyPr>
          <a:lstStyle>
            <a:lvl1pPr algn="r">
              <a:defRPr sz="4400"/>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a:xfrm>
            <a:off x="1371600" y="6012656"/>
            <a:ext cx="5791200" cy="365125"/>
          </a:xfrm>
        </p:spPr>
        <p:txBody>
          <a:bodyPr tIns="0" bIns="0" anchor="t"/>
          <a:lstStyle>
            <a:lvl1pPr algn="r">
              <a:defRPr sz="1000"/>
            </a:lvl1pPr>
          </a:lstStyle>
          <a:p>
            <a:fld id="{1FA8BFA9-160D-423F-879B-43593074DCAB}" type="datetimeFigureOut">
              <a:rPr lang="fr-FR" smtClean="0"/>
              <a:pPr/>
              <a:t>13/03/2011</a:t>
            </a:fld>
            <a:endParaRPr lang="fr-FR"/>
          </a:p>
        </p:txBody>
      </p:sp>
      <p:sp>
        <p:nvSpPr>
          <p:cNvPr id="17" name="Espace réservé du pied de page 16"/>
          <p:cNvSpPr>
            <a:spLocks noGrp="1"/>
          </p:cNvSpPr>
          <p:nvPr>
            <p:ph type="ftr" sz="quarter" idx="11"/>
          </p:nvPr>
        </p:nvSpPr>
        <p:spPr>
          <a:xfrm>
            <a:off x="1371600" y="5650704"/>
            <a:ext cx="5791200" cy="365125"/>
          </a:xfrm>
        </p:spPr>
        <p:txBody>
          <a:bodyPr tIns="0" bIns="0" anchor="b"/>
          <a:lstStyle>
            <a:lvl1pPr algn="r">
              <a:defRPr sz="1100"/>
            </a:lvl1pPr>
          </a:lstStyle>
          <a:p>
            <a:endParaRPr lang="fr-FR"/>
          </a:p>
        </p:txBody>
      </p:sp>
      <p:sp>
        <p:nvSpPr>
          <p:cNvPr id="29" name="Espace réservé du numéro de diapositive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1FA8BFA9-160D-423F-879B-43593074DCAB}" type="datetimeFigureOut">
              <a:rPr lang="fr-FR" smtClean="0"/>
              <a:pPr/>
              <a:t>13/03/2011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81800" y="381000"/>
            <a:ext cx="1905000" cy="5486400"/>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381000"/>
            <a:ext cx="6248400" cy="5486400"/>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1FA8BFA9-160D-423F-879B-43593074DCAB}" type="datetimeFigureOut">
              <a:rPr lang="fr-FR" smtClean="0"/>
              <a:pPr/>
              <a:t>13/03/2011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399032"/>
          </a:xfrm>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a:xfrm>
            <a:off x="457200" y="1882808"/>
            <a:ext cx="8229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791456" y="6480048"/>
            <a:ext cx="2133600" cy="301752"/>
          </a:xfrm>
        </p:spPr>
        <p:txBody>
          <a:bodyPr/>
          <a:lstStyle/>
          <a:p>
            <a:fld id="{1FA8BFA9-160D-423F-879B-43593074DCAB}" type="datetimeFigureOut">
              <a:rPr lang="fr-FR" smtClean="0"/>
              <a:pPr/>
              <a:t>13/03/2011</a:t>
            </a:fld>
            <a:endParaRPr lang="fr-FR"/>
          </a:p>
        </p:txBody>
      </p:sp>
      <p:sp>
        <p:nvSpPr>
          <p:cNvPr id="5" name="Espace réservé du pied de page 4"/>
          <p:cNvSpPr>
            <a:spLocks noGrp="1"/>
          </p:cNvSpPr>
          <p:nvPr>
            <p:ph type="ftr" sz="quarter" idx="11"/>
          </p:nvPr>
        </p:nvSpPr>
        <p:spPr>
          <a:xfrm>
            <a:off x="457200" y="6480969"/>
            <a:ext cx="4260056" cy="300831"/>
          </a:xfrm>
        </p:spPr>
        <p:txBody>
          <a:bodyPr/>
          <a:lstStyle/>
          <a:p>
            <a:endParaRPr lang="fr-FR"/>
          </a:p>
        </p:txBody>
      </p:sp>
      <p:sp>
        <p:nvSpPr>
          <p:cNvPr id="6" name="Espace réservé du numéro de diapositive 5"/>
          <p:cNvSpPr>
            <a:spLocks noGrp="1"/>
          </p:cNvSpPr>
          <p:nvPr>
            <p:ph type="sldNum" sz="quarter" idx="12"/>
          </p:nvPr>
        </p:nvSpPr>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2">
        <a:schemeClr val="bg1"/>
      </p:bgRef>
    </p:bg>
    <p:spTree>
      <p:nvGrpSpPr>
        <p:cNvPr id="1" name=""/>
        <p:cNvGrpSpPr/>
        <p:nvPr/>
      </p:nvGrpSpPr>
      <p:grpSpPr>
        <a:xfrm>
          <a:off x="0" y="0"/>
          <a:ext cx="0" cy="0"/>
          <a:chOff x="0" y="0"/>
          <a:chExt cx="0" cy="0"/>
        </a:xfrm>
      </p:grpSpPr>
      <p:sp>
        <p:nvSpPr>
          <p:cNvPr id="9" name="Triangle rect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Triangle isocè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Espace réservé de la date 3"/>
          <p:cNvSpPr>
            <a:spLocks noGrp="1"/>
          </p:cNvSpPr>
          <p:nvPr>
            <p:ph type="dt" sz="half" idx="10"/>
          </p:nvPr>
        </p:nvSpPr>
        <p:spPr>
          <a:xfrm>
            <a:off x="6955632" y="6477000"/>
            <a:ext cx="2133600" cy="304800"/>
          </a:xfrm>
        </p:spPr>
        <p:txBody>
          <a:bodyPr/>
          <a:lstStyle/>
          <a:p>
            <a:fld id="{1FA8BFA9-160D-423F-879B-43593074DCAB}" type="datetimeFigureOut">
              <a:rPr lang="fr-FR" smtClean="0"/>
              <a:pPr/>
              <a:t>13/03/2011</a:t>
            </a:fld>
            <a:endParaRPr lang="fr-FR"/>
          </a:p>
        </p:txBody>
      </p:sp>
      <p:sp>
        <p:nvSpPr>
          <p:cNvPr id="5" name="Espace réservé du pied de page 4"/>
          <p:cNvSpPr>
            <a:spLocks noGrp="1"/>
          </p:cNvSpPr>
          <p:nvPr>
            <p:ph type="ftr" sz="quarter" idx="11"/>
          </p:nvPr>
        </p:nvSpPr>
        <p:spPr>
          <a:xfrm>
            <a:off x="2619376" y="6480969"/>
            <a:ext cx="4260056" cy="300831"/>
          </a:xfrm>
        </p:spPr>
        <p:txBody>
          <a:bodyPr/>
          <a:lstStyle/>
          <a:p>
            <a:endParaRPr lang="fr-FR"/>
          </a:p>
        </p:txBody>
      </p:sp>
      <p:sp>
        <p:nvSpPr>
          <p:cNvPr id="6" name="Espace réservé du numéro de diapositive 5"/>
          <p:cNvSpPr>
            <a:spLocks noGrp="1"/>
          </p:cNvSpPr>
          <p:nvPr>
            <p:ph type="sldNum" sz="quarter" idx="12"/>
          </p:nvPr>
        </p:nvSpPr>
        <p:spPr>
          <a:xfrm>
            <a:off x="8451056" y="809624"/>
            <a:ext cx="502920" cy="300831"/>
          </a:xfrm>
        </p:spPr>
        <p:txBody>
          <a:bodyPr/>
          <a:lstStyle/>
          <a:p>
            <a:fld id="{B10C06C1-9F9E-4080-B993-84F2509DC1B0}" type="slidenum">
              <a:rPr lang="fr-FR" smtClean="0"/>
              <a:pPr/>
              <a:t>‹N°›</a:t>
            </a:fld>
            <a:endParaRPr lang="fr-FR"/>
          </a:p>
        </p:txBody>
      </p:sp>
      <p:cxnSp>
        <p:nvCxnSpPr>
          <p:cNvPr id="11" name="Connecteur droit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cteur droit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r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marL="0" algn="l">
              <a:defRPr/>
            </a:lvl1p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4791456" y="6480969"/>
            <a:ext cx="2133600" cy="301752"/>
          </a:xfrm>
        </p:spPr>
        <p:txBody>
          <a:bodyPr/>
          <a:lstStyle/>
          <a:p>
            <a:fld id="{1FA8BFA9-160D-423F-879B-43593074DCAB}" type="datetimeFigureOut">
              <a:rPr lang="fr-FR" smtClean="0"/>
              <a:pPr/>
              <a:t>13/03/2011</a:t>
            </a:fld>
            <a:endParaRPr lang="fr-FR"/>
          </a:p>
        </p:txBody>
      </p:sp>
      <p:sp>
        <p:nvSpPr>
          <p:cNvPr id="6" name="Espace réservé du pied de page 5"/>
          <p:cNvSpPr>
            <a:spLocks noGrp="1"/>
          </p:cNvSpPr>
          <p:nvPr>
            <p:ph type="ftr" sz="quarter" idx="11"/>
          </p:nvPr>
        </p:nvSpPr>
        <p:spPr>
          <a:xfrm>
            <a:off x="457200" y="6480969"/>
            <a:ext cx="4260056" cy="301752"/>
          </a:xfrm>
        </p:spPr>
        <p:txBody>
          <a:bodyPr/>
          <a:lstStyle/>
          <a:p>
            <a:endParaRPr lang="fr-FR"/>
          </a:p>
        </p:txBody>
      </p:sp>
      <p:sp>
        <p:nvSpPr>
          <p:cNvPr id="7" name="Espace réservé du numéro de diapositive 6"/>
          <p:cNvSpPr>
            <a:spLocks noGrp="1"/>
          </p:cNvSpPr>
          <p:nvPr>
            <p:ph type="sldNum" sz="quarter" idx="12"/>
          </p:nvPr>
        </p:nvSpPr>
        <p:spPr>
          <a:xfrm>
            <a:off x="7589520" y="6480969"/>
            <a:ext cx="502920" cy="301752"/>
          </a:xfrm>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a:xfrm>
            <a:off x="4791456" y="6480969"/>
            <a:ext cx="2130552" cy="301752"/>
          </a:xfrm>
        </p:spPr>
        <p:txBody>
          <a:bodyPr/>
          <a:lstStyle/>
          <a:p>
            <a:fld id="{1FA8BFA9-160D-423F-879B-43593074DCAB}" type="datetimeFigureOut">
              <a:rPr lang="fr-FR" smtClean="0"/>
              <a:pPr/>
              <a:t>13/03/2011</a:t>
            </a:fld>
            <a:endParaRPr lang="fr-FR"/>
          </a:p>
        </p:txBody>
      </p:sp>
      <p:sp>
        <p:nvSpPr>
          <p:cNvPr id="8" name="Espace réservé du pied de page 7"/>
          <p:cNvSpPr>
            <a:spLocks noGrp="1"/>
          </p:cNvSpPr>
          <p:nvPr>
            <p:ph type="ftr" sz="quarter" idx="11"/>
          </p:nvPr>
        </p:nvSpPr>
        <p:spPr>
          <a:xfrm>
            <a:off x="457200" y="6480969"/>
            <a:ext cx="4261104" cy="301752"/>
          </a:xfrm>
        </p:spPr>
        <p:txBody>
          <a:bodyPr/>
          <a:lstStyle/>
          <a:p>
            <a:endParaRPr lang="fr-FR"/>
          </a:p>
        </p:txBody>
      </p:sp>
      <p:sp>
        <p:nvSpPr>
          <p:cNvPr id="9" name="Espace réservé du numéro de diapositive 8"/>
          <p:cNvSpPr>
            <a:spLocks noGrp="1"/>
          </p:cNvSpPr>
          <p:nvPr>
            <p:ph type="sldNum" sz="quarter" idx="12"/>
          </p:nvPr>
        </p:nvSpPr>
        <p:spPr>
          <a:xfrm>
            <a:off x="7589520" y="6483096"/>
            <a:ext cx="502920" cy="301752"/>
          </a:xfrm>
        </p:spPr>
        <p:txBody>
          <a:bodyPr/>
          <a:lstStyle>
            <a:lvl1pPr algn="ctr">
              <a:defRPr/>
            </a:lvl1pPr>
          </a:lstStyle>
          <a:p>
            <a:fld id="{B10C06C1-9F9E-4080-B993-84F2509DC1B0}"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b="0"/>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1FA8BFA9-160D-423F-879B-43593074DCAB}" type="datetimeFigureOut">
              <a:rPr lang="fr-FR" smtClean="0"/>
              <a:pPr/>
              <a:t>13/03/2011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791456" y="6480969"/>
            <a:ext cx="2133600" cy="301752"/>
          </a:xfrm>
        </p:spPr>
        <p:txBody>
          <a:bodyPr/>
          <a:lstStyle/>
          <a:p>
            <a:fld id="{1FA8BFA9-160D-423F-879B-43593074DCAB}" type="datetimeFigureOut">
              <a:rPr lang="fr-FR" smtClean="0"/>
              <a:pPr/>
              <a:t>13/03/2011</a:t>
            </a:fld>
            <a:endParaRPr lang="fr-FR"/>
          </a:p>
        </p:txBody>
      </p:sp>
      <p:sp>
        <p:nvSpPr>
          <p:cNvPr id="3" name="Espace réservé du pied de page 2"/>
          <p:cNvSpPr>
            <a:spLocks noGrp="1"/>
          </p:cNvSpPr>
          <p:nvPr>
            <p:ph type="ftr" sz="quarter" idx="11"/>
          </p:nvPr>
        </p:nvSpPr>
        <p:spPr>
          <a:xfrm>
            <a:off x="457200" y="6481890"/>
            <a:ext cx="4260056" cy="300831"/>
          </a:xfrm>
        </p:spPr>
        <p:txBody>
          <a:bodyPr/>
          <a:lstStyle/>
          <a:p>
            <a:endParaRPr lang="fr-FR"/>
          </a:p>
        </p:txBody>
      </p:sp>
      <p:sp>
        <p:nvSpPr>
          <p:cNvPr id="4" name="Espace réservé du numéro de diapositive 3"/>
          <p:cNvSpPr>
            <a:spLocks noGrp="1"/>
          </p:cNvSpPr>
          <p:nvPr>
            <p:ph type="sldNum" sz="quarter" idx="12"/>
          </p:nvPr>
        </p:nvSpPr>
        <p:spPr>
          <a:xfrm>
            <a:off x="7589520" y="6480969"/>
            <a:ext cx="502920" cy="301752"/>
          </a:xfrm>
        </p:spPr>
        <p:txBody>
          <a:bodyPr/>
          <a:lstStyle/>
          <a:p>
            <a:fld id="{B10C06C1-9F9E-4080-B993-84F2509DC1B0}" type="slidenum">
              <a:rPr lang="fr-FR" smtClean="0"/>
              <a:pPr/>
              <a:t>‹N°›</a:t>
            </a:fld>
            <a:endParaRPr lang="fr-FR"/>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278976" y="6556248"/>
            <a:ext cx="2133600" cy="301752"/>
          </a:xfrm>
        </p:spPr>
        <p:txBody>
          <a:bodyPr/>
          <a:lstStyle>
            <a:lvl1pPr>
              <a:defRPr sz="900"/>
            </a:lvl1pPr>
          </a:lstStyle>
          <a:p>
            <a:fld id="{1FA8BFA9-160D-423F-879B-43593074DCAB}" type="datetimeFigureOut">
              <a:rPr lang="fr-FR" smtClean="0"/>
              <a:pPr/>
              <a:t>13/03/2011</a:t>
            </a:fld>
            <a:endParaRPr lang="fr-FR"/>
          </a:p>
        </p:txBody>
      </p:sp>
      <p:sp>
        <p:nvSpPr>
          <p:cNvPr id="6" name="Espace réservé du pied de page 5"/>
          <p:cNvSpPr>
            <a:spLocks noGrp="1"/>
          </p:cNvSpPr>
          <p:nvPr>
            <p:ph type="ftr" sz="quarter" idx="11"/>
          </p:nvPr>
        </p:nvSpPr>
        <p:spPr>
          <a:xfrm>
            <a:off x="1135856" y="6556248"/>
            <a:ext cx="5143120"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410576" y="6556248"/>
            <a:ext cx="502920" cy="301752"/>
          </a:xfrm>
        </p:spPr>
        <p:txBody>
          <a:bodyPr/>
          <a:lstStyle>
            <a:lvl1pPr>
              <a:defRPr sz="900"/>
            </a:lvl1pPr>
          </a:lstStyle>
          <a:p>
            <a:fld id="{B10C06C1-9F9E-4080-B993-84F2509DC1B0}"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a:xfrm>
            <a:off x="6108192" y="6556248"/>
            <a:ext cx="2103120" cy="301752"/>
          </a:xfrm>
        </p:spPr>
        <p:txBody>
          <a:bodyPr/>
          <a:lstStyle>
            <a:lvl1pPr>
              <a:defRPr sz="900"/>
            </a:lvl1pPr>
          </a:lstStyle>
          <a:p>
            <a:fld id="{1FA8BFA9-160D-423F-879B-43593074DCAB}" type="datetimeFigureOut">
              <a:rPr lang="fr-FR" smtClean="0"/>
              <a:pPr/>
              <a:t>13/03/2011</a:t>
            </a:fld>
            <a:endParaRPr lang="fr-FR"/>
          </a:p>
        </p:txBody>
      </p:sp>
      <p:sp>
        <p:nvSpPr>
          <p:cNvPr id="6" name="Espace réservé du pied de page 5"/>
          <p:cNvSpPr>
            <a:spLocks noGrp="1"/>
          </p:cNvSpPr>
          <p:nvPr>
            <p:ph type="ftr" sz="quarter" idx="11"/>
          </p:nvPr>
        </p:nvSpPr>
        <p:spPr>
          <a:xfrm>
            <a:off x="1170432" y="6557169"/>
            <a:ext cx="4948072" cy="301752"/>
          </a:xfrm>
        </p:spPr>
        <p:txBody>
          <a:bodyPr/>
          <a:lstStyle>
            <a:lvl1pPr>
              <a:defRPr sz="900"/>
            </a:lvl1pPr>
          </a:lstStyle>
          <a:p>
            <a:endParaRPr lang="fr-FR"/>
          </a:p>
        </p:txBody>
      </p:sp>
      <p:sp>
        <p:nvSpPr>
          <p:cNvPr id="7" name="Espace réservé du numéro de diapositive 6"/>
          <p:cNvSpPr>
            <a:spLocks noGrp="1"/>
          </p:cNvSpPr>
          <p:nvPr>
            <p:ph type="sldNum" sz="quarter" idx="12"/>
          </p:nvPr>
        </p:nvSpPr>
        <p:spPr>
          <a:xfrm>
            <a:off x="8217192" y="6556248"/>
            <a:ext cx="365760" cy="301752"/>
          </a:xfrm>
        </p:spPr>
        <p:txBody>
          <a:bodyPr/>
          <a:lstStyle>
            <a:lvl1pPr algn="ctr">
              <a:defRPr sz="900"/>
            </a:lvl1pPr>
          </a:lstStyle>
          <a:p>
            <a:fld id="{B10C06C1-9F9E-4080-B993-84F2509DC1B0}"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Triangle rect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Connecteur droit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cteur droit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Espace réservé du titre 21"/>
          <p:cNvSpPr>
            <a:spLocks noGrp="1"/>
          </p:cNvSpPr>
          <p:nvPr>
            <p:ph type="title"/>
          </p:nvPr>
        </p:nvSpPr>
        <p:spPr>
          <a:xfrm>
            <a:off x="457200" y="267494"/>
            <a:ext cx="8229600" cy="1399032"/>
          </a:xfrm>
          <a:prstGeom prst="rect">
            <a:avLst/>
          </a:prstGeom>
        </p:spPr>
        <p:txBody>
          <a:bodyPr vert="horz" anchor="ctr">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1FA8BFA9-160D-423F-879B-43593074DCAB}" type="datetimeFigureOut">
              <a:rPr lang="fr-FR" smtClean="0"/>
              <a:pPr/>
              <a:t>13/03/2011</a:t>
            </a:fld>
            <a:endParaRPr lang="fr-FR"/>
          </a:p>
        </p:txBody>
      </p:sp>
      <p:sp>
        <p:nvSpPr>
          <p:cNvPr id="3" name="Espace réservé du pied de page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fr-FR"/>
          </a:p>
        </p:txBody>
      </p:sp>
      <p:sp>
        <p:nvSpPr>
          <p:cNvPr id="23" name="Espace réservé du numéro de diapositive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10C06C1-9F9E-4080-B993-84F2509DC1B0}" type="slidenum">
              <a:rPr lang="fr-FR" smtClean="0"/>
              <a:pPr/>
              <a:t>‹N°›</a:t>
            </a:fld>
            <a:endParaRPr lang="fr-F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dissolve/>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programmes%202008.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39552" y="1700808"/>
            <a:ext cx="8062912" cy="1470025"/>
          </a:xfrm>
        </p:spPr>
        <p:txBody>
          <a:bodyPr>
            <a:normAutofit fontScale="90000"/>
          </a:bodyPr>
          <a:lstStyle/>
          <a:p>
            <a:r>
              <a:rPr lang="fr-FR" sz="3900" dirty="0" smtClean="0"/>
              <a:t>Gestion d’une classe élémentaire </a:t>
            </a:r>
            <a:r>
              <a:rPr lang="fr-FR" sz="3100" dirty="0" smtClean="0"/>
              <a:t>(organisation, programmations, gestion de l’hétérogénéité)</a:t>
            </a:r>
            <a:endParaRPr lang="fr-FR" sz="3100" dirty="0"/>
          </a:p>
        </p:txBody>
      </p:sp>
      <p:sp>
        <p:nvSpPr>
          <p:cNvPr id="3" name="Sous-titre 2"/>
          <p:cNvSpPr>
            <a:spLocks noGrp="1"/>
          </p:cNvSpPr>
          <p:nvPr>
            <p:ph type="subTitle" idx="1"/>
          </p:nvPr>
        </p:nvSpPr>
        <p:spPr>
          <a:xfrm>
            <a:off x="539552" y="4221088"/>
            <a:ext cx="8062912" cy="1440160"/>
          </a:xfrm>
        </p:spPr>
        <p:txBody>
          <a:bodyPr>
            <a:normAutofit/>
          </a:bodyPr>
          <a:lstStyle/>
          <a:p>
            <a:r>
              <a:rPr lang="fr-FR" sz="1800" b="1" i="1" dirty="0" smtClean="0"/>
              <a:t>Cours Sévigné (Abidjan)</a:t>
            </a:r>
          </a:p>
          <a:p>
            <a:r>
              <a:rPr lang="fr-FR" sz="1800" b="1" i="1" dirty="0" smtClean="0"/>
              <a:t>14 au 18 février 2011</a:t>
            </a:r>
          </a:p>
          <a:p>
            <a:r>
              <a:rPr lang="fr-FR" sz="1800" b="1" i="1" dirty="0" smtClean="0"/>
              <a:t>Laurent </a:t>
            </a:r>
            <a:r>
              <a:rPr lang="fr-FR" sz="1800" b="1" i="1" dirty="0" err="1" smtClean="0"/>
              <a:t>Daynac</a:t>
            </a:r>
            <a:r>
              <a:rPr lang="fr-FR" sz="1800" b="1" i="1" dirty="0" smtClean="0"/>
              <a:t>, </a:t>
            </a:r>
          </a:p>
          <a:p>
            <a:r>
              <a:rPr lang="fr-FR" sz="1800" b="1" i="1" dirty="0" smtClean="0"/>
              <a:t>Conseiller pédagogique auprès de l’IEN</a:t>
            </a:r>
            <a:endParaRPr lang="fr-FR" sz="1800" b="1" i="1" dirty="0"/>
          </a:p>
        </p:txBody>
      </p:sp>
      <p:pic>
        <p:nvPicPr>
          <p:cNvPr id="3074" name="Picture 2"/>
          <p:cNvPicPr>
            <a:picLocks noChangeAspect="1" noChangeArrowheads="1"/>
          </p:cNvPicPr>
          <p:nvPr/>
        </p:nvPicPr>
        <p:blipFill>
          <a:blip r:embed="rId2" cstate="print"/>
          <a:srcRect/>
          <a:stretch>
            <a:fillRect/>
          </a:stretch>
        </p:blipFill>
        <p:spPr bwMode="auto">
          <a:xfrm rot="662991">
            <a:off x="365255" y="3455305"/>
            <a:ext cx="3628154" cy="2721115"/>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217290"/>
          </a:xfrm>
        </p:spPr>
        <p:txBody>
          <a:bodyPr>
            <a:normAutofit/>
          </a:bodyPr>
          <a:lstStyle/>
          <a:p>
            <a:r>
              <a:rPr lang="fr-FR" sz="3200" dirty="0" smtClean="0"/>
              <a:t>Programmes et élaboration de progressions (cycle)</a:t>
            </a:r>
            <a:endParaRPr lang="fr-FR" sz="3200" dirty="0"/>
          </a:p>
        </p:txBody>
      </p:sp>
      <p:sp>
        <p:nvSpPr>
          <p:cNvPr id="3" name="Espace réservé du contenu 2"/>
          <p:cNvSpPr>
            <a:spLocks noGrp="1"/>
          </p:cNvSpPr>
          <p:nvPr>
            <p:ph idx="1"/>
          </p:nvPr>
        </p:nvSpPr>
        <p:spPr>
          <a:xfrm>
            <a:off x="323528" y="1484784"/>
            <a:ext cx="8496944" cy="4896544"/>
          </a:xfrm>
          <a:ln>
            <a:noFill/>
          </a:ln>
        </p:spPr>
        <p:txBody>
          <a:bodyPr>
            <a:noAutofit/>
          </a:bodyPr>
          <a:lstStyle/>
          <a:p>
            <a:r>
              <a:rPr lang="fr-FR" sz="2000" b="1" dirty="0" smtClean="0"/>
              <a:t>Pourquoi élaborer des répartitions de cycle et d’école ?</a:t>
            </a:r>
            <a:endParaRPr lang="fr-FR" sz="2000" dirty="0" smtClean="0"/>
          </a:p>
          <a:p>
            <a:pPr>
              <a:buNone/>
            </a:pPr>
            <a:r>
              <a:rPr lang="fr-FR" sz="2000" dirty="0" smtClean="0"/>
              <a:t>	-&gt; pour établir la répartition des contenus d’enseignement pour chaque discipline en respectant les </a:t>
            </a:r>
            <a:r>
              <a:rPr lang="fr-FR" sz="2000" u="sng" dirty="0" smtClean="0"/>
              <a:t>programmes</a:t>
            </a:r>
            <a:r>
              <a:rPr lang="fr-FR" sz="2000" dirty="0" smtClean="0"/>
              <a:t> (juin 2008), le </a:t>
            </a:r>
            <a:r>
              <a:rPr lang="fr-FR" sz="2000" u="sng" dirty="0" smtClean="0"/>
              <a:t>socle commun de connaissances et de compétences </a:t>
            </a:r>
            <a:r>
              <a:rPr lang="fr-FR" sz="2000" dirty="0" smtClean="0"/>
              <a:t>et les </a:t>
            </a:r>
            <a:r>
              <a:rPr lang="fr-FR" sz="2000" u="sng" dirty="0" smtClean="0"/>
              <a:t>liaisons de cycle à cycle</a:t>
            </a:r>
            <a:r>
              <a:rPr lang="fr-FR" sz="2000" dirty="0" smtClean="0"/>
              <a:t>. Ces documents, élaborés par l’équipe du cycle, servent de référence pour planifier les répartitions annuelles de chaque classe de l’école.</a:t>
            </a:r>
          </a:p>
          <a:p>
            <a:r>
              <a:rPr lang="fr-FR" sz="2000" b="1" dirty="0" smtClean="0"/>
              <a:t>Quelle présentation ?</a:t>
            </a:r>
            <a:endParaRPr lang="fr-FR" sz="2000" dirty="0" smtClean="0"/>
          </a:p>
          <a:p>
            <a:pPr>
              <a:buNone/>
            </a:pPr>
            <a:r>
              <a:rPr lang="fr-FR" sz="2000" dirty="0" smtClean="0"/>
              <a:t>	-&gt; un document libellé en termes de contenus d’enseignement et d’apprentissage, s’appuyant sur les programmes officiels.</a:t>
            </a:r>
          </a:p>
          <a:p>
            <a:pPr>
              <a:buNone/>
            </a:pPr>
            <a:r>
              <a:rPr lang="fr-FR" sz="2000" dirty="0" smtClean="0"/>
              <a:t>	-&gt; une page par matière avec les différents niveaux du cycle / de l’école. Il n’est pas tenu compte des durées d’apprentissage, ni des profils des apprenants, ni des démarches mises en œuvre.</a:t>
            </a:r>
          </a:p>
          <a:p>
            <a:pPr>
              <a:buNone/>
            </a:pPr>
            <a:r>
              <a:rPr lang="fr-FR" sz="2000" dirty="0" smtClean="0"/>
              <a:t>	</a:t>
            </a:r>
            <a:r>
              <a:rPr lang="fr-FR" sz="2000" i="1" dirty="0" smtClean="0"/>
              <a:t>(Préparer la classe au quotidien – CRDP Bourgogne)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217290"/>
          </a:xfrm>
        </p:spPr>
        <p:txBody>
          <a:bodyPr>
            <a:normAutofit/>
          </a:bodyPr>
          <a:lstStyle/>
          <a:p>
            <a:r>
              <a:rPr lang="fr-FR" sz="3200" dirty="0" smtClean="0"/>
              <a:t>Programmes et élaboration de progressions (cycle)</a:t>
            </a:r>
            <a:endParaRPr lang="fr-FR" sz="3200" dirty="0"/>
          </a:p>
        </p:txBody>
      </p:sp>
      <p:sp>
        <p:nvSpPr>
          <p:cNvPr id="6" name="Espace réservé du contenu 5"/>
          <p:cNvSpPr>
            <a:spLocks noGrp="1"/>
          </p:cNvSpPr>
          <p:nvPr>
            <p:ph idx="1"/>
          </p:nvPr>
        </p:nvSpPr>
        <p:spPr/>
        <p:txBody>
          <a:bodyPr>
            <a:noAutofit/>
          </a:bodyPr>
          <a:lstStyle/>
          <a:p>
            <a:pPr marL="448056" lvl="1" indent="-384048">
              <a:buSzPct val="80000"/>
              <a:buFont typeface="Wingdings 2"/>
              <a:buChar char=""/>
            </a:pPr>
            <a:r>
              <a:rPr lang="fr-FR" sz="2200" dirty="0" smtClean="0"/>
              <a:t>Mentionner les compétences du palier du socle commun qui sont travaillées.</a:t>
            </a:r>
          </a:p>
          <a:p>
            <a:r>
              <a:rPr lang="fr-FR" sz="2200" dirty="0" smtClean="0"/>
              <a:t>Des repères sont donnés dans le document des programmes d’enseignement de l’école primaire (</a:t>
            </a:r>
            <a:r>
              <a:rPr lang="fr-FR" sz="2200" dirty="0" smtClean="0">
                <a:hlinkClick r:id="rId2" action="ppaction://hlinkfile"/>
              </a:rPr>
              <a:t>pages 31 à 39</a:t>
            </a:r>
            <a:r>
              <a:rPr lang="fr-FR" sz="2200" dirty="0" smtClean="0"/>
              <a:t>) pour organiser la progressivité des apprentissages.</a:t>
            </a:r>
          </a:p>
          <a:p>
            <a:r>
              <a:rPr lang="fr-FR" sz="2200" dirty="0" smtClean="0"/>
              <a:t>La répartition peut se faire :</a:t>
            </a:r>
          </a:p>
          <a:p>
            <a:pPr lvl="1"/>
            <a:r>
              <a:rPr lang="fr-FR" sz="2000" dirty="0" smtClean="0"/>
              <a:t>de façon progressive : pour un domaine donné, les notions sont construites en continu, tout au long du cycle,</a:t>
            </a:r>
          </a:p>
          <a:p>
            <a:pPr lvl="1"/>
            <a:r>
              <a:rPr lang="fr-FR" sz="2000" dirty="0" smtClean="0"/>
              <a:t>de façon concentrique : les notions distribuées par niveau sont étudiées de façon approfondie et ne sont pas revues au cours du même cycle.</a:t>
            </a:r>
            <a:endParaRPr lang="fr-FR" sz="20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 calcmode="lin" valueType="num">
                                      <p:cBhvr additive="base">
                                        <p:cTn id="2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217290"/>
          </a:xfrm>
        </p:spPr>
        <p:txBody>
          <a:bodyPr>
            <a:normAutofit/>
          </a:bodyPr>
          <a:lstStyle/>
          <a:p>
            <a:r>
              <a:rPr lang="fr-FR" sz="3200" dirty="0" smtClean="0"/>
              <a:t>Programmes et élaboration de progressions (cycle)</a:t>
            </a:r>
            <a:endParaRPr lang="fr-FR" sz="3200" dirty="0"/>
          </a:p>
        </p:txBody>
      </p:sp>
      <p:graphicFrame>
        <p:nvGraphicFramePr>
          <p:cNvPr id="4" name="Espace réservé du contenu 3"/>
          <p:cNvGraphicFramePr>
            <a:graphicFrameLocks noGrp="1"/>
          </p:cNvGraphicFramePr>
          <p:nvPr>
            <p:ph idx="1"/>
          </p:nvPr>
        </p:nvGraphicFramePr>
        <p:xfrm>
          <a:off x="323528" y="1700808"/>
          <a:ext cx="8496300" cy="4683760"/>
        </p:xfrm>
        <a:graphic>
          <a:graphicData uri="http://schemas.openxmlformats.org/drawingml/2006/table">
            <a:tbl>
              <a:tblPr firstRow="1" bandRow="1">
                <a:tableStyleId>{5C22544A-7EE6-4342-B048-85BDC9FD1C3A}</a:tableStyleId>
              </a:tblPr>
              <a:tblGrid>
                <a:gridCol w="3191757"/>
                <a:gridCol w="3191757"/>
                <a:gridCol w="674357"/>
                <a:gridCol w="719315"/>
                <a:gridCol w="719114"/>
              </a:tblGrid>
              <a:tr h="370840">
                <a:tc>
                  <a:txBody>
                    <a:bodyPr/>
                    <a:lstStyle/>
                    <a:p>
                      <a:r>
                        <a:rPr lang="fr-FR" dirty="0" smtClean="0"/>
                        <a:t>Socle commun</a:t>
                      </a:r>
                    </a:p>
                    <a:p>
                      <a:r>
                        <a:rPr lang="fr-FR" dirty="0" smtClean="0"/>
                        <a:t>Palier 2</a:t>
                      </a:r>
                      <a:endParaRPr lang="fr-FR" dirty="0"/>
                    </a:p>
                  </a:txBody>
                  <a:tcPr/>
                </a:tc>
                <a:tc>
                  <a:txBody>
                    <a:bodyPr/>
                    <a:lstStyle/>
                    <a:p>
                      <a:r>
                        <a:rPr lang="fr-FR" dirty="0" smtClean="0"/>
                        <a:t>Répartition de cycle en sciences expérimentales et technologie</a:t>
                      </a:r>
                      <a:endParaRPr lang="fr-FR" dirty="0"/>
                    </a:p>
                  </a:txBody>
                  <a:tcPr/>
                </a:tc>
                <a:tc>
                  <a:txBody>
                    <a:bodyPr/>
                    <a:lstStyle/>
                    <a:p>
                      <a:r>
                        <a:rPr lang="fr-FR" dirty="0" smtClean="0"/>
                        <a:t>CE2</a:t>
                      </a:r>
                      <a:endParaRPr lang="fr-FR" dirty="0"/>
                    </a:p>
                  </a:txBody>
                  <a:tcPr/>
                </a:tc>
                <a:tc>
                  <a:txBody>
                    <a:bodyPr/>
                    <a:lstStyle/>
                    <a:p>
                      <a:r>
                        <a:rPr lang="fr-FR" dirty="0" smtClean="0"/>
                        <a:t>CM1</a:t>
                      </a:r>
                      <a:endParaRPr lang="fr-FR" dirty="0"/>
                    </a:p>
                  </a:txBody>
                  <a:tcPr/>
                </a:tc>
                <a:tc>
                  <a:txBody>
                    <a:bodyPr/>
                    <a:lstStyle/>
                    <a:p>
                      <a:r>
                        <a:rPr lang="fr-FR" dirty="0" smtClean="0"/>
                        <a:t>CM2</a:t>
                      </a:r>
                      <a:endParaRPr lang="fr-FR" dirty="0"/>
                    </a:p>
                  </a:txBody>
                  <a:tcPr/>
                </a:tc>
              </a:tr>
              <a:tr h="370840">
                <a:tc>
                  <a:txBody>
                    <a:bodyPr/>
                    <a:lstStyle/>
                    <a:p>
                      <a:pPr algn="ctr"/>
                      <a:endParaRPr lang="fr-FR" b="1" dirty="0"/>
                    </a:p>
                  </a:txBody>
                  <a:tcPr/>
                </a:tc>
                <a:tc gridSpan="4">
                  <a:txBody>
                    <a:bodyPr/>
                    <a:lstStyle/>
                    <a:p>
                      <a:pPr algn="ctr"/>
                      <a:r>
                        <a:rPr lang="fr-FR" b="1" dirty="0" smtClean="0"/>
                        <a:t>Le ciel et la Terre</a:t>
                      </a:r>
                      <a:endParaRPr lang="fr-FR" b="1"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r>
              <a:tr h="370840">
                <a:tc rowSpan="5">
                  <a:txBody>
                    <a:bodyPr/>
                    <a:lstStyle/>
                    <a:p>
                      <a:r>
                        <a:rPr lang="fr-FR" sz="1400" dirty="0" smtClean="0"/>
                        <a:t>Maîtriser des connaissances dans divers domaines scientifiques et les mobiliser dans des contextes scientifiques différents et dans des activités de la vie courante</a:t>
                      </a:r>
                    </a:p>
                    <a:p>
                      <a:endParaRPr lang="fr-FR" sz="1400" dirty="0" smtClean="0"/>
                    </a:p>
                    <a:p>
                      <a:r>
                        <a:rPr lang="fr-FR" sz="1400" b="1" dirty="0" smtClean="0"/>
                        <a:t>Le ciel et la Terre</a:t>
                      </a:r>
                      <a:endParaRPr lang="fr-FR" sz="1400" b="1" dirty="0"/>
                    </a:p>
                  </a:txBody>
                  <a:tcPr vert="vert270"/>
                </a:tc>
                <a:tc>
                  <a:txBody>
                    <a:bodyPr/>
                    <a:lstStyle/>
                    <a:p>
                      <a:r>
                        <a:rPr lang="fr-FR" sz="1400" dirty="0" smtClean="0"/>
                        <a:t>Le mouvement de la Terre (et des planètes) autour du Soleil, la rotation de la Terre sur elle-même</a:t>
                      </a:r>
                      <a:endParaRPr lang="fr-FR" sz="1400" dirty="0"/>
                    </a:p>
                  </a:txBody>
                  <a:tcPr/>
                </a:tc>
                <a:tc>
                  <a:txBody>
                    <a:bodyPr/>
                    <a:lstStyle/>
                    <a:p>
                      <a:pPr algn="ctr"/>
                      <a:r>
                        <a:rPr lang="fr-FR" dirty="0" smtClean="0"/>
                        <a:t>x</a:t>
                      </a:r>
                      <a:endParaRPr lang="fr-FR" dirty="0"/>
                    </a:p>
                  </a:txBody>
                  <a:tcPr/>
                </a:tc>
                <a:tc>
                  <a:txBody>
                    <a:bodyPr/>
                    <a:lstStyle/>
                    <a:p>
                      <a:pPr algn="ctr"/>
                      <a:r>
                        <a:rPr lang="fr-FR" dirty="0" smtClean="0"/>
                        <a:t>x</a:t>
                      </a:r>
                      <a:endParaRPr lang="fr-FR" dirty="0"/>
                    </a:p>
                  </a:txBody>
                  <a:tcPr/>
                </a:tc>
                <a:tc>
                  <a:txBody>
                    <a:bodyPr/>
                    <a:lstStyle/>
                    <a:p>
                      <a:pPr algn="ctr"/>
                      <a:endParaRPr lang="fr-FR" dirty="0"/>
                    </a:p>
                  </a:txBody>
                  <a:tcPr/>
                </a:tc>
              </a:tr>
              <a:tr h="370840">
                <a:tc vMerge="1">
                  <a:txBody>
                    <a:bodyPr/>
                    <a:lstStyle/>
                    <a:p>
                      <a:endParaRPr lang="fr-FR" sz="1400" dirty="0"/>
                    </a:p>
                  </a:txBody>
                  <a:tcPr/>
                </a:tc>
                <a:tc>
                  <a:txBody>
                    <a:bodyPr/>
                    <a:lstStyle/>
                    <a:p>
                      <a:r>
                        <a:rPr lang="fr-FR" sz="1400" dirty="0" smtClean="0"/>
                        <a:t>La</a:t>
                      </a:r>
                      <a:r>
                        <a:rPr lang="fr-FR" sz="1400" baseline="0" dirty="0" smtClean="0"/>
                        <a:t> durée du jour et son changement au cours des saisons.</a:t>
                      </a:r>
                      <a:endParaRPr lang="fr-FR" sz="1400" dirty="0"/>
                    </a:p>
                  </a:txBody>
                  <a:tcPr/>
                </a:tc>
                <a:tc>
                  <a:txBody>
                    <a:bodyPr/>
                    <a:lstStyle/>
                    <a:p>
                      <a:pPr algn="ctr"/>
                      <a:r>
                        <a:rPr lang="fr-FR" dirty="0" smtClean="0"/>
                        <a:t>x</a:t>
                      </a:r>
                      <a:endParaRPr lang="fr-FR" dirty="0"/>
                    </a:p>
                  </a:txBody>
                  <a:tcPr/>
                </a:tc>
                <a:tc>
                  <a:txBody>
                    <a:bodyPr/>
                    <a:lstStyle/>
                    <a:p>
                      <a:pPr algn="ctr"/>
                      <a:r>
                        <a:rPr lang="fr-FR" dirty="0" smtClean="0"/>
                        <a:t>x</a:t>
                      </a:r>
                      <a:endParaRPr lang="fr-FR" dirty="0"/>
                    </a:p>
                  </a:txBody>
                  <a:tcPr/>
                </a:tc>
                <a:tc>
                  <a:txBody>
                    <a:bodyPr/>
                    <a:lstStyle/>
                    <a:p>
                      <a:pPr algn="ctr"/>
                      <a:r>
                        <a:rPr lang="fr-FR" dirty="0" smtClean="0"/>
                        <a:t>x</a:t>
                      </a:r>
                      <a:endParaRPr lang="fr-FR" dirty="0"/>
                    </a:p>
                  </a:txBody>
                  <a:tcPr/>
                </a:tc>
              </a:tr>
              <a:tr h="370840">
                <a:tc vMerge="1">
                  <a:txBody>
                    <a:bodyPr/>
                    <a:lstStyle/>
                    <a:p>
                      <a:endParaRPr lang="fr-FR" sz="1400" dirty="0" smtClean="0"/>
                    </a:p>
                  </a:txBody>
                  <a:tcPr/>
                </a:tc>
                <a:tc>
                  <a:txBody>
                    <a:bodyPr/>
                    <a:lstStyle/>
                    <a:p>
                      <a:r>
                        <a:rPr lang="fr-FR" sz="1400" dirty="0" smtClean="0"/>
                        <a:t>Le mouvement de la Lune autour de la Terre</a:t>
                      </a:r>
                    </a:p>
                  </a:txBody>
                  <a:tcPr/>
                </a:tc>
                <a:tc>
                  <a:txBody>
                    <a:bodyPr/>
                    <a:lstStyle/>
                    <a:p>
                      <a:pPr algn="ctr"/>
                      <a:endParaRPr lang="fr-FR" dirty="0"/>
                    </a:p>
                  </a:txBody>
                  <a:tcPr/>
                </a:tc>
                <a:tc>
                  <a:txBody>
                    <a:bodyPr/>
                    <a:lstStyle/>
                    <a:p>
                      <a:pPr algn="ctr"/>
                      <a:r>
                        <a:rPr lang="fr-FR" dirty="0" smtClean="0"/>
                        <a:t>x</a:t>
                      </a:r>
                      <a:endParaRPr lang="fr-FR" dirty="0"/>
                    </a:p>
                  </a:txBody>
                  <a:tcPr/>
                </a:tc>
                <a:tc>
                  <a:txBody>
                    <a:bodyPr/>
                    <a:lstStyle/>
                    <a:p>
                      <a:pPr algn="ctr"/>
                      <a:r>
                        <a:rPr lang="fr-FR" dirty="0" smtClean="0"/>
                        <a:t>x</a:t>
                      </a:r>
                      <a:endParaRPr lang="fr-FR" dirty="0"/>
                    </a:p>
                  </a:txBody>
                  <a:tcPr/>
                </a:tc>
              </a:tr>
              <a:tr h="370840">
                <a:tc vMerge="1">
                  <a:txBody>
                    <a:bodyPr/>
                    <a:lstStyle/>
                    <a:p>
                      <a:endParaRPr lang="fr-FR" sz="1400" dirty="0"/>
                    </a:p>
                  </a:txBody>
                  <a:tcPr/>
                </a:tc>
                <a:tc>
                  <a:txBody>
                    <a:bodyPr/>
                    <a:lstStyle/>
                    <a:p>
                      <a:r>
                        <a:rPr lang="fr-FR" sz="1400" dirty="0" smtClean="0"/>
                        <a:t>Lumières et ombres</a:t>
                      </a:r>
                      <a:endParaRPr lang="fr-FR" sz="1400" dirty="0"/>
                    </a:p>
                  </a:txBody>
                  <a:tcPr/>
                </a:tc>
                <a:tc>
                  <a:txBody>
                    <a:bodyPr/>
                    <a:lstStyle/>
                    <a:p>
                      <a:pPr algn="ctr"/>
                      <a:endParaRPr lang="fr-FR" dirty="0"/>
                    </a:p>
                  </a:txBody>
                  <a:tcPr/>
                </a:tc>
                <a:tc>
                  <a:txBody>
                    <a:bodyPr/>
                    <a:lstStyle/>
                    <a:p>
                      <a:pPr algn="ctr"/>
                      <a:r>
                        <a:rPr lang="fr-FR" dirty="0" smtClean="0"/>
                        <a:t>x</a:t>
                      </a:r>
                      <a:endParaRPr lang="fr-FR" dirty="0"/>
                    </a:p>
                  </a:txBody>
                  <a:tcPr/>
                </a:tc>
                <a:tc>
                  <a:txBody>
                    <a:bodyPr/>
                    <a:lstStyle/>
                    <a:p>
                      <a:pPr algn="ctr"/>
                      <a:r>
                        <a:rPr lang="fr-FR" dirty="0" smtClean="0"/>
                        <a:t>x</a:t>
                      </a:r>
                      <a:endParaRPr lang="fr-FR" dirty="0"/>
                    </a:p>
                  </a:txBody>
                  <a:tcPr/>
                </a:tc>
              </a:tr>
              <a:tr h="370840">
                <a:tc vMerge="1">
                  <a:txBody>
                    <a:bodyPr/>
                    <a:lstStyle/>
                    <a:p>
                      <a:endParaRPr lang="fr-FR" sz="1400" dirty="0"/>
                    </a:p>
                  </a:txBody>
                  <a:tcPr/>
                </a:tc>
                <a:tc>
                  <a:txBody>
                    <a:bodyPr/>
                    <a:lstStyle/>
                    <a:p>
                      <a:r>
                        <a:rPr lang="fr-FR" sz="1400" dirty="0" smtClean="0"/>
                        <a:t>Volcans et séismes, les risques pour les sociétés humaines</a:t>
                      </a:r>
                      <a:endParaRPr lang="fr-FR" sz="1400" dirty="0"/>
                    </a:p>
                  </a:txBody>
                  <a:tcPr/>
                </a:tc>
                <a:tc>
                  <a:txBody>
                    <a:bodyPr/>
                    <a:lstStyle/>
                    <a:p>
                      <a:pPr algn="ctr"/>
                      <a:r>
                        <a:rPr lang="fr-FR" dirty="0" smtClean="0"/>
                        <a:t>x</a:t>
                      </a:r>
                      <a:endParaRPr lang="fr-FR" dirty="0"/>
                    </a:p>
                  </a:txBody>
                  <a:tcPr/>
                </a:tc>
                <a:tc>
                  <a:txBody>
                    <a:bodyPr/>
                    <a:lstStyle/>
                    <a:p>
                      <a:pPr algn="ctr"/>
                      <a:r>
                        <a:rPr lang="fr-FR" dirty="0" smtClean="0"/>
                        <a:t>x</a:t>
                      </a:r>
                      <a:endParaRPr lang="fr-FR" dirty="0"/>
                    </a:p>
                  </a:txBody>
                  <a:tcPr/>
                </a:tc>
                <a:tc>
                  <a:txBody>
                    <a:bodyPr/>
                    <a:lstStyle/>
                    <a:p>
                      <a:pPr algn="ctr"/>
                      <a:r>
                        <a:rPr lang="fr-FR" dirty="0" smtClean="0"/>
                        <a:t>x</a:t>
                      </a:r>
                      <a:endParaRPr lang="fr-FR" dirty="0"/>
                    </a:p>
                  </a:txBody>
                  <a:tcPr/>
                </a:tc>
              </a:tr>
              <a:tr h="370840">
                <a:tc>
                  <a:txBody>
                    <a:bodyPr/>
                    <a:lstStyle/>
                    <a:p>
                      <a:pPr algn="ctr"/>
                      <a:endParaRPr lang="fr-FR" b="1" dirty="0"/>
                    </a:p>
                  </a:txBody>
                  <a:tcPr/>
                </a:tc>
                <a:tc gridSpan="4">
                  <a:txBody>
                    <a:bodyPr/>
                    <a:lstStyle/>
                    <a:p>
                      <a:pPr algn="ctr"/>
                      <a:r>
                        <a:rPr lang="fr-FR" b="1" dirty="0" smtClean="0"/>
                        <a:t>La matière</a:t>
                      </a:r>
                      <a:endParaRPr lang="fr-FR" b="1"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r>
              <a:tr h="370840">
                <a:tc>
                  <a:txBody>
                    <a:bodyPr/>
                    <a:lstStyle/>
                    <a:p>
                      <a:endParaRPr lang="fr-FR" sz="1400" dirty="0"/>
                    </a:p>
                  </a:txBody>
                  <a:tcPr/>
                </a:tc>
                <a:tc>
                  <a:txBody>
                    <a:bodyPr/>
                    <a:lstStyle/>
                    <a:p>
                      <a:r>
                        <a:rPr lang="fr-FR" sz="1400" dirty="0" smtClean="0"/>
                        <a:t>…</a:t>
                      </a:r>
                      <a:endParaRPr lang="fr-FR" sz="1400" dirty="0"/>
                    </a:p>
                  </a:txBody>
                  <a:tcPr/>
                </a:tc>
                <a:tc>
                  <a:txBody>
                    <a:bodyPr/>
                    <a:lstStyle/>
                    <a:p>
                      <a:endParaRPr lang="fr-FR" dirty="0"/>
                    </a:p>
                  </a:txBody>
                  <a:tcPr/>
                </a:tc>
                <a:tc>
                  <a:txBody>
                    <a:bodyPr/>
                    <a:lstStyle/>
                    <a:p>
                      <a:endParaRPr lang="fr-FR"/>
                    </a:p>
                  </a:txBody>
                  <a:tcPr/>
                </a:tc>
                <a:tc>
                  <a:txBody>
                    <a:bodyPr/>
                    <a:lstStyle/>
                    <a:p>
                      <a:endParaRPr lang="fr-FR" dirty="0"/>
                    </a:p>
                  </a:txBody>
                  <a:tcPr/>
                </a:tc>
              </a:tr>
            </a:tbl>
          </a:graphicData>
        </a:graphic>
      </p:graphicFrame>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217290"/>
          </a:xfrm>
        </p:spPr>
        <p:txBody>
          <a:bodyPr>
            <a:normAutofit/>
          </a:bodyPr>
          <a:lstStyle/>
          <a:p>
            <a:r>
              <a:rPr lang="fr-FR" sz="3200" dirty="0" smtClean="0"/>
              <a:t>Programmes et élaboration de progressions (classe)</a:t>
            </a:r>
            <a:endParaRPr lang="fr-FR" sz="3200" dirty="0"/>
          </a:p>
        </p:txBody>
      </p:sp>
      <p:sp>
        <p:nvSpPr>
          <p:cNvPr id="6" name="Espace réservé du contenu 5"/>
          <p:cNvSpPr>
            <a:spLocks noGrp="1"/>
          </p:cNvSpPr>
          <p:nvPr>
            <p:ph idx="1"/>
          </p:nvPr>
        </p:nvSpPr>
        <p:spPr/>
        <p:txBody>
          <a:bodyPr>
            <a:normAutofit fontScale="70000" lnSpcReduction="20000"/>
          </a:bodyPr>
          <a:lstStyle/>
          <a:p>
            <a:r>
              <a:rPr lang="fr-FR" sz="3200" b="1" dirty="0" smtClean="0"/>
              <a:t>Pourquoi élaborer des répartitions annuelles de classe ?</a:t>
            </a:r>
            <a:endParaRPr lang="fr-FR" sz="3200" dirty="0" smtClean="0"/>
          </a:p>
          <a:p>
            <a:pPr>
              <a:buNone/>
            </a:pPr>
            <a:r>
              <a:rPr lang="fr-FR" sz="3200" dirty="0" smtClean="0"/>
              <a:t>	-&gt; pour énumérer les objectifs visés, les activités et compétences dans chaque discipline. Ces documents, élaborés par l’enseignant, servent de référence pour planifier l’ensemble des opérations à mettre en œuvre au cours de l’année.</a:t>
            </a:r>
          </a:p>
          <a:p>
            <a:r>
              <a:rPr lang="fr-FR" sz="3200" b="1" dirty="0" smtClean="0"/>
              <a:t>Quelle présentation ?</a:t>
            </a:r>
            <a:endParaRPr lang="fr-FR" sz="3200" dirty="0" smtClean="0"/>
          </a:p>
          <a:p>
            <a:pPr>
              <a:buNone/>
            </a:pPr>
            <a:r>
              <a:rPr lang="fr-FR" sz="3200" dirty="0" smtClean="0"/>
              <a:t>	-&gt; des tableaux par matière et par niveau, libellés en termes de contenus d’enseignement et d’apprentissage, permettant une distribution dans les 5 périodes. Il n’est pas tenu compte des durées d’apprentissage, ni des profils des apprenants, ni des démarches mises en œuvre.</a:t>
            </a:r>
          </a:p>
          <a:p>
            <a:pPr>
              <a:buNone/>
            </a:pPr>
            <a:r>
              <a:rPr lang="fr-FR" sz="3200" dirty="0" smtClean="0"/>
              <a:t>	</a:t>
            </a:r>
            <a:r>
              <a:rPr lang="fr-FR" sz="3200" i="1" dirty="0" smtClean="0"/>
              <a:t>(Préparer la classe au quotidien – CRDP Bourgogne)</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217290"/>
          </a:xfrm>
        </p:spPr>
        <p:txBody>
          <a:bodyPr>
            <a:normAutofit/>
          </a:bodyPr>
          <a:lstStyle/>
          <a:p>
            <a:r>
              <a:rPr lang="fr-FR" sz="3200" dirty="0" smtClean="0"/>
              <a:t>Programmes et élaboration de progressions (classe)</a:t>
            </a:r>
            <a:endParaRPr lang="fr-FR" sz="3200" dirty="0"/>
          </a:p>
        </p:txBody>
      </p:sp>
      <p:sp>
        <p:nvSpPr>
          <p:cNvPr id="6" name="Espace réservé du contenu 5"/>
          <p:cNvSpPr>
            <a:spLocks noGrp="1"/>
          </p:cNvSpPr>
          <p:nvPr>
            <p:ph idx="1"/>
          </p:nvPr>
        </p:nvSpPr>
        <p:spPr/>
        <p:txBody>
          <a:bodyPr>
            <a:normAutofit/>
          </a:bodyPr>
          <a:lstStyle/>
          <a:p>
            <a:r>
              <a:rPr lang="fr-FR" dirty="0" smtClean="0"/>
              <a:t>La répartition dans les différents domaines ne doit pas faire oublier que l’enseignement des différentes disciplines ne portera ses fruits que si les apprentissages ont du sens pour les élèves. L’enseignant s’attachera donc à mettre en lien les différents apprentissages autour de </a:t>
            </a:r>
            <a:r>
              <a:rPr lang="fr-FR" b="1" u="sng" dirty="0" smtClean="0"/>
              <a:t>projets fédérateurs</a:t>
            </a:r>
            <a:r>
              <a:rPr lang="fr-FR" dirty="0" smtClean="0"/>
              <a:t>.</a:t>
            </a:r>
          </a:p>
          <a:p>
            <a:endParaRPr lang="fr-FR" sz="3200" i="1" dirty="0" smtClean="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217290"/>
          </a:xfrm>
        </p:spPr>
        <p:txBody>
          <a:bodyPr>
            <a:normAutofit/>
          </a:bodyPr>
          <a:lstStyle/>
          <a:p>
            <a:r>
              <a:rPr lang="fr-FR" sz="3200" dirty="0" smtClean="0"/>
              <a:t>Programmes et élaboration de progressions (classe)</a:t>
            </a:r>
            <a:endParaRPr lang="fr-FR" sz="3200" dirty="0"/>
          </a:p>
        </p:txBody>
      </p:sp>
      <p:sp>
        <p:nvSpPr>
          <p:cNvPr id="6" name="Espace réservé du contenu 5"/>
          <p:cNvSpPr>
            <a:spLocks noGrp="1"/>
          </p:cNvSpPr>
          <p:nvPr>
            <p:ph idx="1"/>
          </p:nvPr>
        </p:nvSpPr>
        <p:spPr/>
        <p:txBody>
          <a:bodyPr>
            <a:normAutofit fontScale="92500" lnSpcReduction="20000"/>
          </a:bodyPr>
          <a:lstStyle/>
          <a:p>
            <a:r>
              <a:rPr lang="fr-FR" dirty="0" smtClean="0"/>
              <a:t>Comment s’y prendre ?</a:t>
            </a:r>
          </a:p>
          <a:p>
            <a:pPr lvl="1"/>
            <a:r>
              <a:rPr lang="fr-FR" dirty="0" smtClean="0"/>
              <a:t>Dresser la liste des notions et apprentissages à voir dans chaque champ disciplinaire. Prévoir 5 colonnes pour les 5 périodes de l’année.</a:t>
            </a:r>
          </a:p>
          <a:p>
            <a:pPr lvl="1"/>
            <a:r>
              <a:rPr lang="fr-FR" dirty="0" smtClean="0"/>
              <a:t>Mentionner les compétences du palier du socle commun qui sont travaillées.</a:t>
            </a:r>
          </a:p>
          <a:p>
            <a:pPr lvl="1"/>
            <a:r>
              <a:rPr lang="fr-FR" dirty="0" smtClean="0"/>
              <a:t>Enumérer les projets de l’école, de la classe et réfléchir aux liaisons possibles entre les différents domaines d’apprentissage.</a:t>
            </a:r>
          </a:p>
          <a:p>
            <a:pPr lvl="1"/>
            <a:r>
              <a:rPr lang="fr-FR" dirty="0" smtClean="0"/>
              <a:t>Établir la répartition sur les cinq périodes et cocher en fonction des prévisions faites en début d’année (valider d’une autre manière les notions vues).</a:t>
            </a:r>
          </a:p>
          <a:p>
            <a:endParaRPr lang="fr-FR" sz="3200" i="1" dirty="0" smtClean="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7494"/>
            <a:ext cx="8229600" cy="1217290"/>
          </a:xfrm>
        </p:spPr>
        <p:txBody>
          <a:bodyPr>
            <a:normAutofit/>
          </a:bodyPr>
          <a:lstStyle/>
          <a:p>
            <a:r>
              <a:rPr lang="fr-FR" sz="3200" dirty="0" smtClean="0"/>
              <a:t>Programmes et élaboration de progressions (classe)</a:t>
            </a:r>
            <a:endParaRPr lang="fr-FR" sz="3200" dirty="0"/>
          </a:p>
        </p:txBody>
      </p:sp>
      <p:sp>
        <p:nvSpPr>
          <p:cNvPr id="6" name="Espace réservé du contenu 5"/>
          <p:cNvSpPr>
            <a:spLocks noGrp="1"/>
          </p:cNvSpPr>
          <p:nvPr>
            <p:ph idx="1"/>
          </p:nvPr>
        </p:nvSpPr>
        <p:spPr/>
        <p:txBody>
          <a:bodyPr>
            <a:normAutofit/>
          </a:bodyPr>
          <a:lstStyle/>
          <a:p>
            <a:endParaRPr lang="fr-FR" sz="3200" i="1" dirty="0" smtClean="0"/>
          </a:p>
        </p:txBody>
      </p:sp>
      <p:graphicFrame>
        <p:nvGraphicFramePr>
          <p:cNvPr id="4" name="Espace réservé du contenu 3"/>
          <p:cNvGraphicFramePr>
            <a:graphicFrameLocks/>
          </p:cNvGraphicFramePr>
          <p:nvPr/>
        </p:nvGraphicFramePr>
        <p:xfrm>
          <a:off x="323528" y="1484784"/>
          <a:ext cx="8496301" cy="4942840"/>
        </p:xfrm>
        <a:graphic>
          <a:graphicData uri="http://schemas.openxmlformats.org/drawingml/2006/table">
            <a:tbl>
              <a:tblPr firstRow="1" bandRow="1">
                <a:tableStyleId>{5C22544A-7EE6-4342-B048-85BDC9FD1C3A}</a:tableStyleId>
              </a:tblPr>
              <a:tblGrid>
                <a:gridCol w="2016224"/>
                <a:gridCol w="3442926"/>
                <a:gridCol w="576707"/>
                <a:gridCol w="615154"/>
                <a:gridCol w="615154"/>
                <a:gridCol w="615154"/>
                <a:gridCol w="614982"/>
              </a:tblGrid>
              <a:tr h="370840">
                <a:tc>
                  <a:txBody>
                    <a:bodyPr/>
                    <a:lstStyle/>
                    <a:p>
                      <a:r>
                        <a:rPr lang="fr-FR" dirty="0" smtClean="0"/>
                        <a:t>Socle commun</a:t>
                      </a:r>
                    </a:p>
                    <a:p>
                      <a:r>
                        <a:rPr lang="fr-FR" dirty="0" smtClean="0"/>
                        <a:t>Palier 1</a:t>
                      </a:r>
                      <a:endParaRPr lang="fr-FR" dirty="0"/>
                    </a:p>
                  </a:txBody>
                  <a:tcPr/>
                </a:tc>
                <a:tc>
                  <a:txBody>
                    <a:bodyPr/>
                    <a:lstStyle/>
                    <a:p>
                      <a:r>
                        <a:rPr lang="fr-FR" dirty="0" smtClean="0"/>
                        <a:t>Tableau annuel de répartition en activités graphiques au</a:t>
                      </a:r>
                      <a:r>
                        <a:rPr lang="fr-FR" baseline="0" dirty="0" smtClean="0"/>
                        <a:t> CP</a:t>
                      </a:r>
                      <a:endParaRPr lang="fr-FR" dirty="0"/>
                    </a:p>
                  </a:txBody>
                  <a:tcPr/>
                </a:tc>
                <a:tc>
                  <a:txBody>
                    <a:bodyPr/>
                    <a:lstStyle/>
                    <a:p>
                      <a:pPr algn="ctr"/>
                      <a:r>
                        <a:rPr lang="fr-FR" sz="1400" dirty="0" smtClean="0"/>
                        <a:t>P 1</a:t>
                      </a:r>
                      <a:endParaRPr lang="fr-FR" sz="1400" dirty="0"/>
                    </a:p>
                  </a:txBody>
                  <a:tcPr/>
                </a:tc>
                <a:tc>
                  <a:txBody>
                    <a:bodyPr/>
                    <a:lstStyle/>
                    <a:p>
                      <a:pPr algn="ctr"/>
                      <a:r>
                        <a:rPr lang="fr-FR" sz="1400" dirty="0" smtClean="0"/>
                        <a:t>P 2</a:t>
                      </a:r>
                      <a:endParaRPr lang="fr-FR" sz="1400" dirty="0"/>
                    </a:p>
                  </a:txBody>
                  <a:tcPr/>
                </a:tc>
                <a:tc>
                  <a:txBody>
                    <a:bodyPr/>
                    <a:lstStyle/>
                    <a:p>
                      <a:pPr algn="ctr"/>
                      <a:r>
                        <a:rPr lang="fr-FR" sz="1400" dirty="0" smtClean="0"/>
                        <a:t>P 3</a:t>
                      </a:r>
                      <a:endParaRPr lang="fr-FR" sz="1400" dirty="0"/>
                    </a:p>
                  </a:txBody>
                  <a:tcPr/>
                </a:tc>
                <a:tc>
                  <a:txBody>
                    <a:bodyPr/>
                    <a:lstStyle/>
                    <a:p>
                      <a:pPr algn="ctr"/>
                      <a:r>
                        <a:rPr lang="fr-FR" sz="1400" dirty="0" smtClean="0"/>
                        <a:t>P 4</a:t>
                      </a:r>
                      <a:endParaRPr lang="fr-FR" sz="1400" dirty="0"/>
                    </a:p>
                  </a:txBody>
                  <a:tcPr/>
                </a:tc>
                <a:tc>
                  <a:txBody>
                    <a:bodyPr/>
                    <a:lstStyle/>
                    <a:p>
                      <a:pPr algn="ctr"/>
                      <a:r>
                        <a:rPr lang="fr-FR" sz="1400" dirty="0" smtClean="0"/>
                        <a:t>P 5</a:t>
                      </a:r>
                      <a:endParaRPr lang="fr-FR" sz="1400" dirty="0"/>
                    </a:p>
                  </a:txBody>
                  <a:tcPr/>
                </a:tc>
              </a:tr>
              <a:tr h="370840">
                <a:tc>
                  <a:txBody>
                    <a:bodyPr/>
                    <a:lstStyle/>
                    <a:p>
                      <a:pPr algn="ctr"/>
                      <a:endParaRPr lang="fr-FR" sz="1400" b="1" dirty="0"/>
                    </a:p>
                  </a:txBody>
                  <a:tcPr/>
                </a:tc>
                <a:tc gridSpan="6">
                  <a:txBody>
                    <a:bodyPr/>
                    <a:lstStyle/>
                    <a:p>
                      <a:pPr algn="ctr"/>
                      <a:r>
                        <a:rPr lang="fr-FR" sz="1400" b="1" dirty="0" smtClean="0"/>
                        <a:t>L’élève</a:t>
                      </a:r>
                      <a:r>
                        <a:rPr lang="fr-FR" sz="1400" b="1" baseline="0" dirty="0" smtClean="0"/>
                        <a:t> doit être capable de « savoir copier un texte très court dans une écriture cursive lisible, sur des lignes, non lettre à lettre mais mot par mot, en respectant les liaisons entre les lettres, les accents, les espaces entre les mots, les signes de ponctuation, les majuscules.»</a:t>
                      </a:r>
                      <a:endParaRPr lang="fr-FR" sz="1400" b="1" dirty="0"/>
                    </a:p>
                  </a:txBody>
                  <a:tcPr/>
                </a:tc>
                <a:tc hMerge="1">
                  <a:txBody>
                    <a:bodyPr/>
                    <a:lstStyle/>
                    <a:p>
                      <a:endParaRPr lang="fr-FR" dirty="0"/>
                    </a:p>
                  </a:txBody>
                  <a:tcPr/>
                </a:tc>
                <a:tc hMerge="1">
                  <a:txBody>
                    <a:bodyPr/>
                    <a:lstStyle/>
                    <a:p>
                      <a:endParaRPr lang="fr-FR" dirty="0"/>
                    </a:p>
                  </a:txBody>
                  <a:tcPr/>
                </a:tc>
                <a:tc hMerge="1">
                  <a:txBody>
                    <a:bodyPr/>
                    <a:lstStyle/>
                    <a:p>
                      <a:endParaRPr lang="fr-FR"/>
                    </a:p>
                  </a:txBody>
                  <a:tcPr/>
                </a:tc>
                <a:tc hMerge="1">
                  <a:txBody>
                    <a:bodyPr/>
                    <a:lstStyle/>
                    <a:p>
                      <a:endParaRPr lang="fr-FR"/>
                    </a:p>
                  </a:txBody>
                  <a:tcPr/>
                </a:tc>
                <a:tc hMerge="1">
                  <a:txBody>
                    <a:bodyPr/>
                    <a:lstStyle/>
                    <a:p>
                      <a:endParaRPr lang="fr-FR" dirty="0"/>
                    </a:p>
                  </a:txBody>
                  <a:tcPr/>
                </a:tc>
              </a:tr>
              <a:tr h="370840">
                <a:tc rowSpan="5">
                  <a:txBody>
                    <a:bodyPr/>
                    <a:lstStyle/>
                    <a:p>
                      <a:r>
                        <a:rPr lang="fr-FR" sz="1400" i="1" dirty="0" smtClean="0"/>
                        <a:t>Compétence 1</a:t>
                      </a:r>
                    </a:p>
                    <a:p>
                      <a:r>
                        <a:rPr lang="fr-FR" sz="1400" i="1" dirty="0" smtClean="0"/>
                        <a:t>La maîtrise de la langue française</a:t>
                      </a:r>
                    </a:p>
                    <a:p>
                      <a:r>
                        <a:rPr lang="fr-FR" sz="1400" i="1" dirty="0" smtClean="0"/>
                        <a:t>Ecrire</a:t>
                      </a:r>
                    </a:p>
                    <a:p>
                      <a:endParaRPr lang="fr-FR" sz="1400" dirty="0" smtClean="0"/>
                    </a:p>
                    <a:p>
                      <a:r>
                        <a:rPr lang="fr-FR" sz="1400" b="1" dirty="0" smtClean="0"/>
                        <a:t>Copier un texte court sans erreur dans une écriture cursive</a:t>
                      </a:r>
                      <a:r>
                        <a:rPr lang="fr-FR" sz="1400" b="1" baseline="0" dirty="0" smtClean="0"/>
                        <a:t> lisible et avec une présentation soignée</a:t>
                      </a:r>
                      <a:endParaRPr lang="fr-FR" sz="1400" b="1" dirty="0"/>
                    </a:p>
                  </a:txBody>
                  <a:tcPr vert="vert270"/>
                </a:tc>
                <a:tc>
                  <a:txBody>
                    <a:bodyPr/>
                    <a:lstStyle/>
                    <a:p>
                      <a:r>
                        <a:rPr lang="fr-FR" sz="1400" dirty="0" smtClean="0"/>
                        <a:t>Copier en limitant le nombre de fois où on lève les yeux</a:t>
                      </a:r>
                      <a:endParaRPr lang="fr-FR" sz="1400" dirty="0"/>
                    </a:p>
                  </a:txBody>
                  <a:tcPr/>
                </a:tc>
                <a:tc>
                  <a:txBody>
                    <a:bodyPr/>
                    <a:lstStyle/>
                    <a:p>
                      <a:endParaRPr lang="fr-FR"/>
                    </a:p>
                  </a:txBody>
                  <a:tcPr/>
                </a:tc>
                <a:tc>
                  <a:txBody>
                    <a:bodyPr/>
                    <a:lstStyle/>
                    <a:p>
                      <a:endParaRPr lang="fr-FR" dirty="0"/>
                    </a:p>
                  </a:txBody>
                  <a:tcPr/>
                </a:tc>
                <a:tc>
                  <a:txBody>
                    <a:bodyPr/>
                    <a:lstStyle/>
                    <a:p>
                      <a:endParaRPr lang="fr-FR"/>
                    </a:p>
                  </a:txBody>
                  <a:tcPr/>
                </a:tc>
                <a:tc>
                  <a:txBody>
                    <a:bodyPr/>
                    <a:lstStyle/>
                    <a:p>
                      <a:endParaRPr lang="fr-FR" dirty="0"/>
                    </a:p>
                  </a:txBody>
                  <a:tcPr/>
                </a:tc>
                <a:tc>
                  <a:txBody>
                    <a:bodyPr/>
                    <a:lstStyle/>
                    <a:p>
                      <a:endParaRPr lang="fr-FR"/>
                    </a:p>
                  </a:txBody>
                  <a:tcPr/>
                </a:tc>
              </a:tr>
              <a:tr h="370840">
                <a:tc vMerge="1">
                  <a:txBody>
                    <a:bodyPr/>
                    <a:lstStyle/>
                    <a:p>
                      <a:endParaRPr lang="fr-FR" sz="1400" dirty="0"/>
                    </a:p>
                  </a:txBody>
                  <a:tcPr/>
                </a:tc>
                <a:tc>
                  <a:txBody>
                    <a:bodyPr/>
                    <a:lstStyle/>
                    <a:p>
                      <a:r>
                        <a:rPr lang="fr-FR" sz="1400" dirty="0" smtClean="0"/>
                        <a:t>Copier, de façon autonome, un texte de trois lignes écrit au tableau</a:t>
                      </a:r>
                      <a:endParaRPr lang="fr-FR" sz="1400"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370840">
                <a:tc vMerge="1">
                  <a:txBody>
                    <a:bodyPr/>
                    <a:lstStyle/>
                    <a:p>
                      <a:endParaRPr lang="fr-FR" sz="1400" dirty="0" smtClean="0"/>
                    </a:p>
                  </a:txBody>
                  <a:tcPr/>
                </a:tc>
                <a:tc>
                  <a:txBody>
                    <a:bodyPr/>
                    <a:lstStyle/>
                    <a:p>
                      <a:r>
                        <a:rPr lang="fr-FR" sz="1400" dirty="0" smtClean="0"/>
                        <a:t>Copier en veillant à la ponctuation</a:t>
                      </a: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r>
              <a:tr h="370840">
                <a:tc vMerge="1">
                  <a:txBody>
                    <a:bodyPr/>
                    <a:lstStyle/>
                    <a:p>
                      <a:endParaRPr lang="fr-FR" sz="1400" dirty="0"/>
                    </a:p>
                  </a:txBody>
                  <a:tcPr/>
                </a:tc>
                <a:tc>
                  <a:txBody>
                    <a:bodyPr/>
                    <a:lstStyle/>
                    <a:p>
                      <a:r>
                        <a:rPr lang="fr-FR" sz="1400" dirty="0" smtClean="0"/>
                        <a:t>Copier un texte ou des mots en utilisant un support horizontal…</a:t>
                      </a:r>
                      <a:endParaRPr lang="fr-FR" sz="1400"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r>
              <a:tr h="370840">
                <a:tc vMerge="1">
                  <a:txBody>
                    <a:bodyPr/>
                    <a:lstStyle/>
                    <a:p>
                      <a:endParaRPr lang="fr-FR" sz="1400" dirty="0"/>
                    </a:p>
                  </a:txBody>
                  <a:tcPr/>
                </a:tc>
                <a:tc>
                  <a:txBody>
                    <a:bodyPr/>
                    <a:lstStyle/>
                    <a:p>
                      <a:r>
                        <a:rPr lang="fr-FR" sz="1400" dirty="0" smtClean="0"/>
                        <a:t>Savoir copier, à partir d’un plan vertical ou d’un plan horizontal, dans les normes, n’importe quel écrit avec ses</a:t>
                      </a:r>
                      <a:r>
                        <a:rPr lang="fr-FR" sz="1400" baseline="0" dirty="0" smtClean="0"/>
                        <a:t> signes de ponctuation spécifiques.</a:t>
                      </a:r>
                      <a:endParaRPr lang="fr-FR" sz="1400"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r>
            </a:tbl>
          </a:graphicData>
        </a:graphic>
      </p:graphicFrame>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0</TotalTime>
  <Words>570</Words>
  <Application>Microsoft Office PowerPoint</Application>
  <PresentationFormat>Affichage à l'écran (4:3)</PresentationFormat>
  <Paragraphs>82</Paragraphs>
  <Slides>8</Slides>
  <Notes>0</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Verve</vt:lpstr>
      <vt:lpstr>Gestion d’une classe élémentaire (organisation, programmations, gestion de l’hétérogénéité)</vt:lpstr>
      <vt:lpstr>Programmes et élaboration de progressions (cycle)</vt:lpstr>
      <vt:lpstr>Programmes et élaboration de progressions (cycle)</vt:lpstr>
      <vt:lpstr>Programmes et élaboration de progressions (cycle)</vt:lpstr>
      <vt:lpstr>Programmes et élaboration de progressions (classe)</vt:lpstr>
      <vt:lpstr>Programmes et élaboration de progressions (classe)</vt:lpstr>
      <vt:lpstr>Programmes et élaboration de progressions (classe)</vt:lpstr>
      <vt:lpstr>Programmes et élaboration de progressions (classe)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Gestion d’une classe élémentaire (organisation, programmations, gestion de l’hétérogénéité)</dc:title>
  <dc:creator>Laurent Daynac</dc:creator>
  <cp:lastModifiedBy>Laurent Daynac</cp:lastModifiedBy>
  <cp:revision>137</cp:revision>
  <dcterms:created xsi:type="dcterms:W3CDTF">2011-02-10T17:27:17Z</dcterms:created>
  <dcterms:modified xsi:type="dcterms:W3CDTF">2011-03-13T19:37:38Z</dcterms:modified>
</cp:coreProperties>
</file>