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wdp" ContentType="image/vnd.ms-photo"/>
  <Default Extension="mov"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6" d="100"/>
          <a:sy n="76" d="100"/>
        </p:scale>
        <p:origin x="-127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fr-FR" smtClean="0"/>
              <a:t>Cliquez et modifiez le titre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7C3F878-F5E8-489B-AC8A-64F2A7E22C28}" type="datetimeFigureOut">
              <a:rPr lang="en-US" smtClean="0"/>
              <a:pPr/>
              <a:t>10/05/2014</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651FC063-5EA9-49AF-AFAF-D68C9E82B2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lang="en-US"/>
          </a:p>
        </p:txBody>
      </p:sp>
      <p:sp>
        <p:nvSpPr>
          <p:cNvPr id="3" name="Vertical Text Placeholder 2"/>
          <p:cNvSpPr>
            <a:spLocks noGrp="1"/>
          </p:cNvSpPr>
          <p:nvPr>
            <p:ph type="body" orient="vert" idx="1"/>
          </p:nvPr>
        </p:nvSpPr>
        <p:spPr/>
        <p:txBody>
          <a:bodyPr vert="eaVert" anchor="ct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10/05/2014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fr-FR" smtClean="0"/>
              <a:t>Cliquez et modifiez le titre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10/05/2014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lang="en-US"/>
          </a:p>
        </p:txBody>
      </p:sp>
      <p:sp>
        <p:nvSpPr>
          <p:cNvPr id="3" name="Content Placeholder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10/05/2014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fr-FR" smtClean="0"/>
              <a:t>Cliquez et modifiez le titre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Date Placeholder 3"/>
          <p:cNvSpPr>
            <a:spLocks noGrp="1"/>
          </p:cNvSpPr>
          <p:nvPr>
            <p:ph type="dt" sz="half" idx="10"/>
          </p:nvPr>
        </p:nvSpPr>
        <p:spPr/>
        <p:txBody>
          <a:bodyPr/>
          <a:lstStyle/>
          <a:p>
            <a:fld id="{B7C3F878-F5E8-489B-AC8A-64F2A7E22C28}" type="datetimeFigureOut">
              <a:rPr lang="en-US" smtClean="0"/>
              <a:pPr/>
              <a:t>10/05/2014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lang="en-US"/>
          </a:p>
        </p:txBody>
      </p:sp>
      <p:sp>
        <p:nvSpPr>
          <p:cNvPr id="5" name="Date Placeholder 4"/>
          <p:cNvSpPr>
            <a:spLocks noGrp="1"/>
          </p:cNvSpPr>
          <p:nvPr>
            <p:ph type="dt" sz="half" idx="10"/>
          </p:nvPr>
        </p:nvSpPr>
        <p:spPr/>
        <p:txBody>
          <a:bodyPr/>
          <a:lstStyle/>
          <a:p>
            <a:fld id="{B7C3F878-F5E8-489B-AC8A-64F2A7E22C28}" type="datetimeFigureOut">
              <a:rPr lang="en-US" smtClean="0"/>
              <a:pPr/>
              <a:t>10/05/2014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smtClean="0"/>
              <a:t>Cliquez et modifiez le titre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7" name="Date Placeholder 6"/>
          <p:cNvSpPr>
            <a:spLocks noGrp="1"/>
          </p:cNvSpPr>
          <p:nvPr>
            <p:ph type="dt" sz="half" idx="10"/>
          </p:nvPr>
        </p:nvSpPr>
        <p:spPr/>
        <p:txBody>
          <a:bodyPr/>
          <a:lstStyle/>
          <a:p>
            <a:fld id="{B7C3F878-F5E8-489B-AC8A-64F2A7E22C28}" type="datetimeFigureOut">
              <a:rPr lang="en-US" smtClean="0"/>
              <a:pPr/>
              <a:t>10/05/2014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1FC063-5EA9-49AF-AFAF-D68C9E82B23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lang="en-US"/>
          </a:p>
        </p:txBody>
      </p:sp>
      <p:sp>
        <p:nvSpPr>
          <p:cNvPr id="3" name="Date Placeholder 2"/>
          <p:cNvSpPr>
            <a:spLocks noGrp="1"/>
          </p:cNvSpPr>
          <p:nvPr>
            <p:ph type="dt" sz="half" idx="10"/>
          </p:nvPr>
        </p:nvSpPr>
        <p:spPr/>
        <p:txBody>
          <a:bodyPr/>
          <a:lstStyle/>
          <a:p>
            <a:fld id="{B7C3F878-F5E8-489B-AC8A-64F2A7E22C28}" type="datetimeFigureOut">
              <a:rPr lang="en-US" smtClean="0"/>
              <a:pPr/>
              <a:t>10/05/2014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C3F878-F5E8-489B-AC8A-64F2A7E22C28}" type="datetimeFigureOut">
              <a:rPr lang="en-US" smtClean="0"/>
              <a:pPr/>
              <a:t>10/05/2014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fr-FR" smtClean="0"/>
              <a:t>Cliquez et modifiez le titre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a:xfrm rot="60000">
            <a:off x="6341698" y="5885672"/>
            <a:ext cx="1213821" cy="365125"/>
          </a:xfrm>
        </p:spPr>
        <p:txBody>
          <a:bodyPr/>
          <a:lstStyle/>
          <a:p>
            <a:fld id="{B7C3F878-F5E8-489B-AC8A-64F2A7E22C28}" type="datetimeFigureOut">
              <a:rPr lang="en-US" smtClean="0"/>
              <a:pPr/>
              <a:t>10/05/2014</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fr-FR" smtClean="0"/>
              <a:t>Cliquez et modifiez le titre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a:xfrm rot="60000">
            <a:off x="6345936" y="5888737"/>
            <a:ext cx="1213821" cy="365125"/>
          </a:xfrm>
        </p:spPr>
        <p:txBody>
          <a:bodyPr/>
          <a:lstStyle/>
          <a:p>
            <a:fld id="{B7C3F878-F5E8-489B-AC8A-64F2A7E22C28}" type="datetimeFigureOut">
              <a:rPr lang="en-US" smtClean="0"/>
              <a:pPr/>
              <a:t>10/05/2014</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3.jpeg"/><Relationship Id="rId14" Type="http://schemas.openxmlformats.org/officeDocument/2006/relationships/image" Target="../media/image4.png"/><Relationship Id="rId1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fr-FR" smtClean="0"/>
              <a:t>Cliquez et modifiez le titre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7C3F878-F5E8-489B-AC8A-64F2A7E22C28}" type="datetimeFigureOut">
              <a:rPr lang="en-US" smtClean="0"/>
              <a:pPr/>
              <a:t>10/05/2014</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651FC063-5EA9-49AF-AFAF-D68C9E82B23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 Id="rId3"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5" Type="http://schemas.openxmlformats.org/officeDocument/2006/relationships/image" Target="../media/image33.jpeg"/><Relationship Id="rId6"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jpeg"/><Relationship Id="rId5" Type="http://schemas.openxmlformats.org/officeDocument/2006/relationships/image" Target="../media/image38.jpeg"/><Relationship Id="rId6"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jpeg"/><Relationship Id="rId6" Type="http://schemas.openxmlformats.org/officeDocument/2006/relationships/image" Target="../media/image44.jpeg"/><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7" Type="http://schemas.openxmlformats.org/officeDocument/2006/relationships/image" Target="../media/image50.jpeg"/><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18.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6" Type="http://schemas.openxmlformats.org/officeDocument/2006/relationships/image" Target="../media/image55.jpeg"/><Relationship Id="rId1" Type="http://schemas.openxmlformats.org/officeDocument/2006/relationships/slideLayout" Target="../slideLayouts/slideLayout2.xml"/><Relationship Id="rId2"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jpeg"/><Relationship Id="rId5" Type="http://schemas.openxmlformats.org/officeDocument/2006/relationships/image" Target="../media/image59.jpeg"/><Relationship Id="rId6" Type="http://schemas.openxmlformats.org/officeDocument/2006/relationships/image" Target="../media/image60.jpeg"/><Relationship Id="rId1" Type="http://schemas.openxmlformats.org/officeDocument/2006/relationships/slideLayout" Target="../slideLayouts/slideLayout2.xml"/><Relationship Id="rId2" Type="http://schemas.openxmlformats.org/officeDocument/2006/relationships/image" Target="../media/image5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61.png"/><Relationship Id="rId1" Type="http://schemas.microsoft.com/office/2007/relationships/media" Target="../media/media1.mov"/><Relationship Id="rId2" Type="http://schemas.openxmlformats.org/officeDocument/2006/relationships/video" Target="../media/media1.mov"/></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image" Target="../media/image1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445505" y="955399"/>
            <a:ext cx="6069181" cy="2228432"/>
          </a:xfrm>
        </p:spPr>
        <p:txBody>
          <a:bodyPr>
            <a:noAutofit/>
          </a:bodyPr>
          <a:lstStyle/>
          <a:p>
            <a:r>
              <a:rPr lang="fr-F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halkduster"/>
                <a:cs typeface="Chalkduster"/>
              </a:rPr>
              <a:t>DEFI TECHNOLOGIQUE </a:t>
            </a:r>
            <a:r>
              <a:rPr lang="fr-F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halkduster"/>
                <a:cs typeface="Chalkduster"/>
              </a:rPr>
              <a:t>2013-2014</a:t>
            </a:r>
            <a:endParaRPr lang="fr-F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Sous-titre 2"/>
          <p:cNvSpPr>
            <a:spLocks noGrp="1"/>
          </p:cNvSpPr>
          <p:nvPr>
            <p:ph type="subTitle" idx="1"/>
          </p:nvPr>
        </p:nvSpPr>
        <p:spPr>
          <a:xfrm>
            <a:off x="1727200" y="3339821"/>
            <a:ext cx="5712179" cy="2351985"/>
          </a:xfrm>
        </p:spPr>
        <p:txBody>
          <a:bodyPr>
            <a:normAutofit/>
          </a:bodyPr>
          <a:lstStyle/>
          <a:p>
            <a:endParaRPr lang="fr-FR" dirty="0" smtClean="0">
              <a:solidFill>
                <a:schemeClr val="bg2">
                  <a:lumMod val="50000"/>
                </a:schemeClr>
              </a:solidFill>
              <a:latin typeface="Chalkduster"/>
              <a:cs typeface="Chalkduster"/>
            </a:endParaRPr>
          </a:p>
          <a:p>
            <a:r>
              <a:rPr lang="fr-FR" dirty="0" smtClean="0">
                <a:solidFill>
                  <a:srgbClr val="3366FF"/>
                </a:solidFill>
                <a:latin typeface="Chalkduster"/>
                <a:cs typeface="Chalkduster"/>
              </a:rPr>
              <a:t>Mme </a:t>
            </a:r>
            <a:r>
              <a:rPr lang="fr-FR" dirty="0">
                <a:solidFill>
                  <a:srgbClr val="3366FF"/>
                </a:solidFill>
                <a:latin typeface="Chalkduster"/>
                <a:cs typeface="Chalkduster"/>
              </a:rPr>
              <a:t>FARHAT </a:t>
            </a:r>
            <a:r>
              <a:rPr lang="fr-FR" dirty="0" smtClean="0">
                <a:solidFill>
                  <a:srgbClr val="3366FF"/>
                </a:solidFill>
                <a:latin typeface="Chalkduster"/>
                <a:cs typeface="Chalkduster"/>
              </a:rPr>
              <a:t>Rima</a:t>
            </a:r>
            <a:endParaRPr lang="fr-FR" dirty="0">
              <a:solidFill>
                <a:srgbClr val="3366FF"/>
              </a:solidFill>
              <a:latin typeface="Chalkduster"/>
              <a:cs typeface="Chalkduster"/>
            </a:endParaRPr>
          </a:p>
          <a:p>
            <a:r>
              <a:rPr lang="fr-FR" dirty="0">
                <a:solidFill>
                  <a:srgbClr val="3366FF"/>
                </a:solidFill>
                <a:latin typeface="Chalkduster"/>
                <a:cs typeface="Chalkduster"/>
              </a:rPr>
              <a:t>École ALOYS </a:t>
            </a:r>
            <a:r>
              <a:rPr lang="fr-FR" dirty="0" smtClean="0">
                <a:solidFill>
                  <a:srgbClr val="3366FF"/>
                </a:solidFill>
                <a:latin typeface="Chalkduster"/>
                <a:cs typeface="Chalkduster"/>
              </a:rPr>
              <a:t>KOBES</a:t>
            </a:r>
          </a:p>
          <a:p>
            <a:r>
              <a:rPr lang="fr-FR" dirty="0">
                <a:solidFill>
                  <a:srgbClr val="3366FF"/>
                </a:solidFill>
                <a:latin typeface="Chalkduster"/>
                <a:cs typeface="Chalkduster"/>
              </a:rPr>
              <a:t>GRANDE SECTION A</a:t>
            </a:r>
          </a:p>
          <a:p>
            <a:r>
              <a:rPr lang="fr-FR" dirty="0" smtClean="0">
                <a:solidFill>
                  <a:srgbClr val="3366FF"/>
                </a:solidFill>
                <a:latin typeface="Chalkduster"/>
                <a:cs typeface="Chalkduster"/>
              </a:rPr>
              <a:t>(28 élèves)</a:t>
            </a:r>
            <a:endParaRPr lang="fr-FR" dirty="0">
              <a:solidFill>
                <a:srgbClr val="3366FF"/>
              </a:solidFill>
              <a:latin typeface="Chalkduster"/>
              <a:cs typeface="Chalkduster"/>
            </a:endParaRPr>
          </a:p>
          <a:p>
            <a:endParaRPr lang="fr-FR" dirty="0"/>
          </a:p>
        </p:txBody>
      </p:sp>
      <p:pic>
        <p:nvPicPr>
          <p:cNvPr id="4" name="Image 3"/>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2310" r="95050"/>
                    </a14:imgEffect>
                  </a14:imgLayer>
                </a14:imgProps>
              </a:ext>
              <a:ext uri="{28A0092B-C50C-407E-A947-70E740481C1C}">
                <a14:useLocalDpi xmlns:a14="http://schemas.microsoft.com/office/drawing/2010/main"/>
              </a:ext>
            </a:extLst>
          </a:blip>
          <a:stretch>
            <a:fillRect/>
          </a:stretch>
        </p:blipFill>
        <p:spPr>
          <a:xfrm>
            <a:off x="918981" y="4533985"/>
            <a:ext cx="1616437" cy="999327"/>
          </a:xfrm>
          <a:prstGeom prst="rect">
            <a:avLst/>
          </a:prstGeom>
        </p:spPr>
      </p:pic>
      <p:pic>
        <p:nvPicPr>
          <p:cNvPr id="5" name="Image 4"/>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2310" r="95050"/>
                    </a14:imgEffect>
                  </a14:imgLayer>
                </a14:imgProps>
              </a:ext>
              <a:ext uri="{28A0092B-C50C-407E-A947-70E740481C1C}">
                <a14:useLocalDpi xmlns:a14="http://schemas.microsoft.com/office/drawing/2010/main"/>
              </a:ext>
            </a:extLst>
          </a:blip>
          <a:stretch>
            <a:fillRect/>
          </a:stretch>
        </p:blipFill>
        <p:spPr>
          <a:xfrm flipH="1">
            <a:off x="6631160" y="4533985"/>
            <a:ext cx="1616437" cy="999327"/>
          </a:xfrm>
          <a:prstGeom prst="rect">
            <a:avLst/>
          </a:prstGeom>
        </p:spPr>
      </p:pic>
    </p:spTree>
    <p:extLst>
      <p:ext uri="{BB962C8B-B14F-4D97-AF65-F5344CB8AC3E}">
        <p14:creationId xmlns:p14="http://schemas.microsoft.com/office/powerpoint/2010/main" val="30296236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xmlns:p14="http://schemas.microsoft.com/office/powerpoint/2010/main" spd="slow">
        <p:split orient="vert"/>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67643" y="698753"/>
            <a:ext cx="7289429" cy="2031325"/>
          </a:xfrm>
          <a:prstGeom prst="rect">
            <a:avLst/>
          </a:prstGeom>
          <a:noFill/>
        </p:spPr>
        <p:txBody>
          <a:bodyPr wrap="square" rtlCol="0">
            <a:spAutoFit/>
          </a:bodyPr>
          <a:lstStyle/>
          <a:p>
            <a:r>
              <a:rPr lang="fr-FR" b="1" u="sng" dirty="0" smtClean="0"/>
              <a:t>2. la pâte à modeler:</a:t>
            </a:r>
          </a:p>
          <a:p>
            <a:r>
              <a:rPr lang="fr-FR" dirty="0"/>
              <a:t>La maîtresse nous a donné des boules de pâtes à modeler. Elles coulent !</a:t>
            </a:r>
          </a:p>
          <a:p>
            <a:r>
              <a:rPr lang="fr-FR" dirty="0"/>
              <a:t>Elle nous a demandé de les faire </a:t>
            </a:r>
            <a:r>
              <a:rPr lang="fr-FR" dirty="0" smtClean="0"/>
              <a:t>flotter! (Impossible pensons nous! Mais </a:t>
            </a:r>
            <a:r>
              <a:rPr lang="fr-FR" dirty="0"/>
              <a:t>t</a:t>
            </a:r>
            <a:r>
              <a:rPr lang="fr-FR" dirty="0" smtClean="0"/>
              <a:t>out </a:t>
            </a:r>
            <a:r>
              <a:rPr lang="fr-FR" dirty="0"/>
              <a:t>le monde a essayé en changeant la forme de la pâte à </a:t>
            </a:r>
            <a:r>
              <a:rPr lang="fr-FR" dirty="0" smtClean="0"/>
              <a:t>modeler.) </a:t>
            </a:r>
            <a:endParaRPr lang="fr-FR" dirty="0"/>
          </a:p>
          <a:p>
            <a:r>
              <a:rPr lang="fr-FR" dirty="0"/>
              <a:t>Finalement, </a:t>
            </a:r>
            <a:r>
              <a:rPr lang="fr-FR" dirty="0" smtClean="0"/>
              <a:t>nous constatons que la pâte à modeler flotte lorsqu'on lui donne une forme creuse comme un </a:t>
            </a:r>
            <a:r>
              <a:rPr lang="fr-FR" dirty="0"/>
              <a:t>bateau !</a:t>
            </a:r>
          </a:p>
          <a:p>
            <a:r>
              <a:rPr lang="fr-FR" b="1" dirty="0" smtClean="0"/>
              <a:t>  </a:t>
            </a:r>
            <a:endParaRPr lang="fr-FR" b="1" dirty="0"/>
          </a:p>
        </p:txBody>
      </p:sp>
      <p:pic>
        <p:nvPicPr>
          <p:cNvPr id="5" name="Image 4" descr="IMG_6365.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7643" y="2466213"/>
            <a:ext cx="1632960" cy="1564386"/>
          </a:xfrm>
          <a:prstGeom prst="rect">
            <a:avLst/>
          </a:prstGeom>
          <a:ln>
            <a:noFill/>
          </a:ln>
          <a:effectLst>
            <a:outerShdw blurRad="292100" dist="139700" dir="2700000" algn="tl" rotWithShape="0">
              <a:srgbClr val="333333">
                <a:alpha val="65000"/>
              </a:srgbClr>
            </a:outerShdw>
          </a:effectLst>
        </p:spPr>
      </p:pic>
      <p:pic>
        <p:nvPicPr>
          <p:cNvPr id="6" name="Image 5" descr="IMG_6367.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7643" y="4435501"/>
            <a:ext cx="1583057" cy="1619602"/>
          </a:xfrm>
          <a:prstGeom prst="rect">
            <a:avLst/>
          </a:prstGeom>
          <a:ln>
            <a:noFill/>
          </a:ln>
          <a:effectLst>
            <a:outerShdw blurRad="292100" dist="139700" dir="2700000" algn="tl" rotWithShape="0">
              <a:srgbClr val="333333">
                <a:alpha val="65000"/>
              </a:srgbClr>
            </a:outerShdw>
          </a:effectLst>
        </p:spPr>
      </p:pic>
      <p:pic>
        <p:nvPicPr>
          <p:cNvPr id="7" name="Image 6" descr="IMG_6370.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34716" y="2466213"/>
            <a:ext cx="1601467" cy="1564386"/>
          </a:xfrm>
          <a:prstGeom prst="rect">
            <a:avLst/>
          </a:prstGeom>
          <a:ln>
            <a:noFill/>
          </a:ln>
          <a:effectLst>
            <a:outerShdw blurRad="292100" dist="139700" dir="2700000" algn="tl" rotWithShape="0">
              <a:srgbClr val="333333">
                <a:alpha val="65000"/>
              </a:srgbClr>
            </a:outerShdw>
          </a:effectLst>
        </p:spPr>
      </p:pic>
      <p:pic>
        <p:nvPicPr>
          <p:cNvPr id="8" name="Image 7" descr="IMG_6369.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34716" y="4435500"/>
            <a:ext cx="1619873" cy="1619602"/>
          </a:xfrm>
          <a:prstGeom prst="rect">
            <a:avLst/>
          </a:prstGeom>
          <a:ln>
            <a:noFill/>
          </a:ln>
          <a:effectLst>
            <a:outerShdw blurRad="292100" dist="139700" dir="2700000" algn="tl" rotWithShape="0">
              <a:srgbClr val="333333">
                <a:alpha val="65000"/>
              </a:srgbClr>
            </a:outerShdw>
          </a:effectLst>
        </p:spPr>
      </p:pic>
      <p:pic>
        <p:nvPicPr>
          <p:cNvPr id="9" name="Image 8" descr="IMG_6371.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13730" y="2730078"/>
            <a:ext cx="3363279" cy="33250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8895347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751905" y="985175"/>
            <a:ext cx="7736267" cy="1202485"/>
          </a:xfrm>
        </p:spPr>
        <p:txBody>
          <a:bodyPr>
            <a:normAutofit fontScale="90000"/>
          </a:bodyPr>
          <a:lstStyle/>
          <a:p>
            <a:pPr algn="l"/>
            <a:r>
              <a:rPr lang="fr-FR" dirty="0" smtClean="0">
                <a:solidFill>
                  <a:srgbClr val="3366FF"/>
                </a:solidFill>
                <a:latin typeface="Chalkduster"/>
                <a:cs typeface="Chalkduster"/>
              </a:rPr>
              <a:t> </a:t>
            </a:r>
            <a:r>
              <a:rPr lang="fr-FR" sz="4000" dirty="0" smtClean="0">
                <a:solidFill>
                  <a:srgbClr val="3366FF"/>
                </a:solidFill>
                <a:latin typeface="Chalkduster"/>
                <a:cs typeface="Chalkduster"/>
              </a:rPr>
              <a:t>Etape </a:t>
            </a:r>
            <a:r>
              <a:rPr lang="fr-FR" sz="4000" dirty="0">
                <a:solidFill>
                  <a:srgbClr val="3366FF"/>
                </a:solidFill>
                <a:latin typeface="Chalkduster"/>
                <a:cs typeface="Chalkduster"/>
              </a:rPr>
              <a:t>4</a:t>
            </a:r>
            <a:r>
              <a:rPr lang="fr-FR" sz="4000" dirty="0" smtClean="0">
                <a:solidFill>
                  <a:srgbClr val="3366FF"/>
                </a:solidFill>
                <a:latin typeface="Chalkduster"/>
                <a:cs typeface="Chalkduster"/>
              </a:rPr>
              <a:t>: On conceptualise!</a:t>
            </a:r>
            <a:r>
              <a:rPr lang="fr-FR" sz="4000" dirty="0">
                <a:solidFill>
                  <a:srgbClr val="3366FF"/>
                </a:solidFill>
                <a:latin typeface="Chalkduster"/>
                <a:cs typeface="Chalkduster"/>
              </a:rPr>
              <a:t/>
            </a:r>
            <a:br>
              <a:rPr lang="fr-FR" sz="4000" dirty="0">
                <a:solidFill>
                  <a:srgbClr val="3366FF"/>
                </a:solidFill>
                <a:latin typeface="Chalkduster"/>
                <a:cs typeface="Chalkduster"/>
              </a:rPr>
            </a:br>
            <a:r>
              <a:rPr lang="fr-FR" sz="4000" dirty="0">
                <a:solidFill>
                  <a:srgbClr val="3366FF"/>
                </a:solidFill>
                <a:latin typeface="Chalkduster"/>
                <a:cs typeface="Chalkduster"/>
              </a:rPr>
              <a:t/>
            </a:r>
            <a:br>
              <a:rPr lang="fr-FR" sz="4000" dirty="0">
                <a:solidFill>
                  <a:srgbClr val="3366FF"/>
                </a:solidFill>
                <a:latin typeface="Chalkduster"/>
                <a:cs typeface="Chalkduster"/>
              </a:rPr>
            </a:br>
            <a:endParaRPr lang="fr-FR" sz="4000" dirty="0"/>
          </a:p>
        </p:txBody>
      </p:sp>
      <p:sp>
        <p:nvSpPr>
          <p:cNvPr id="5" name="ZoneTexte 4"/>
          <p:cNvSpPr txBox="1"/>
          <p:nvPr/>
        </p:nvSpPr>
        <p:spPr>
          <a:xfrm>
            <a:off x="922278" y="1448996"/>
            <a:ext cx="7289429" cy="1477328"/>
          </a:xfrm>
          <a:prstGeom prst="rect">
            <a:avLst/>
          </a:prstGeom>
          <a:noFill/>
        </p:spPr>
        <p:txBody>
          <a:bodyPr wrap="square" rtlCol="0">
            <a:spAutoFit/>
          </a:bodyPr>
          <a:lstStyle/>
          <a:p>
            <a:r>
              <a:rPr lang="fr-FR" dirty="0"/>
              <a:t>M</a:t>
            </a:r>
            <a:r>
              <a:rPr lang="fr-FR" dirty="0" smtClean="0"/>
              <a:t>aintenant que les matériaux n'ont plus de secret pour nous,</a:t>
            </a:r>
            <a:r>
              <a:rPr lang="fr-FR" dirty="0"/>
              <a:t> </a:t>
            </a:r>
            <a:r>
              <a:rPr lang="fr-FR" dirty="0" smtClean="0"/>
              <a:t>tous </a:t>
            </a:r>
            <a:r>
              <a:rPr lang="fr-FR" dirty="0"/>
              <a:t>à nos crayons</a:t>
            </a:r>
            <a:r>
              <a:rPr lang="fr-FR" dirty="0" smtClean="0"/>
              <a:t>! Nous  imaginons </a:t>
            </a:r>
            <a:r>
              <a:rPr lang="fr-FR" dirty="0"/>
              <a:t>et </a:t>
            </a:r>
            <a:r>
              <a:rPr lang="fr-FR" dirty="0" smtClean="0"/>
              <a:t>dessinons les objets flottants que nous allons fabriqués!</a:t>
            </a:r>
            <a:endParaRPr lang="fr-FR" dirty="0"/>
          </a:p>
          <a:p>
            <a:endParaRPr lang="fr-FR" dirty="0"/>
          </a:p>
          <a:p>
            <a:r>
              <a:rPr lang="fr-FR" b="1" dirty="0" smtClean="0"/>
              <a:t>  </a:t>
            </a:r>
            <a:endParaRPr lang="fr-FR" b="1" dirty="0"/>
          </a:p>
        </p:txBody>
      </p:sp>
      <p:pic>
        <p:nvPicPr>
          <p:cNvPr id="6" name="Image 5" descr="Numériser 4.jpe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1710277" y="1577017"/>
            <a:ext cx="1913573" cy="3489569"/>
          </a:xfrm>
          <a:prstGeom prst="rect">
            <a:avLst/>
          </a:prstGeom>
          <a:ln>
            <a:noFill/>
          </a:ln>
          <a:effectLst>
            <a:outerShdw blurRad="292100" dist="139700" dir="2700000" algn="tl" rotWithShape="0">
              <a:srgbClr val="333333">
                <a:alpha val="65000"/>
              </a:srgbClr>
            </a:outerShdw>
          </a:effectLst>
        </p:spPr>
      </p:pic>
      <p:pic>
        <p:nvPicPr>
          <p:cNvPr id="7" name="Image 6" descr="Numériser 3.jpe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5566668" y="1633556"/>
            <a:ext cx="1913575" cy="3376499"/>
          </a:xfrm>
          <a:prstGeom prst="rect">
            <a:avLst/>
          </a:prstGeom>
          <a:ln>
            <a:noFill/>
          </a:ln>
          <a:effectLst>
            <a:outerShdw blurRad="292100" dist="139700" dir="2700000" algn="tl" rotWithShape="0">
              <a:srgbClr val="333333">
                <a:alpha val="65000"/>
              </a:srgbClr>
            </a:outerShdw>
          </a:effectLst>
        </p:spPr>
      </p:pic>
      <p:pic>
        <p:nvPicPr>
          <p:cNvPr id="8" name="Image 7" descr="Numériser 5.jpe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3990803" y="3621590"/>
            <a:ext cx="1688804" cy="33147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9740746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Numériser 8.jpe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1701583" y="704946"/>
            <a:ext cx="2266819" cy="3158802"/>
          </a:xfrm>
          <a:prstGeom prst="rect">
            <a:avLst/>
          </a:prstGeom>
          <a:ln>
            <a:noFill/>
          </a:ln>
          <a:effectLst>
            <a:outerShdw blurRad="292100" dist="139700" dir="2700000" algn="tl" rotWithShape="0">
              <a:srgbClr val="333333">
                <a:alpha val="65000"/>
              </a:srgbClr>
            </a:outerShdw>
          </a:effectLst>
        </p:spPr>
      </p:pic>
      <p:pic>
        <p:nvPicPr>
          <p:cNvPr id="3" name="Image 2" descr="Numériser 6.jpe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5236788" y="727075"/>
            <a:ext cx="2266818" cy="3114546"/>
          </a:xfrm>
          <a:prstGeom prst="rect">
            <a:avLst/>
          </a:prstGeom>
          <a:ln>
            <a:noFill/>
          </a:ln>
          <a:effectLst>
            <a:outerShdw blurRad="292100" dist="139700" dir="2700000" algn="tl" rotWithShape="0">
              <a:srgbClr val="333333">
                <a:alpha val="65000"/>
              </a:srgbClr>
            </a:outerShdw>
          </a:effectLst>
        </p:spPr>
      </p:pic>
      <p:pic>
        <p:nvPicPr>
          <p:cNvPr id="4" name="Image 3" descr="Numériser.jpe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3698821" y="3231226"/>
            <a:ext cx="2228206" cy="32256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0396607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1090866" y="925955"/>
            <a:ext cx="7736267" cy="1202485"/>
          </a:xfrm>
        </p:spPr>
        <p:txBody>
          <a:bodyPr>
            <a:normAutofit fontScale="90000"/>
          </a:bodyPr>
          <a:lstStyle/>
          <a:p>
            <a:pPr algn="l"/>
            <a:r>
              <a:rPr lang="fr-FR" dirty="0" smtClean="0">
                <a:solidFill>
                  <a:srgbClr val="3366FF"/>
                </a:solidFill>
                <a:latin typeface="Chalkduster"/>
                <a:cs typeface="Chalkduster"/>
              </a:rPr>
              <a:t>   </a:t>
            </a:r>
            <a:r>
              <a:rPr lang="fr-FR" sz="4000" dirty="0" smtClean="0">
                <a:solidFill>
                  <a:srgbClr val="3366FF"/>
                </a:solidFill>
                <a:latin typeface="Chalkduster"/>
                <a:cs typeface="Chalkduster"/>
              </a:rPr>
              <a:t>Etape </a:t>
            </a:r>
            <a:r>
              <a:rPr lang="fr-FR" sz="4000" dirty="0">
                <a:solidFill>
                  <a:srgbClr val="3366FF"/>
                </a:solidFill>
                <a:latin typeface="Chalkduster"/>
                <a:cs typeface="Chalkduster"/>
              </a:rPr>
              <a:t>5</a:t>
            </a:r>
            <a:r>
              <a:rPr lang="fr-FR" sz="4000" dirty="0" smtClean="0">
                <a:solidFill>
                  <a:srgbClr val="3366FF"/>
                </a:solidFill>
                <a:latin typeface="Chalkduster"/>
                <a:cs typeface="Chalkduster"/>
              </a:rPr>
              <a:t>: On fabrique!</a:t>
            </a:r>
            <a:r>
              <a:rPr lang="fr-FR" sz="4000" dirty="0">
                <a:solidFill>
                  <a:srgbClr val="3366FF"/>
                </a:solidFill>
                <a:latin typeface="Chalkduster"/>
                <a:cs typeface="Chalkduster"/>
              </a:rPr>
              <a:t/>
            </a:r>
            <a:br>
              <a:rPr lang="fr-FR" sz="4000" dirty="0">
                <a:solidFill>
                  <a:srgbClr val="3366FF"/>
                </a:solidFill>
                <a:latin typeface="Chalkduster"/>
                <a:cs typeface="Chalkduster"/>
              </a:rPr>
            </a:br>
            <a:r>
              <a:rPr lang="fr-FR" sz="4000" dirty="0">
                <a:solidFill>
                  <a:srgbClr val="3366FF"/>
                </a:solidFill>
                <a:latin typeface="Chalkduster"/>
                <a:cs typeface="Chalkduster"/>
              </a:rPr>
              <a:t/>
            </a:r>
            <a:br>
              <a:rPr lang="fr-FR" sz="4000" dirty="0">
                <a:solidFill>
                  <a:srgbClr val="3366FF"/>
                </a:solidFill>
                <a:latin typeface="Chalkduster"/>
                <a:cs typeface="Chalkduster"/>
              </a:rPr>
            </a:br>
            <a:endParaRPr lang="fr-FR" sz="4000" dirty="0"/>
          </a:p>
        </p:txBody>
      </p:sp>
      <p:sp>
        <p:nvSpPr>
          <p:cNvPr id="5" name="ZoneTexte 4"/>
          <p:cNvSpPr txBox="1"/>
          <p:nvPr/>
        </p:nvSpPr>
        <p:spPr>
          <a:xfrm>
            <a:off x="935981" y="1528275"/>
            <a:ext cx="7289429" cy="1200329"/>
          </a:xfrm>
          <a:prstGeom prst="rect">
            <a:avLst/>
          </a:prstGeom>
          <a:noFill/>
        </p:spPr>
        <p:txBody>
          <a:bodyPr wrap="square" rtlCol="0">
            <a:spAutoFit/>
          </a:bodyPr>
          <a:lstStyle/>
          <a:p>
            <a:r>
              <a:rPr lang="fr-FR" dirty="0"/>
              <a:t>L</a:t>
            </a:r>
            <a:r>
              <a:rPr lang="fr-FR" dirty="0" smtClean="0"/>
              <a:t>a maîtresse a mis à notre disposition les matériaux qui coulent que nous avions sélectionnés.</a:t>
            </a:r>
            <a:endParaRPr lang="fr-FR" dirty="0"/>
          </a:p>
          <a:p>
            <a:endParaRPr lang="fr-FR" dirty="0"/>
          </a:p>
          <a:p>
            <a:r>
              <a:rPr lang="fr-FR" b="1" dirty="0" smtClean="0"/>
              <a:t>  </a:t>
            </a:r>
            <a:endParaRPr lang="fr-FR" b="1" dirty="0"/>
          </a:p>
        </p:txBody>
      </p:sp>
      <p:pic>
        <p:nvPicPr>
          <p:cNvPr id="6" name="Image 5" descr="IMG_6410.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69618" y="2282862"/>
            <a:ext cx="5356627" cy="3809048"/>
          </a:xfrm>
          <a:prstGeom prst="rect">
            <a:avLst/>
          </a:prstGeom>
          <a:ln>
            <a:noFill/>
          </a:ln>
          <a:effectLst>
            <a:softEdge rad="112500"/>
          </a:effectLst>
        </p:spPr>
      </p:pic>
    </p:spTree>
    <p:extLst>
      <p:ext uri="{BB962C8B-B14F-4D97-AF65-F5344CB8AC3E}">
        <p14:creationId xmlns:p14="http://schemas.microsoft.com/office/powerpoint/2010/main" val="131802057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IMG_641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5605" y="1979292"/>
            <a:ext cx="2724332" cy="1910973"/>
          </a:xfrm>
          <a:prstGeom prst="rect">
            <a:avLst/>
          </a:prstGeom>
          <a:ln>
            <a:noFill/>
          </a:ln>
          <a:effectLst>
            <a:outerShdw blurRad="292100" dist="139700" dir="2700000" algn="tl" rotWithShape="0">
              <a:srgbClr val="333333">
                <a:alpha val="65000"/>
              </a:srgbClr>
            </a:outerShdw>
          </a:effectLst>
        </p:spPr>
      </p:pic>
      <p:sp>
        <p:nvSpPr>
          <p:cNvPr id="5" name="ZoneTexte 4"/>
          <p:cNvSpPr txBox="1"/>
          <p:nvPr/>
        </p:nvSpPr>
        <p:spPr>
          <a:xfrm>
            <a:off x="828344" y="1029603"/>
            <a:ext cx="7602360" cy="923330"/>
          </a:xfrm>
          <a:prstGeom prst="rect">
            <a:avLst/>
          </a:prstGeom>
          <a:noFill/>
        </p:spPr>
        <p:txBody>
          <a:bodyPr wrap="square" rtlCol="0">
            <a:spAutoFit/>
          </a:bodyPr>
          <a:lstStyle/>
          <a:p>
            <a:r>
              <a:rPr lang="fr-FR" b="1" dirty="0" smtClean="0"/>
              <a:t>Groupe 1:</a:t>
            </a:r>
            <a:r>
              <a:rPr lang="fr-FR" dirty="0" smtClean="0"/>
              <a:t> Comment éviter qu'il ne soit mouillé par l'eau? </a:t>
            </a:r>
            <a:r>
              <a:rPr lang="fr-FR" dirty="0"/>
              <a:t>I</a:t>
            </a:r>
            <a:r>
              <a:rPr lang="fr-FR" dirty="0" smtClean="0"/>
              <a:t>l faut le rendre </a:t>
            </a:r>
            <a:r>
              <a:rPr lang="fr-FR" b="1" dirty="0" smtClean="0"/>
              <a:t>imperméable, étanche</a:t>
            </a:r>
            <a:r>
              <a:rPr lang="fr-FR" dirty="0" smtClean="0"/>
              <a:t>! Pour cela nous décidons de l'emballer dans du papier aluminium.</a:t>
            </a:r>
            <a:endParaRPr lang="fr-FR" dirty="0"/>
          </a:p>
        </p:txBody>
      </p:sp>
      <p:pic>
        <p:nvPicPr>
          <p:cNvPr id="6" name="Image 5" descr="IMG_6535.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7518" y="1755336"/>
            <a:ext cx="2645381" cy="1943981"/>
          </a:xfrm>
          <a:prstGeom prst="rect">
            <a:avLst/>
          </a:prstGeom>
          <a:ln>
            <a:noFill/>
          </a:ln>
          <a:effectLst>
            <a:outerShdw blurRad="292100" dist="139700" dir="2700000" algn="tl" rotWithShape="0">
              <a:srgbClr val="333333">
                <a:alpha val="65000"/>
              </a:srgbClr>
            </a:outerShdw>
          </a:effectLst>
        </p:spPr>
      </p:pic>
      <p:pic>
        <p:nvPicPr>
          <p:cNvPr id="7" name="Image 6" descr="IMG_6537.jpg"/>
          <p:cNvPicPr>
            <a:picLocks/>
          </p:cNvPicPr>
          <p:nvPr/>
        </p:nvPicPr>
        <p:blipFill>
          <a:blip r:embed="rId4" cstate="email">
            <a:extLst>
              <a:ext uri="{28A0092B-C50C-407E-A947-70E740481C1C}">
                <a14:useLocalDpi xmlns:a14="http://schemas.microsoft.com/office/drawing/2010/main"/>
              </a:ext>
            </a:extLst>
          </a:blip>
          <a:stretch>
            <a:fillRect/>
          </a:stretch>
        </p:blipFill>
        <p:spPr>
          <a:xfrm>
            <a:off x="963937" y="4039911"/>
            <a:ext cx="2736000" cy="2051999"/>
          </a:xfrm>
          <a:prstGeom prst="rect">
            <a:avLst/>
          </a:prstGeom>
          <a:ln>
            <a:noFill/>
          </a:ln>
          <a:effectLst>
            <a:outerShdw blurRad="292100" dist="139700" dir="2700000" algn="tl" rotWithShape="0">
              <a:srgbClr val="333333">
                <a:alpha val="65000"/>
              </a:srgbClr>
            </a:outerShdw>
          </a:effectLst>
        </p:spPr>
      </p:pic>
      <p:pic>
        <p:nvPicPr>
          <p:cNvPr id="9" name="Image 8" descr="IMG_6540.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77518" y="3890265"/>
            <a:ext cx="2645381" cy="2201645"/>
          </a:xfrm>
          <a:prstGeom prst="rect">
            <a:avLst/>
          </a:prstGeom>
          <a:ln>
            <a:noFill/>
          </a:ln>
          <a:effectLst>
            <a:outerShdw blurRad="292100" dist="139700" dir="2700000" algn="tl" rotWithShape="0">
              <a:srgbClr val="333333">
                <a:alpha val="65000"/>
              </a:srgbClr>
            </a:outerShdw>
          </a:effectLst>
        </p:spPr>
      </p:pic>
      <p:pic>
        <p:nvPicPr>
          <p:cNvPr id="10" name="Image 9" descr="IMG_6635.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00292" y="2580089"/>
            <a:ext cx="2645380" cy="2201645"/>
          </a:xfrm>
          <a:prstGeom prst="rect">
            <a:avLst/>
          </a:prstGeom>
          <a:ln>
            <a:noFill/>
          </a:ln>
          <a:effectLst>
            <a:outerShdw blurRad="292100" dist="139700" dir="2700000" algn="tl" rotWithShape="0">
              <a:srgbClr val="333333">
                <a:alpha val="65000"/>
              </a:srgbClr>
            </a:outerShdw>
          </a:effectLst>
        </p:spPr>
      </p:pic>
      <p:sp>
        <p:nvSpPr>
          <p:cNvPr id="2" name="ZoneTexte 1"/>
          <p:cNvSpPr txBox="1"/>
          <p:nvPr/>
        </p:nvSpPr>
        <p:spPr>
          <a:xfrm>
            <a:off x="3300292" y="603404"/>
            <a:ext cx="1700556" cy="523220"/>
          </a:xfrm>
          <a:prstGeom prst="rect">
            <a:avLst/>
          </a:prstGeom>
          <a:noFill/>
        </p:spPr>
        <p:txBody>
          <a:bodyPr wrap="none" rtlCol="0">
            <a:spAutoFit/>
          </a:bodyPr>
          <a:lstStyle/>
          <a:p>
            <a:r>
              <a:rPr lang="fr-FR" sz="2800" b="1" dirty="0"/>
              <a:t>L</a:t>
            </a:r>
            <a:r>
              <a:rPr lang="fr-FR" sz="2800" b="1" dirty="0" smtClean="0"/>
              <a:t>e carton:</a:t>
            </a:r>
            <a:endParaRPr lang="fr-FR" sz="2800" b="1" dirty="0"/>
          </a:p>
        </p:txBody>
      </p:sp>
    </p:spTree>
    <p:extLst>
      <p:ext uri="{BB962C8B-B14F-4D97-AF65-F5344CB8AC3E}">
        <p14:creationId xmlns:p14="http://schemas.microsoft.com/office/powerpoint/2010/main" val="420956106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828344" y="699373"/>
            <a:ext cx="7602360" cy="646331"/>
          </a:xfrm>
          <a:prstGeom prst="rect">
            <a:avLst/>
          </a:prstGeom>
          <a:noFill/>
        </p:spPr>
        <p:txBody>
          <a:bodyPr wrap="square" rtlCol="0">
            <a:spAutoFit/>
          </a:bodyPr>
          <a:lstStyle/>
          <a:p>
            <a:r>
              <a:rPr lang="fr-FR" b="1" dirty="0" smtClean="0"/>
              <a:t>Groupe </a:t>
            </a:r>
            <a:r>
              <a:rPr lang="fr-FR" b="1" dirty="0"/>
              <a:t>2</a:t>
            </a:r>
            <a:r>
              <a:rPr lang="fr-FR" b="1" dirty="0" smtClean="0"/>
              <a:t>:</a:t>
            </a:r>
            <a:r>
              <a:rPr lang="fr-FR" dirty="0" smtClean="0"/>
              <a:t> Pour le rendre étanche, nous décidons de l'emballer dans du plastique.</a:t>
            </a:r>
            <a:endParaRPr lang="fr-FR" dirty="0"/>
          </a:p>
        </p:txBody>
      </p:sp>
      <p:pic>
        <p:nvPicPr>
          <p:cNvPr id="2" name="Image 1" descr="IMG_6424.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6749" y="1345704"/>
            <a:ext cx="2493643" cy="2263361"/>
          </a:xfrm>
          <a:prstGeom prst="rect">
            <a:avLst/>
          </a:prstGeom>
          <a:ln>
            <a:noFill/>
          </a:ln>
          <a:effectLst>
            <a:outerShdw blurRad="292100" dist="139700" dir="2700000" algn="tl" rotWithShape="0">
              <a:srgbClr val="333333">
                <a:alpha val="65000"/>
              </a:srgbClr>
            </a:outerShdw>
          </a:effectLst>
        </p:spPr>
      </p:pic>
      <p:pic>
        <p:nvPicPr>
          <p:cNvPr id="5" name="Image 4" descr="IMG_643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6748" y="3841408"/>
            <a:ext cx="2493643" cy="2304071"/>
          </a:xfrm>
          <a:prstGeom prst="rect">
            <a:avLst/>
          </a:prstGeom>
          <a:ln>
            <a:noFill/>
          </a:ln>
          <a:effectLst>
            <a:outerShdw blurRad="292100" dist="139700" dir="2700000" algn="tl" rotWithShape="0">
              <a:srgbClr val="333333">
                <a:alpha val="65000"/>
              </a:srgbClr>
            </a:outerShdw>
          </a:effectLst>
        </p:spPr>
      </p:pic>
      <p:pic>
        <p:nvPicPr>
          <p:cNvPr id="6" name="Image 5" descr="IMG_6525.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60357" y="3779451"/>
            <a:ext cx="2602727" cy="2366028"/>
          </a:xfrm>
          <a:prstGeom prst="rect">
            <a:avLst/>
          </a:prstGeom>
          <a:ln>
            <a:noFill/>
          </a:ln>
          <a:effectLst>
            <a:outerShdw blurRad="292100" dist="139700" dir="2700000" algn="tl" rotWithShape="0">
              <a:srgbClr val="333333">
                <a:alpha val="65000"/>
              </a:srgbClr>
            </a:outerShdw>
          </a:effectLst>
        </p:spPr>
      </p:pic>
      <p:pic>
        <p:nvPicPr>
          <p:cNvPr id="8" name="Image 7" descr="IMG_6521.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60357" y="1397932"/>
            <a:ext cx="2602727" cy="2211134"/>
          </a:xfrm>
          <a:prstGeom prst="rect">
            <a:avLst/>
          </a:prstGeom>
          <a:ln>
            <a:noFill/>
          </a:ln>
          <a:effectLst>
            <a:outerShdw blurRad="292100" dist="139700" dir="2700000" algn="tl" rotWithShape="0">
              <a:srgbClr val="333333">
                <a:alpha val="65000"/>
              </a:srgbClr>
            </a:outerShdw>
          </a:effectLst>
        </p:spPr>
      </p:pic>
      <p:pic>
        <p:nvPicPr>
          <p:cNvPr id="9" name="Image 8" descr="IMG_6633.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88607" y="2137557"/>
            <a:ext cx="2804077" cy="2276965"/>
          </a:xfrm>
          <a:prstGeom prst="rect">
            <a:avLst/>
          </a:prstGeom>
        </p:spPr>
      </p:pic>
    </p:spTree>
    <p:extLst>
      <p:ext uri="{BB962C8B-B14F-4D97-AF65-F5344CB8AC3E}">
        <p14:creationId xmlns:p14="http://schemas.microsoft.com/office/powerpoint/2010/main" val="292450175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828344" y="699373"/>
            <a:ext cx="7602360" cy="369332"/>
          </a:xfrm>
          <a:prstGeom prst="rect">
            <a:avLst/>
          </a:prstGeom>
          <a:noFill/>
        </p:spPr>
        <p:txBody>
          <a:bodyPr wrap="square" rtlCol="0">
            <a:spAutoFit/>
          </a:bodyPr>
          <a:lstStyle/>
          <a:p>
            <a:r>
              <a:rPr lang="fr-FR" b="1" dirty="0" smtClean="0"/>
              <a:t>Groupe 3:</a:t>
            </a:r>
            <a:r>
              <a:rPr lang="fr-FR" dirty="0" smtClean="0"/>
              <a:t> Pour le rendre étanche, nous décidons d'utiliser un vernis.</a:t>
            </a:r>
            <a:endParaRPr lang="fr-FR" dirty="0"/>
          </a:p>
        </p:txBody>
      </p:sp>
      <p:pic>
        <p:nvPicPr>
          <p:cNvPr id="2" name="Image 1" descr="IMG_6581.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5772" y="1285633"/>
            <a:ext cx="2787924" cy="2215006"/>
          </a:xfrm>
          <a:prstGeom prst="rect">
            <a:avLst/>
          </a:prstGeom>
          <a:ln>
            <a:noFill/>
          </a:ln>
          <a:effectLst>
            <a:outerShdw blurRad="292100" dist="139700" dir="2700000" algn="tl" rotWithShape="0">
              <a:srgbClr val="333333">
                <a:alpha val="65000"/>
              </a:srgbClr>
            </a:outerShdw>
          </a:effectLst>
        </p:spPr>
      </p:pic>
      <p:pic>
        <p:nvPicPr>
          <p:cNvPr id="3" name="Image 2" descr="IMG_6607.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81564" y="1285633"/>
            <a:ext cx="2896342" cy="2044622"/>
          </a:xfrm>
          <a:prstGeom prst="rect">
            <a:avLst/>
          </a:prstGeom>
          <a:ln>
            <a:noFill/>
          </a:ln>
          <a:effectLst>
            <a:outerShdw blurRad="292100" dist="139700" dir="2700000" algn="tl" rotWithShape="0">
              <a:srgbClr val="333333">
                <a:alpha val="65000"/>
              </a:srgbClr>
            </a:outerShdw>
          </a:effectLst>
        </p:spPr>
      </p:pic>
      <p:pic>
        <p:nvPicPr>
          <p:cNvPr id="5" name="Image 4" descr="IMG_6605.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5772" y="3686514"/>
            <a:ext cx="2787924" cy="2400881"/>
          </a:xfrm>
          <a:prstGeom prst="rect">
            <a:avLst/>
          </a:prstGeom>
          <a:ln>
            <a:noFill/>
          </a:ln>
          <a:effectLst>
            <a:outerShdw blurRad="292100" dist="139700" dir="2700000" algn="tl" rotWithShape="0">
              <a:srgbClr val="333333">
                <a:alpha val="65000"/>
              </a:srgbClr>
            </a:outerShdw>
          </a:effectLst>
        </p:spPr>
      </p:pic>
      <p:pic>
        <p:nvPicPr>
          <p:cNvPr id="7" name="Image 6" descr="IMG_6606.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81563" y="3686514"/>
            <a:ext cx="2896343" cy="2400881"/>
          </a:xfrm>
          <a:prstGeom prst="rect">
            <a:avLst/>
          </a:prstGeom>
          <a:ln>
            <a:noFill/>
          </a:ln>
          <a:effectLst>
            <a:outerShdw blurRad="292100" dist="139700" dir="2700000" algn="tl" rotWithShape="0">
              <a:srgbClr val="333333">
                <a:alpha val="65000"/>
              </a:srgbClr>
            </a:outerShdw>
          </a:effectLst>
        </p:spPr>
      </p:pic>
      <p:pic>
        <p:nvPicPr>
          <p:cNvPr id="8" name="Image 7" descr="IMG_6638.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73784" y="2044621"/>
            <a:ext cx="2865366" cy="25073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6663080"/>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300292" y="603404"/>
            <a:ext cx="1445102" cy="523220"/>
          </a:xfrm>
          <a:prstGeom prst="rect">
            <a:avLst/>
          </a:prstGeom>
          <a:noFill/>
        </p:spPr>
        <p:txBody>
          <a:bodyPr wrap="none" rtlCol="0">
            <a:spAutoFit/>
          </a:bodyPr>
          <a:lstStyle/>
          <a:p>
            <a:r>
              <a:rPr lang="fr-FR" sz="2800" b="1" dirty="0"/>
              <a:t>L</a:t>
            </a:r>
            <a:r>
              <a:rPr lang="fr-FR" sz="2800" b="1" dirty="0" smtClean="0"/>
              <a:t>e bois :</a:t>
            </a:r>
            <a:endParaRPr lang="fr-FR" sz="2800" b="1" dirty="0"/>
          </a:p>
        </p:txBody>
      </p:sp>
      <p:sp>
        <p:nvSpPr>
          <p:cNvPr id="5" name="ZoneTexte 4"/>
          <p:cNvSpPr txBox="1"/>
          <p:nvPr/>
        </p:nvSpPr>
        <p:spPr>
          <a:xfrm>
            <a:off x="945941" y="1122511"/>
            <a:ext cx="7479782" cy="646331"/>
          </a:xfrm>
          <a:prstGeom prst="rect">
            <a:avLst/>
          </a:prstGeom>
          <a:noFill/>
        </p:spPr>
        <p:txBody>
          <a:bodyPr wrap="square" rtlCol="0">
            <a:spAutoFit/>
          </a:bodyPr>
          <a:lstStyle/>
          <a:p>
            <a:r>
              <a:rPr lang="fr-FR" b="1" dirty="0" smtClean="0"/>
              <a:t>Groupe 4</a:t>
            </a:r>
            <a:r>
              <a:rPr lang="fr-FR" dirty="0" smtClean="0"/>
              <a:t>: nous décidons de fabriquer notre bateau avec des pinces à linge en bois. </a:t>
            </a:r>
            <a:r>
              <a:rPr lang="fr-FR" dirty="0"/>
              <a:t>N</a:t>
            </a:r>
            <a:r>
              <a:rPr lang="fr-FR" dirty="0" smtClean="0"/>
              <a:t>ous le rendrons étanche avec du vernis et du papier aluminium.</a:t>
            </a:r>
            <a:endParaRPr lang="fr-FR" dirty="0"/>
          </a:p>
        </p:txBody>
      </p:sp>
      <p:pic>
        <p:nvPicPr>
          <p:cNvPr id="2" name="Image 1" descr="IMG_6529.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5941" y="1768842"/>
            <a:ext cx="2354351" cy="1964140"/>
          </a:xfrm>
          <a:prstGeom prst="rect">
            <a:avLst/>
          </a:prstGeom>
          <a:ln>
            <a:noFill/>
          </a:ln>
          <a:effectLst>
            <a:outerShdw blurRad="292100" dist="139700" dir="2700000" algn="tl" rotWithShape="0">
              <a:srgbClr val="333333">
                <a:alpha val="65000"/>
              </a:srgbClr>
            </a:outerShdw>
          </a:effectLst>
        </p:spPr>
      </p:pic>
      <p:pic>
        <p:nvPicPr>
          <p:cNvPr id="3" name="Image 2" descr="IMG_6563.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8440" y="1785172"/>
            <a:ext cx="2276803" cy="1947810"/>
          </a:xfrm>
          <a:prstGeom prst="rect">
            <a:avLst/>
          </a:prstGeom>
          <a:ln>
            <a:noFill/>
          </a:ln>
          <a:effectLst>
            <a:outerShdw blurRad="292100" dist="139700" dir="2700000" algn="tl" rotWithShape="0">
              <a:srgbClr val="333333">
                <a:alpha val="65000"/>
              </a:srgbClr>
            </a:outerShdw>
          </a:effectLst>
        </p:spPr>
      </p:pic>
      <p:pic>
        <p:nvPicPr>
          <p:cNvPr id="6" name="Image 5" descr="IMG_6574.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5941" y="3872388"/>
            <a:ext cx="2354351" cy="2257603"/>
          </a:xfrm>
          <a:prstGeom prst="rect">
            <a:avLst/>
          </a:prstGeom>
          <a:ln>
            <a:noFill/>
          </a:ln>
          <a:effectLst>
            <a:outerShdw blurRad="292100" dist="139700" dir="2700000" algn="tl" rotWithShape="0">
              <a:srgbClr val="333333">
                <a:alpha val="65000"/>
              </a:srgbClr>
            </a:outerShdw>
          </a:effectLst>
        </p:spPr>
      </p:pic>
      <p:pic>
        <p:nvPicPr>
          <p:cNvPr id="7" name="Image 6" descr="IMG_6576.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38440" y="3872388"/>
            <a:ext cx="2276803" cy="2257603"/>
          </a:xfrm>
          <a:prstGeom prst="rect">
            <a:avLst/>
          </a:prstGeom>
          <a:ln>
            <a:noFill/>
          </a:ln>
          <a:effectLst>
            <a:outerShdw blurRad="292100" dist="139700" dir="2700000" algn="tl" rotWithShape="0">
              <a:srgbClr val="333333">
                <a:alpha val="65000"/>
              </a:srgbClr>
            </a:outerShdw>
          </a:effectLst>
        </p:spPr>
      </p:pic>
      <p:pic>
        <p:nvPicPr>
          <p:cNvPr id="8" name="Image 7" descr="IMG_6580.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47568" y="1785173"/>
            <a:ext cx="2323270" cy="1947810"/>
          </a:xfrm>
          <a:prstGeom prst="rect">
            <a:avLst/>
          </a:prstGeom>
          <a:ln>
            <a:noFill/>
          </a:ln>
          <a:effectLst>
            <a:outerShdw blurRad="292100" dist="139700" dir="2700000" algn="tl" rotWithShape="0">
              <a:srgbClr val="333333">
                <a:alpha val="65000"/>
              </a:srgbClr>
            </a:outerShdw>
          </a:effectLst>
        </p:spPr>
      </p:pic>
      <p:pic>
        <p:nvPicPr>
          <p:cNvPr id="9" name="Image 8" descr="IMG_6632.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947568" y="3872388"/>
            <a:ext cx="2323270" cy="22576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96393800"/>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098942" y="603404"/>
            <a:ext cx="3108969" cy="523220"/>
          </a:xfrm>
          <a:prstGeom prst="rect">
            <a:avLst/>
          </a:prstGeom>
          <a:noFill/>
        </p:spPr>
        <p:txBody>
          <a:bodyPr wrap="none" rtlCol="0">
            <a:spAutoFit/>
          </a:bodyPr>
          <a:lstStyle/>
          <a:p>
            <a:r>
              <a:rPr lang="fr-FR" sz="2800" b="1" dirty="0"/>
              <a:t>L</a:t>
            </a:r>
            <a:r>
              <a:rPr lang="fr-FR" sz="2800" b="1" dirty="0" smtClean="0"/>
              <a:t>a pâte à modeler :</a:t>
            </a:r>
            <a:endParaRPr lang="fr-FR" sz="2800" b="1" dirty="0"/>
          </a:p>
        </p:txBody>
      </p:sp>
      <p:sp>
        <p:nvSpPr>
          <p:cNvPr id="7" name="ZoneTexte 6"/>
          <p:cNvSpPr txBox="1"/>
          <p:nvPr/>
        </p:nvSpPr>
        <p:spPr>
          <a:xfrm>
            <a:off x="945941" y="1122511"/>
            <a:ext cx="7479782" cy="646331"/>
          </a:xfrm>
          <a:prstGeom prst="rect">
            <a:avLst/>
          </a:prstGeom>
          <a:noFill/>
        </p:spPr>
        <p:txBody>
          <a:bodyPr wrap="square" rtlCol="0">
            <a:spAutoFit/>
          </a:bodyPr>
          <a:lstStyle/>
          <a:p>
            <a:r>
              <a:rPr lang="fr-FR" b="1" dirty="0" smtClean="0"/>
              <a:t>Groupe 5</a:t>
            </a:r>
            <a:r>
              <a:rPr lang="fr-FR" dirty="0" smtClean="0"/>
              <a:t>: nous décidons de fabriquer notre bateau avec de la pâte à modeler. </a:t>
            </a:r>
            <a:r>
              <a:rPr lang="fr-FR" dirty="0"/>
              <a:t>N</a:t>
            </a:r>
            <a:r>
              <a:rPr lang="fr-FR" dirty="0" smtClean="0"/>
              <a:t>ous la transformant en la modelant en forme de bateau.</a:t>
            </a:r>
            <a:endParaRPr lang="fr-FR" dirty="0"/>
          </a:p>
        </p:txBody>
      </p:sp>
      <p:pic>
        <p:nvPicPr>
          <p:cNvPr id="8" name="Image 7" descr="IMG_655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5941" y="1863309"/>
            <a:ext cx="2662869" cy="1933566"/>
          </a:xfrm>
          <a:prstGeom prst="rect">
            <a:avLst/>
          </a:prstGeom>
        </p:spPr>
      </p:pic>
      <p:pic>
        <p:nvPicPr>
          <p:cNvPr id="9" name="Image 8" descr="IMG_6553.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29233" y="1768842"/>
            <a:ext cx="2891865" cy="2028033"/>
          </a:xfrm>
          <a:prstGeom prst="rect">
            <a:avLst/>
          </a:prstGeom>
        </p:spPr>
      </p:pic>
      <p:pic>
        <p:nvPicPr>
          <p:cNvPr id="10" name="Image 9" descr="IMG_6555.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29234" y="3920792"/>
            <a:ext cx="2891865" cy="2336988"/>
          </a:xfrm>
          <a:prstGeom prst="rect">
            <a:avLst/>
          </a:prstGeom>
        </p:spPr>
      </p:pic>
      <p:pic>
        <p:nvPicPr>
          <p:cNvPr id="11" name="Image 10" descr="IMG_6418.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45940" y="3920792"/>
            <a:ext cx="2662869" cy="2213071"/>
          </a:xfrm>
          <a:prstGeom prst="rect">
            <a:avLst/>
          </a:prstGeom>
        </p:spPr>
      </p:pic>
      <p:pic>
        <p:nvPicPr>
          <p:cNvPr id="12" name="Image 11" descr="IMG_6637.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98943" y="2803609"/>
            <a:ext cx="2554346" cy="2091090"/>
          </a:xfrm>
          <a:prstGeom prst="rect">
            <a:avLst/>
          </a:prstGeom>
        </p:spPr>
      </p:pic>
    </p:spTree>
    <p:extLst>
      <p:ext uri="{BB962C8B-B14F-4D97-AF65-F5344CB8AC3E}">
        <p14:creationId xmlns:p14="http://schemas.microsoft.com/office/powerpoint/2010/main" val="193644908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945941" y="1122511"/>
            <a:ext cx="7479782" cy="646331"/>
          </a:xfrm>
          <a:prstGeom prst="rect">
            <a:avLst/>
          </a:prstGeom>
          <a:noFill/>
        </p:spPr>
        <p:txBody>
          <a:bodyPr wrap="square" rtlCol="0">
            <a:spAutoFit/>
          </a:bodyPr>
          <a:lstStyle/>
          <a:p>
            <a:r>
              <a:rPr lang="fr-FR" b="1" dirty="0" smtClean="0"/>
              <a:t>Groupe 6</a:t>
            </a:r>
            <a:r>
              <a:rPr lang="fr-FR" dirty="0" smtClean="0"/>
              <a:t>: nous décidons de fabriquer notre bateau en papier en aluminium</a:t>
            </a:r>
            <a:r>
              <a:rPr lang="fr-FR" dirty="0"/>
              <a:t> </a:t>
            </a:r>
            <a:r>
              <a:rPr lang="fr-FR" dirty="0" smtClean="0"/>
              <a:t>( en classe, </a:t>
            </a:r>
            <a:r>
              <a:rPr lang="fr-FR" dirty="0"/>
              <a:t>n</a:t>
            </a:r>
            <a:r>
              <a:rPr lang="fr-FR" dirty="0" smtClean="0"/>
              <a:t>ous avions appris à faire des bateaux en papier, d'où l'idée )</a:t>
            </a:r>
            <a:endParaRPr lang="fr-FR" dirty="0"/>
          </a:p>
        </p:txBody>
      </p:sp>
      <p:sp>
        <p:nvSpPr>
          <p:cNvPr id="5" name="ZoneTexte 4"/>
          <p:cNvSpPr txBox="1"/>
          <p:nvPr/>
        </p:nvSpPr>
        <p:spPr>
          <a:xfrm>
            <a:off x="3098942" y="603404"/>
            <a:ext cx="2120643" cy="523220"/>
          </a:xfrm>
          <a:prstGeom prst="rect">
            <a:avLst/>
          </a:prstGeom>
          <a:noFill/>
        </p:spPr>
        <p:txBody>
          <a:bodyPr wrap="none" rtlCol="0">
            <a:spAutoFit/>
          </a:bodyPr>
          <a:lstStyle/>
          <a:p>
            <a:r>
              <a:rPr lang="fr-FR" sz="2800" b="1" dirty="0"/>
              <a:t>L</a:t>
            </a:r>
            <a:r>
              <a:rPr lang="fr-FR" sz="2800" b="1" dirty="0" smtClean="0"/>
              <a:t>'aluminium:</a:t>
            </a:r>
            <a:endParaRPr lang="fr-FR" sz="2800" b="1" dirty="0"/>
          </a:p>
        </p:txBody>
      </p:sp>
      <p:pic>
        <p:nvPicPr>
          <p:cNvPr id="2" name="Image 1" descr="IMG_6608.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5941" y="1768842"/>
            <a:ext cx="2997984" cy="1974925"/>
          </a:xfrm>
          <a:prstGeom prst="rect">
            <a:avLst/>
          </a:prstGeom>
        </p:spPr>
      </p:pic>
      <p:pic>
        <p:nvPicPr>
          <p:cNvPr id="3" name="Image 2" descr="IMG_6611.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19585" y="1768843"/>
            <a:ext cx="3100311" cy="1974924"/>
          </a:xfrm>
          <a:prstGeom prst="rect">
            <a:avLst/>
          </a:prstGeom>
        </p:spPr>
      </p:pic>
      <p:pic>
        <p:nvPicPr>
          <p:cNvPr id="7" name="Image 6" descr="IMG_6618.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19585" y="3988893"/>
            <a:ext cx="3100310" cy="2117012"/>
          </a:xfrm>
          <a:prstGeom prst="rect">
            <a:avLst/>
          </a:prstGeom>
        </p:spPr>
      </p:pic>
      <p:pic>
        <p:nvPicPr>
          <p:cNvPr id="8" name="Image 7" descr="IMG_6614.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54398" y="3988892"/>
            <a:ext cx="2989527" cy="2117011"/>
          </a:xfrm>
          <a:prstGeom prst="rect">
            <a:avLst/>
          </a:prstGeom>
        </p:spPr>
      </p:pic>
      <p:pic>
        <p:nvPicPr>
          <p:cNvPr id="9" name="Image 8" descr="IMG_6634.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91850" y="2518129"/>
            <a:ext cx="2401486" cy="2094726"/>
          </a:xfrm>
          <a:prstGeom prst="rect">
            <a:avLst/>
          </a:prstGeom>
        </p:spPr>
      </p:pic>
    </p:spTree>
    <p:extLst>
      <p:ext uri="{BB962C8B-B14F-4D97-AF65-F5344CB8AC3E}">
        <p14:creationId xmlns:p14="http://schemas.microsoft.com/office/powerpoint/2010/main" val="106415665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95023" y="907253"/>
            <a:ext cx="6965245" cy="1732026"/>
          </a:xfrm>
        </p:spPr>
        <p:txBody>
          <a:bodyPr>
            <a:normAutofit fontScale="90000"/>
          </a:bodyPr>
          <a:lstStyle/>
          <a:p>
            <a:r>
              <a:rPr lang="fr-FR" sz="4000" dirty="0" smtClean="0">
                <a:solidFill>
                  <a:srgbClr val="3366FF"/>
                </a:solidFill>
                <a:latin typeface="Chalkduster"/>
                <a:cs typeface="Chalkduster"/>
              </a:rPr>
              <a:t>Défi à réaliser:</a:t>
            </a:r>
            <a:br>
              <a:rPr lang="fr-FR" sz="4000" dirty="0" smtClean="0">
                <a:solidFill>
                  <a:srgbClr val="3366FF"/>
                </a:solidFill>
                <a:latin typeface="Chalkduster"/>
                <a:cs typeface="Chalkduster"/>
              </a:rPr>
            </a:br>
            <a:r>
              <a:rPr lang="fr-FR" sz="2700" b="1" dirty="0" smtClean="0">
                <a:latin typeface="Chalkduster"/>
                <a:cs typeface="Chalkduster"/>
              </a:rPr>
              <a:t>fabriquer un objet qui flotte à partir  de matériaux qui  coulent.</a:t>
            </a:r>
            <a:br>
              <a:rPr lang="fr-FR" sz="2700" b="1" dirty="0" smtClean="0">
                <a:latin typeface="Chalkduster"/>
                <a:cs typeface="Chalkduster"/>
              </a:rPr>
            </a:br>
            <a:r>
              <a:rPr lang="fr-FR" sz="3200" dirty="0"/>
              <a:t/>
            </a:r>
            <a:br>
              <a:rPr lang="fr-FR" sz="3200" dirty="0"/>
            </a:br>
            <a:endParaRPr lang="fr-FR" sz="3100" dirty="0">
              <a:solidFill>
                <a:srgbClr val="3366FF"/>
              </a:solidFill>
              <a:latin typeface="Chalkduster"/>
              <a:cs typeface="Chalkduster"/>
            </a:endParaRPr>
          </a:p>
        </p:txBody>
      </p:sp>
      <p:sp>
        <p:nvSpPr>
          <p:cNvPr id="3" name="ZoneTexte 2"/>
          <p:cNvSpPr txBox="1"/>
          <p:nvPr/>
        </p:nvSpPr>
        <p:spPr>
          <a:xfrm>
            <a:off x="874195" y="2193900"/>
            <a:ext cx="7603850" cy="4447372"/>
          </a:xfrm>
          <a:prstGeom prst="rect">
            <a:avLst/>
          </a:prstGeom>
          <a:noFill/>
        </p:spPr>
        <p:txBody>
          <a:bodyPr wrap="square" rtlCol="0">
            <a:spAutoFit/>
          </a:bodyPr>
          <a:lstStyle/>
          <a:p>
            <a:r>
              <a:rPr lang="fr-FR" sz="2000" b="1" dirty="0">
                <a:latin typeface="Chalkduster"/>
                <a:cs typeface="Chalkduster"/>
              </a:rPr>
              <a:t>Objectifs: </a:t>
            </a:r>
            <a:r>
              <a:rPr lang="fr-FR" dirty="0"/>
              <a:t/>
            </a:r>
            <a:br>
              <a:rPr lang="fr-FR" dirty="0"/>
            </a:br>
            <a:r>
              <a:rPr lang="fr-FR" dirty="0"/>
              <a:t>Les objectifs de ce travail sont multiples :</a:t>
            </a:r>
            <a:br>
              <a:rPr lang="fr-FR" dirty="0"/>
            </a:br>
            <a:r>
              <a:rPr lang="fr-FR" dirty="0"/>
              <a:t>- </a:t>
            </a:r>
            <a:r>
              <a:rPr lang="fr-FR" dirty="0" smtClean="0"/>
              <a:t>  Classer </a:t>
            </a:r>
            <a:r>
              <a:rPr lang="fr-FR" dirty="0"/>
              <a:t>des objets en fonction de leurs propriétés (flotte ou coule). </a:t>
            </a:r>
            <a:br>
              <a:rPr lang="fr-FR" dirty="0"/>
            </a:br>
            <a:r>
              <a:rPr lang="fr-FR" dirty="0"/>
              <a:t>- </a:t>
            </a:r>
            <a:r>
              <a:rPr lang="fr-FR" dirty="0" smtClean="0"/>
              <a:t>  Emettre </a:t>
            </a:r>
            <a:r>
              <a:rPr lang="fr-FR" dirty="0"/>
              <a:t>des hypothèses et vérifier la flottabilité des objets proposés. </a:t>
            </a:r>
            <a:endParaRPr lang="fr-FR" dirty="0" smtClean="0"/>
          </a:p>
          <a:p>
            <a:r>
              <a:rPr lang="fr-FR" dirty="0" smtClean="0"/>
              <a:t>-   </a:t>
            </a:r>
            <a:r>
              <a:rPr lang="fr-FR" dirty="0"/>
              <a:t>Se familiariser et nommer les différents matériaux utilisés : plastique, bois, liège, métal, polystyrène… 	</a:t>
            </a:r>
            <a:endParaRPr lang="fr-FR" dirty="0" smtClean="0"/>
          </a:p>
          <a:p>
            <a:r>
              <a:rPr lang="fr-FR" dirty="0" smtClean="0"/>
              <a:t>-   </a:t>
            </a:r>
            <a:r>
              <a:rPr lang="fr-FR" dirty="0"/>
              <a:t>Etre capable de fabriquer un objet qui </a:t>
            </a:r>
            <a:r>
              <a:rPr lang="fr-FR" dirty="0" smtClean="0"/>
              <a:t>flotte.</a:t>
            </a:r>
            <a:r>
              <a:rPr lang="fr-FR" dirty="0"/>
              <a:t/>
            </a:r>
            <a:br>
              <a:rPr lang="fr-FR" dirty="0"/>
            </a:br>
            <a:r>
              <a:rPr lang="fr-FR" dirty="0" smtClean="0"/>
              <a:t>-   </a:t>
            </a:r>
            <a:r>
              <a:rPr lang="fr-FR" dirty="0"/>
              <a:t>Comprendre le cheminement de la récupération à la fabrication </a:t>
            </a:r>
            <a:r>
              <a:rPr lang="fr-FR" dirty="0" smtClean="0"/>
              <a:t>d’objets.</a:t>
            </a:r>
          </a:p>
          <a:p>
            <a:r>
              <a:rPr lang="fr-FR" dirty="0" smtClean="0"/>
              <a:t>-   </a:t>
            </a:r>
            <a:r>
              <a:rPr lang="fr-FR" dirty="0"/>
              <a:t>Etre capable d’acquérir un vocabulaire </a:t>
            </a:r>
            <a:r>
              <a:rPr lang="fr-FR" u="sng" dirty="0"/>
              <a:t>spécifique</a:t>
            </a:r>
            <a:r>
              <a:rPr lang="fr-FR" dirty="0"/>
              <a:t>: coque</a:t>
            </a:r>
            <a:r>
              <a:rPr lang="fr-FR" dirty="0" smtClean="0"/>
              <a:t>, étanchéité.</a:t>
            </a:r>
            <a:r>
              <a:rPr lang="fr-FR" dirty="0"/>
              <a:t>.</a:t>
            </a:r>
            <a:r>
              <a:rPr lang="fr-FR" dirty="0" smtClean="0"/>
              <a:t>.</a:t>
            </a:r>
          </a:p>
          <a:p>
            <a:r>
              <a:rPr lang="fr-FR" dirty="0" smtClean="0"/>
              <a:t>-   </a:t>
            </a:r>
            <a:r>
              <a:rPr lang="fr-FR" dirty="0"/>
              <a:t>Etre capable de développer des fonctions spécifique du langage </a:t>
            </a:r>
            <a:r>
              <a:rPr lang="fr-FR" dirty="0" smtClean="0"/>
              <a:t>:décrire</a:t>
            </a:r>
            <a:r>
              <a:rPr lang="fr-FR" dirty="0"/>
              <a:t>, expliquer, </a:t>
            </a:r>
            <a:r>
              <a:rPr lang="fr-FR" dirty="0" smtClean="0"/>
              <a:t>argumenter.</a:t>
            </a:r>
          </a:p>
          <a:p>
            <a:r>
              <a:rPr lang="fr-FR" dirty="0"/>
              <a:t>-   </a:t>
            </a:r>
            <a:r>
              <a:rPr lang="fr-FR" dirty="0" smtClean="0"/>
              <a:t>Réfléchir </a:t>
            </a:r>
            <a:r>
              <a:rPr lang="fr-FR" dirty="0"/>
              <a:t>et trouver des </a:t>
            </a:r>
            <a:r>
              <a:rPr lang="fr-FR" dirty="0" smtClean="0"/>
              <a:t>solutions aux difficultés rencontrées</a:t>
            </a:r>
          </a:p>
          <a:p>
            <a:r>
              <a:rPr lang="fr-FR" dirty="0" smtClean="0"/>
              <a:t>-   </a:t>
            </a:r>
            <a:r>
              <a:rPr lang="fr-FR" dirty="0"/>
              <a:t>Travailler en </a:t>
            </a:r>
            <a:r>
              <a:rPr lang="fr-FR" dirty="0" smtClean="0"/>
              <a:t>groupe.</a:t>
            </a:r>
            <a:r>
              <a:rPr lang="fr-FR" dirty="0"/>
              <a:t/>
            </a:r>
            <a:br>
              <a:rPr lang="fr-FR" dirty="0"/>
            </a:br>
            <a:r>
              <a:rPr lang="fr-FR" dirty="0"/>
              <a:t/>
            </a:r>
            <a:br>
              <a:rPr lang="fr-FR" dirty="0"/>
            </a:br>
            <a:endParaRPr lang="fr-FR" dirty="0"/>
          </a:p>
        </p:txBody>
      </p:sp>
    </p:spTree>
    <p:extLst>
      <p:ext uri="{BB962C8B-B14F-4D97-AF65-F5344CB8AC3E}">
        <p14:creationId xmlns:p14="http://schemas.microsoft.com/office/powerpoint/2010/main" val="16152731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765608" y="938026"/>
            <a:ext cx="7736267" cy="1202485"/>
          </a:xfrm>
        </p:spPr>
        <p:txBody>
          <a:bodyPr>
            <a:normAutofit fontScale="90000"/>
          </a:bodyPr>
          <a:lstStyle/>
          <a:p>
            <a:pPr algn="l"/>
            <a:r>
              <a:rPr lang="fr-FR" dirty="0" smtClean="0">
                <a:solidFill>
                  <a:srgbClr val="3366FF"/>
                </a:solidFill>
                <a:latin typeface="Chalkduster"/>
                <a:cs typeface="Chalkduster"/>
              </a:rPr>
              <a:t>   </a:t>
            </a:r>
            <a:r>
              <a:rPr lang="fr-FR" sz="4000" dirty="0" smtClean="0">
                <a:solidFill>
                  <a:srgbClr val="3366FF"/>
                </a:solidFill>
                <a:latin typeface="Chalkduster"/>
                <a:cs typeface="Chalkduster"/>
              </a:rPr>
              <a:t>Etape </a:t>
            </a:r>
            <a:r>
              <a:rPr lang="fr-FR" sz="4000" dirty="0">
                <a:solidFill>
                  <a:srgbClr val="3366FF"/>
                </a:solidFill>
                <a:latin typeface="Chalkduster"/>
                <a:cs typeface="Chalkduster"/>
              </a:rPr>
              <a:t>6</a:t>
            </a:r>
            <a:r>
              <a:rPr lang="fr-FR" sz="4000" dirty="0" smtClean="0">
                <a:solidFill>
                  <a:srgbClr val="3366FF"/>
                </a:solidFill>
                <a:latin typeface="Chalkduster"/>
                <a:cs typeface="Chalkduster"/>
              </a:rPr>
              <a:t>: On fait flotter!</a:t>
            </a:r>
            <a:r>
              <a:rPr lang="fr-FR" sz="4000" dirty="0">
                <a:solidFill>
                  <a:srgbClr val="3366FF"/>
                </a:solidFill>
                <a:latin typeface="Chalkduster"/>
                <a:cs typeface="Chalkduster"/>
              </a:rPr>
              <a:t/>
            </a:r>
            <a:br>
              <a:rPr lang="fr-FR" sz="4000" dirty="0">
                <a:solidFill>
                  <a:srgbClr val="3366FF"/>
                </a:solidFill>
                <a:latin typeface="Chalkduster"/>
                <a:cs typeface="Chalkduster"/>
              </a:rPr>
            </a:br>
            <a:r>
              <a:rPr lang="fr-FR" sz="4000" dirty="0">
                <a:solidFill>
                  <a:srgbClr val="3366FF"/>
                </a:solidFill>
                <a:latin typeface="Chalkduster"/>
                <a:cs typeface="Chalkduster"/>
              </a:rPr>
              <a:t/>
            </a:r>
            <a:br>
              <a:rPr lang="fr-FR" sz="4000" dirty="0">
                <a:solidFill>
                  <a:srgbClr val="3366FF"/>
                </a:solidFill>
                <a:latin typeface="Chalkduster"/>
                <a:cs typeface="Chalkduster"/>
              </a:rPr>
            </a:br>
            <a:endParaRPr lang="fr-FR" sz="4000" dirty="0"/>
          </a:p>
        </p:txBody>
      </p:sp>
      <p:pic>
        <p:nvPicPr>
          <p:cNvPr id="2" name="IMG_6649 ter.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495591" y="1515333"/>
            <a:ext cx="4278156" cy="447915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88010831"/>
      </p:ext>
    </p:extLst>
  </p:cSld>
  <p:clrMapOvr>
    <a:masterClrMapping/>
  </p:clrMapOvr>
  <p:transition xmlns:p14="http://schemas.microsoft.com/office/powerpoint/2010/main" spd="slow" advClick="0" advTm="4000">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8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18996" y="2020067"/>
            <a:ext cx="7402086" cy="4214418"/>
          </a:xfrm>
        </p:spPr>
        <p:txBody>
          <a:bodyPr>
            <a:normAutofit/>
          </a:bodyPr>
          <a:lstStyle/>
          <a:p>
            <a:pPr marL="0" indent="0">
              <a:spcBef>
                <a:spcPts val="0"/>
              </a:spcBef>
              <a:buClrTx/>
              <a:buSzTx/>
              <a:buNone/>
            </a:pPr>
            <a:endParaRPr lang="fr-FR" b="1" u="sng" dirty="0">
              <a:ln w="11430"/>
              <a:solidFill>
                <a:srgbClr val="000000"/>
              </a:solidFill>
              <a:effectLst>
                <a:outerShdw blurRad="50800" dist="39000" dir="5460000" algn="tl">
                  <a:srgbClr val="000000">
                    <a:alpha val="38000"/>
                  </a:srgbClr>
                </a:outerShdw>
              </a:effectLst>
              <a:latin typeface="Chalkduster"/>
              <a:cs typeface="Chalkduster"/>
            </a:endParaRPr>
          </a:p>
          <a:p>
            <a:pPr marL="0" indent="0">
              <a:spcBef>
                <a:spcPts val="0"/>
              </a:spcBef>
              <a:buClrTx/>
              <a:buSzTx/>
              <a:buNone/>
            </a:pPr>
            <a:r>
              <a:rPr lang="fr-FR" dirty="0" smtClean="0"/>
              <a:t>La </a:t>
            </a:r>
            <a:r>
              <a:rPr lang="fr-FR" dirty="0"/>
              <a:t>maîtresse </a:t>
            </a:r>
            <a:r>
              <a:rPr lang="fr-FR" dirty="0" smtClean="0"/>
              <a:t>nous a présenté plein d’objets. Elle </a:t>
            </a:r>
            <a:r>
              <a:rPr lang="fr-FR" dirty="0"/>
              <a:t>nous a proposé de </a:t>
            </a:r>
            <a:r>
              <a:rPr lang="fr-FR" dirty="0" smtClean="0"/>
              <a:t>les classer: </a:t>
            </a:r>
            <a:r>
              <a:rPr lang="fr-FR" dirty="0"/>
              <a:t>ceux qui coulent  et ceux qui flottent. Nous avons touché ces objets et nous avons émis des hypothèses. Mais nous n’étions pas tous d’accord, alors pour vérifier nous les avons mis dans l’eau et nous avons constaté : ceux qui restent à la surface </a:t>
            </a:r>
            <a:r>
              <a:rPr lang="fr-FR" b="1" dirty="0"/>
              <a:t>flottent  </a:t>
            </a:r>
            <a:r>
              <a:rPr lang="fr-FR" dirty="0" smtClean="0"/>
              <a:t>et </a:t>
            </a:r>
            <a:r>
              <a:rPr lang="fr-FR" dirty="0"/>
              <a:t>ceux qui vont au fond de l’eau</a:t>
            </a:r>
            <a:r>
              <a:rPr lang="fr-FR" b="1" dirty="0"/>
              <a:t> coulent</a:t>
            </a:r>
            <a:r>
              <a:rPr lang="fr-FR" dirty="0"/>
              <a:t>.</a:t>
            </a:r>
          </a:p>
        </p:txBody>
      </p:sp>
      <p:sp>
        <p:nvSpPr>
          <p:cNvPr id="4" name="ZoneTexte 3"/>
          <p:cNvSpPr txBox="1"/>
          <p:nvPr/>
        </p:nvSpPr>
        <p:spPr>
          <a:xfrm>
            <a:off x="4127123" y="4528829"/>
            <a:ext cx="184666" cy="369332"/>
          </a:xfrm>
          <a:prstGeom prst="rect">
            <a:avLst/>
          </a:prstGeom>
          <a:noFill/>
        </p:spPr>
        <p:txBody>
          <a:bodyPr wrap="none" rtlCol="0">
            <a:spAutoFit/>
          </a:bodyPr>
          <a:lstStyle/>
          <a:p>
            <a:endParaRPr lang="fr-FR" dirty="0"/>
          </a:p>
        </p:txBody>
      </p:sp>
      <p:sp>
        <p:nvSpPr>
          <p:cNvPr id="6" name="Titre 5"/>
          <p:cNvSpPr>
            <a:spLocks noGrp="1"/>
          </p:cNvSpPr>
          <p:nvPr>
            <p:ph type="title"/>
          </p:nvPr>
        </p:nvSpPr>
        <p:spPr>
          <a:xfrm>
            <a:off x="735309" y="817582"/>
            <a:ext cx="7585774" cy="1202485"/>
          </a:xfrm>
        </p:spPr>
        <p:txBody>
          <a:bodyPr>
            <a:noAutofit/>
          </a:bodyPr>
          <a:lstStyle/>
          <a:p>
            <a:r>
              <a:rPr lang="fr-FR" sz="3600" dirty="0" smtClean="0">
                <a:solidFill>
                  <a:srgbClr val="3366FF"/>
                </a:solidFill>
                <a:latin typeface="Chalkduster"/>
                <a:cs typeface="Chalkduster"/>
              </a:rPr>
              <a:t>Etape 1: flotte-coule      On observe, on expérimente</a:t>
            </a:r>
            <a:endParaRPr lang="fr-FR" sz="3600" dirty="0"/>
          </a:p>
        </p:txBody>
      </p:sp>
    </p:spTree>
    <p:extLst>
      <p:ext uri="{BB962C8B-B14F-4D97-AF65-F5344CB8AC3E}">
        <p14:creationId xmlns:p14="http://schemas.microsoft.com/office/powerpoint/2010/main" val="254644297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5483513" y="2367417"/>
            <a:ext cx="2520493" cy="2031325"/>
          </a:xfrm>
          <a:prstGeom prst="rect">
            <a:avLst/>
          </a:prstGeom>
          <a:noFill/>
        </p:spPr>
        <p:txBody>
          <a:bodyPr wrap="square" rtlCol="0">
            <a:spAutoFit/>
          </a:bodyPr>
          <a:lstStyle/>
          <a:p>
            <a:r>
              <a:rPr lang="fr-FR" b="1" dirty="0"/>
              <a:t>1</a:t>
            </a:r>
            <a:r>
              <a:rPr lang="fr-FR" b="1" baseline="30000" dirty="0"/>
              <a:t>er </a:t>
            </a:r>
            <a:r>
              <a:rPr lang="fr-FR" b="1" dirty="0"/>
              <a:t>constat : le poids</a:t>
            </a:r>
            <a:endParaRPr lang="fr-FR" dirty="0"/>
          </a:p>
          <a:p>
            <a:r>
              <a:rPr lang="fr-FR" b="1" dirty="0"/>
              <a:t> </a:t>
            </a:r>
            <a:endParaRPr lang="fr-FR" dirty="0"/>
          </a:p>
          <a:p>
            <a:r>
              <a:rPr lang="fr-FR" dirty="0"/>
              <a:t>Certains objets coulent parce qu’ils sont lourds et d’autres parce qu’ils sont légers.</a:t>
            </a:r>
          </a:p>
          <a:p>
            <a:endParaRPr lang="fr-FR" dirty="0"/>
          </a:p>
        </p:txBody>
      </p:sp>
      <p:pic>
        <p:nvPicPr>
          <p:cNvPr id="4" name="Image 3" descr="IMG_6655.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80948" y="779951"/>
            <a:ext cx="3966207" cy="51922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5493762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52600" y="768738"/>
            <a:ext cx="7191400" cy="518058"/>
          </a:xfrm>
        </p:spPr>
        <p:txBody>
          <a:bodyPr>
            <a:normAutofit fontScale="90000"/>
          </a:bodyPr>
          <a:lstStyle/>
          <a:p>
            <a:pPr algn="l"/>
            <a:r>
              <a:rPr lang="fr-FR" dirty="0">
                <a:solidFill>
                  <a:srgbClr val="3366FF"/>
                </a:solidFill>
                <a:latin typeface="Chalkduster"/>
                <a:cs typeface="Chalkduster"/>
              </a:rPr>
              <a:t/>
            </a:r>
            <a:br>
              <a:rPr lang="fr-FR" dirty="0">
                <a:solidFill>
                  <a:srgbClr val="3366FF"/>
                </a:solidFill>
                <a:latin typeface="Chalkduster"/>
                <a:cs typeface="Chalkduster"/>
              </a:rPr>
            </a:br>
            <a:r>
              <a:rPr lang="fr-FR" sz="4000" dirty="0" smtClean="0">
                <a:solidFill>
                  <a:srgbClr val="3366FF"/>
                </a:solidFill>
                <a:latin typeface="Chalkduster"/>
                <a:cs typeface="Chalkduster"/>
              </a:rPr>
              <a:t>Etape </a:t>
            </a:r>
            <a:r>
              <a:rPr lang="fr-FR" sz="4000" dirty="0">
                <a:solidFill>
                  <a:srgbClr val="3366FF"/>
                </a:solidFill>
                <a:latin typeface="Chalkduster"/>
                <a:cs typeface="Chalkduster"/>
              </a:rPr>
              <a:t>2: </a:t>
            </a:r>
            <a:r>
              <a:rPr lang="fr-FR" sz="4000" dirty="0" smtClean="0">
                <a:solidFill>
                  <a:srgbClr val="3366FF"/>
                </a:solidFill>
                <a:latin typeface="Chalkduster"/>
                <a:cs typeface="Chalkduster"/>
              </a:rPr>
              <a:t>nos défis !</a:t>
            </a:r>
            <a:br>
              <a:rPr lang="fr-FR" sz="4000" dirty="0" smtClean="0">
                <a:solidFill>
                  <a:srgbClr val="3366FF"/>
                </a:solidFill>
                <a:latin typeface="Chalkduster"/>
                <a:cs typeface="Chalkduster"/>
              </a:rPr>
            </a:br>
            <a:r>
              <a:rPr lang="fr-FR" sz="4000" dirty="0" smtClean="0">
                <a:solidFill>
                  <a:srgbClr val="3366FF"/>
                </a:solidFill>
                <a:latin typeface="Chalkduster"/>
                <a:cs typeface="Chalkduster"/>
              </a:rPr>
              <a:t/>
            </a:r>
            <a:br>
              <a:rPr lang="fr-FR" sz="4000" dirty="0" smtClean="0">
                <a:solidFill>
                  <a:srgbClr val="3366FF"/>
                </a:solidFill>
                <a:latin typeface="Chalkduster"/>
                <a:cs typeface="Chalkduster"/>
              </a:rPr>
            </a:br>
            <a:endParaRPr lang="fr-FR" sz="2700" b="1" u="sng" dirty="0">
              <a:latin typeface="Chalkduster"/>
              <a:cs typeface="Chalkduster"/>
            </a:endParaRPr>
          </a:p>
        </p:txBody>
      </p:sp>
      <p:sp>
        <p:nvSpPr>
          <p:cNvPr id="4" name="Rectangle 3"/>
          <p:cNvSpPr/>
          <p:nvPr/>
        </p:nvSpPr>
        <p:spPr>
          <a:xfrm>
            <a:off x="1069375" y="1286796"/>
            <a:ext cx="7024311" cy="2308324"/>
          </a:xfrm>
          <a:prstGeom prst="rect">
            <a:avLst/>
          </a:prstGeom>
        </p:spPr>
        <p:txBody>
          <a:bodyPr wrap="square">
            <a:spAutoFit/>
          </a:bodyPr>
          <a:lstStyle/>
          <a:p>
            <a:r>
              <a:rPr lang="fr-FR" b="1" u="sng" dirty="0">
                <a:latin typeface="Chalkduster"/>
                <a:cs typeface="Chalkduster"/>
              </a:rPr>
              <a:t>D</a:t>
            </a:r>
            <a:r>
              <a:rPr lang="fr-FR" b="1" u="sng" dirty="0" smtClean="0">
                <a:latin typeface="Chalkduster"/>
                <a:cs typeface="Chalkduster"/>
              </a:rPr>
              <a:t>éfi </a:t>
            </a:r>
            <a:r>
              <a:rPr lang="fr-FR" b="1" u="sng" dirty="0">
                <a:latin typeface="Chalkduster"/>
                <a:cs typeface="Chalkduster"/>
              </a:rPr>
              <a:t>1:comment faire couler un objet qui flotte</a:t>
            </a:r>
            <a:r>
              <a:rPr lang="fr-FR" b="1" u="sng" dirty="0" smtClean="0">
                <a:latin typeface="Chalkduster"/>
                <a:cs typeface="Chalkduster"/>
              </a:rPr>
              <a:t>?</a:t>
            </a:r>
          </a:p>
          <a:p>
            <a:r>
              <a:rPr lang="fr-FR" dirty="0" smtClean="0"/>
              <a:t>La </a:t>
            </a:r>
            <a:r>
              <a:rPr lang="fr-FR" dirty="0"/>
              <a:t>maîtresse </a:t>
            </a:r>
            <a:r>
              <a:rPr lang="fr-FR" dirty="0" smtClean="0"/>
              <a:t>nous a lancé un défi : faire couler une </a:t>
            </a:r>
            <a:r>
              <a:rPr lang="fr-FR" b="1" dirty="0" smtClean="0"/>
              <a:t>bouteille en plastique </a:t>
            </a:r>
            <a:r>
              <a:rPr lang="fr-FR" b="1" dirty="0"/>
              <a:t>vide</a:t>
            </a:r>
            <a:r>
              <a:rPr lang="fr-FR" dirty="0"/>
              <a:t>. Elle flotte !</a:t>
            </a:r>
          </a:p>
          <a:p>
            <a:r>
              <a:rPr lang="fr-FR" dirty="0" smtClean="0"/>
              <a:t>Comment faire? Chaque </a:t>
            </a:r>
            <a:r>
              <a:rPr lang="fr-FR" dirty="0"/>
              <a:t>groupe a donné son idée !</a:t>
            </a:r>
          </a:p>
          <a:p>
            <a:r>
              <a:rPr lang="fr-FR" dirty="0"/>
              <a:t>Finalement nous avons trouvé la solution : il faut la remplir </a:t>
            </a:r>
            <a:r>
              <a:rPr lang="fr-FR" dirty="0" smtClean="0"/>
              <a:t>pour </a:t>
            </a:r>
            <a:r>
              <a:rPr lang="fr-FR" dirty="0"/>
              <a:t>qu’elle </a:t>
            </a:r>
            <a:r>
              <a:rPr lang="fr-FR" dirty="0" smtClean="0"/>
              <a:t>devienne </a:t>
            </a:r>
            <a:r>
              <a:rPr lang="fr-FR" dirty="0"/>
              <a:t>lourde. Nous </a:t>
            </a:r>
            <a:r>
              <a:rPr lang="fr-FR" dirty="0" smtClean="0"/>
              <a:t>y avons mis de l'eau</a:t>
            </a:r>
            <a:r>
              <a:rPr lang="fr-FR" dirty="0"/>
              <a:t> </a:t>
            </a:r>
            <a:r>
              <a:rPr lang="fr-FR" dirty="0" smtClean="0"/>
              <a:t>!</a:t>
            </a:r>
          </a:p>
          <a:p>
            <a:r>
              <a:rPr lang="fr-FR" dirty="0"/>
              <a:t>L</a:t>
            </a:r>
            <a:r>
              <a:rPr lang="fr-FR" dirty="0" smtClean="0"/>
              <a:t>a difficulté: bien la remplir pour enlever tout l</a:t>
            </a:r>
            <a:r>
              <a:rPr lang="fr-FR" b="1" dirty="0" smtClean="0"/>
              <a:t>'air</a:t>
            </a:r>
            <a:r>
              <a:rPr lang="fr-FR" dirty="0" smtClean="0"/>
              <a:t> présent dans la bouteille.</a:t>
            </a:r>
            <a:endParaRPr lang="fr-FR" dirty="0"/>
          </a:p>
        </p:txBody>
      </p:sp>
      <p:pic>
        <p:nvPicPr>
          <p:cNvPr id="7" name="Imag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01615" y="3465260"/>
            <a:ext cx="4107549" cy="2601029"/>
          </a:xfrm>
          <a:prstGeom prst="rect">
            <a:avLst/>
          </a:prstGeom>
          <a:ln>
            <a:noFill/>
          </a:ln>
          <a:effectLst>
            <a:softEdge rad="112500"/>
          </a:effectLst>
        </p:spPr>
      </p:pic>
      <p:pic>
        <p:nvPicPr>
          <p:cNvPr id="8" name="Image 7" descr="phot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33314" y="3595120"/>
            <a:ext cx="2742738" cy="2471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0202956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35703" y="752026"/>
            <a:ext cx="7024311" cy="1754327"/>
          </a:xfrm>
          <a:prstGeom prst="rect">
            <a:avLst/>
          </a:prstGeom>
        </p:spPr>
        <p:txBody>
          <a:bodyPr wrap="square">
            <a:spAutoFit/>
          </a:bodyPr>
          <a:lstStyle/>
          <a:p>
            <a:r>
              <a:rPr lang="fr-FR" dirty="0" smtClean="0"/>
              <a:t>La </a:t>
            </a:r>
            <a:r>
              <a:rPr lang="fr-FR" dirty="0"/>
              <a:t>maîtresse </a:t>
            </a:r>
            <a:r>
              <a:rPr lang="fr-FR" dirty="0" smtClean="0"/>
              <a:t>nous  lance à nouveau un défi : faire couler une </a:t>
            </a:r>
            <a:r>
              <a:rPr lang="fr-FR" b="1" dirty="0" smtClean="0"/>
              <a:t>feuille de papier aluminium</a:t>
            </a:r>
            <a:r>
              <a:rPr lang="fr-FR" b="1" dirty="0"/>
              <a:t> </a:t>
            </a:r>
            <a:r>
              <a:rPr lang="fr-FR" dirty="0" smtClean="0"/>
              <a:t>! C'est léger donc ça flotte!</a:t>
            </a:r>
            <a:endParaRPr lang="fr-FR" dirty="0"/>
          </a:p>
          <a:p>
            <a:r>
              <a:rPr lang="fr-FR" dirty="0"/>
              <a:t>C</a:t>
            </a:r>
            <a:r>
              <a:rPr lang="fr-FR" dirty="0" smtClean="0"/>
              <a:t>omment faire? Chaque </a:t>
            </a:r>
            <a:r>
              <a:rPr lang="fr-FR" dirty="0"/>
              <a:t>groupe a donné son idée !</a:t>
            </a:r>
          </a:p>
          <a:p>
            <a:r>
              <a:rPr lang="fr-FR" dirty="0"/>
              <a:t>Finalement nous avons trouvé la solution : il faut la </a:t>
            </a:r>
            <a:r>
              <a:rPr lang="fr-FR" dirty="0" smtClean="0"/>
              <a:t>plier pour lui changer sa forme et la rendre plus compacte.</a:t>
            </a:r>
          </a:p>
          <a:p>
            <a:endParaRPr lang="fr-FR" dirty="0" smtClean="0"/>
          </a:p>
        </p:txBody>
      </p:sp>
      <p:pic>
        <p:nvPicPr>
          <p:cNvPr id="5" name="Image 4" descr="Macintosh HD:Users:rimafarhat:Desktop:photoalu.JPG"/>
          <p:cNvPicPr/>
          <p:nvPr/>
        </p:nvPicPr>
        <p:blipFill>
          <a:blip r:embed="rId2" cstate="email">
            <a:extLst>
              <a:ext uri="{28A0092B-C50C-407E-A947-70E740481C1C}">
                <a14:useLocalDpi xmlns:a14="http://schemas.microsoft.com/office/drawing/2010/main"/>
              </a:ext>
            </a:extLst>
          </a:blip>
          <a:srcRect/>
          <a:stretch>
            <a:fillRect/>
          </a:stretch>
        </p:blipFill>
        <p:spPr bwMode="auto">
          <a:xfrm>
            <a:off x="1322264" y="2318974"/>
            <a:ext cx="2874679" cy="2759324"/>
          </a:xfrm>
          <a:prstGeom prst="rect">
            <a:avLst/>
          </a:prstGeom>
          <a:ln>
            <a:noFill/>
          </a:ln>
          <a:effectLst>
            <a:outerShdw blurRad="292100" dist="139700" dir="2700000" algn="tl" rotWithShape="0">
              <a:srgbClr val="333333">
                <a:alpha val="65000"/>
              </a:srgbClr>
            </a:outerShdw>
          </a:effectLst>
        </p:spPr>
      </p:pic>
      <p:pic>
        <p:nvPicPr>
          <p:cNvPr id="6" name="Image 5" descr="Macintosh HD:Users:rimafarhat:Desktop:photoA.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5099209" y="2363542"/>
            <a:ext cx="2860805" cy="2759324"/>
          </a:xfrm>
          <a:prstGeom prst="rect">
            <a:avLst/>
          </a:prstGeom>
          <a:ln>
            <a:noFill/>
          </a:ln>
          <a:effectLst>
            <a:outerShdw blurRad="292100" dist="139700" dir="2700000" algn="tl" rotWithShape="0">
              <a:srgbClr val="333333">
                <a:alpha val="65000"/>
              </a:srgbClr>
            </a:outerShdw>
          </a:effectLst>
        </p:spPr>
      </p:pic>
      <p:sp>
        <p:nvSpPr>
          <p:cNvPr id="2" name="ZoneTexte 1"/>
          <p:cNvSpPr txBox="1"/>
          <p:nvPr/>
        </p:nvSpPr>
        <p:spPr>
          <a:xfrm>
            <a:off x="2102520" y="5115107"/>
            <a:ext cx="4579457" cy="1200329"/>
          </a:xfrm>
          <a:prstGeom prst="rect">
            <a:avLst/>
          </a:prstGeom>
          <a:noFill/>
        </p:spPr>
        <p:txBody>
          <a:bodyPr wrap="square" rtlCol="0">
            <a:spAutoFit/>
          </a:bodyPr>
          <a:lstStyle/>
          <a:p>
            <a:r>
              <a:rPr lang="fr-FR" b="1" dirty="0"/>
              <a:t>2</a:t>
            </a:r>
            <a:r>
              <a:rPr lang="fr-FR" b="1" baseline="30000" dirty="0"/>
              <a:t>ème</a:t>
            </a:r>
            <a:r>
              <a:rPr lang="fr-FR" b="1" dirty="0"/>
              <a:t> constat : la forme, la taille et la </a:t>
            </a:r>
            <a:r>
              <a:rPr lang="fr-FR" b="1" dirty="0" smtClean="0"/>
              <a:t>densité</a:t>
            </a:r>
            <a:endParaRPr lang="fr-FR" dirty="0"/>
          </a:p>
          <a:p>
            <a:r>
              <a:rPr lang="fr-FR" dirty="0"/>
              <a:t>Suivant sa forme et sa taille, un même objet peut soit flotter ou soit couler.</a:t>
            </a:r>
          </a:p>
          <a:p>
            <a:endParaRPr lang="fr-FR" dirty="0"/>
          </a:p>
        </p:txBody>
      </p:sp>
    </p:spTree>
    <p:extLst>
      <p:ext uri="{BB962C8B-B14F-4D97-AF65-F5344CB8AC3E}">
        <p14:creationId xmlns:p14="http://schemas.microsoft.com/office/powerpoint/2010/main" val="270190963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002541" y="818879"/>
            <a:ext cx="7024311" cy="7017307"/>
          </a:xfrm>
          <a:prstGeom prst="rect">
            <a:avLst/>
          </a:prstGeom>
        </p:spPr>
        <p:txBody>
          <a:bodyPr wrap="square">
            <a:spAutoFit/>
          </a:bodyPr>
          <a:lstStyle/>
          <a:p>
            <a:r>
              <a:rPr lang="fr-FR" b="1" u="sng" dirty="0">
                <a:latin typeface="Chalkduster"/>
                <a:cs typeface="Chalkduster"/>
              </a:rPr>
              <a:t>D</a:t>
            </a:r>
            <a:r>
              <a:rPr lang="fr-FR" b="1" u="sng" dirty="0" smtClean="0">
                <a:latin typeface="Chalkduster"/>
                <a:cs typeface="Chalkduster"/>
              </a:rPr>
              <a:t>éfi 2 :</a:t>
            </a:r>
            <a:r>
              <a:rPr lang="fr-FR" b="1" u="sng" dirty="0">
                <a:latin typeface="Chalkduster"/>
                <a:cs typeface="Chalkduster"/>
              </a:rPr>
              <a:t>comment </a:t>
            </a:r>
            <a:r>
              <a:rPr lang="fr-FR" b="1" u="sng" dirty="0" smtClean="0">
                <a:latin typeface="Chalkduster"/>
                <a:cs typeface="Chalkduster"/>
              </a:rPr>
              <a:t>faire flotter un </a:t>
            </a:r>
            <a:r>
              <a:rPr lang="fr-FR" b="1" u="sng" dirty="0">
                <a:latin typeface="Chalkduster"/>
                <a:cs typeface="Chalkduster"/>
              </a:rPr>
              <a:t>objet </a:t>
            </a:r>
            <a:r>
              <a:rPr lang="fr-FR" b="1" u="sng" dirty="0" smtClean="0">
                <a:latin typeface="Chalkduster"/>
                <a:cs typeface="Chalkduster"/>
              </a:rPr>
              <a:t>qui coule?</a:t>
            </a:r>
          </a:p>
          <a:p>
            <a:endParaRPr lang="fr-FR" b="1" u="sng" dirty="0" smtClean="0">
              <a:latin typeface="Chalkduster"/>
              <a:cs typeface="Chalkduster"/>
            </a:endParaRPr>
          </a:p>
          <a:p>
            <a:r>
              <a:rPr lang="fr-FR" dirty="0"/>
              <a:t>L</a:t>
            </a:r>
            <a:r>
              <a:rPr lang="fr-FR" dirty="0" smtClean="0"/>
              <a:t>a maîtresse nous annonce alors notre défi technologique : elle nous propose de fabriquer un objet flottant.</a:t>
            </a:r>
          </a:p>
          <a:p>
            <a:r>
              <a:rPr lang="fr-FR" dirty="0"/>
              <a:t>N</a:t>
            </a:r>
            <a:r>
              <a:rPr lang="fr-FR" dirty="0" smtClean="0"/>
              <a:t>ous sommes tous très enthousiaste et les idées fusent.</a:t>
            </a:r>
          </a:p>
          <a:p>
            <a:r>
              <a:rPr lang="fr-FR" dirty="0"/>
              <a:t>M</a:t>
            </a:r>
            <a:r>
              <a:rPr lang="fr-FR" dirty="0" smtClean="0"/>
              <a:t>ais la maîtresse nous rajoute une contrainte supplémentaire: nous ne pouvons utiliser que </a:t>
            </a:r>
            <a:r>
              <a:rPr lang="fr-FR" b="1" dirty="0" smtClean="0"/>
              <a:t>des matériaux qui coulent</a:t>
            </a:r>
            <a:r>
              <a:rPr lang="fr-FR" dirty="0" smtClean="0"/>
              <a:t>!</a:t>
            </a:r>
          </a:p>
          <a:p>
            <a:endParaRPr lang="fr-FR" dirty="0" smtClean="0"/>
          </a:p>
          <a:p>
            <a:endParaRPr lang="fr-FR" dirty="0" smtClean="0"/>
          </a:p>
          <a:p>
            <a:endParaRPr lang="fr-FR" dirty="0"/>
          </a:p>
          <a:p>
            <a:endParaRPr lang="fr-FR" dirty="0" smtClean="0"/>
          </a:p>
          <a:p>
            <a:endParaRPr lang="fr-FR" dirty="0" smtClean="0"/>
          </a:p>
          <a:p>
            <a:endParaRPr lang="fr-FR" dirty="0" smtClean="0"/>
          </a:p>
          <a:p>
            <a:r>
              <a:rPr lang="fr-FR" dirty="0" smtClean="0"/>
              <a:t>Nous revenons à nouveau sur les objets que nous avions classé, et nous listons avec la maîtresse les divers matériaux à notre disposition: la pierre, le papier, le carton, l'aluminium, le bois (pinces à linge), le plastique, la pierre, le verre...</a:t>
            </a:r>
          </a:p>
          <a:p>
            <a:pPr algn="ctr"/>
            <a:endParaRPr lang="fr-FR" dirty="0"/>
          </a:p>
          <a:p>
            <a:pPr algn="ctr"/>
            <a:endParaRPr lang="fr-FR" dirty="0" smtClean="0"/>
          </a:p>
          <a:p>
            <a:pPr algn="ctr"/>
            <a:endParaRPr lang="fr-FR" dirty="0"/>
          </a:p>
          <a:p>
            <a:pPr algn="ctr"/>
            <a:endParaRPr lang="fr-FR" dirty="0"/>
          </a:p>
          <a:p>
            <a:pPr algn="ctr"/>
            <a:endParaRPr lang="fr-FR" dirty="0" smtClean="0"/>
          </a:p>
          <a:p>
            <a:endParaRPr lang="fr-FR" dirty="0"/>
          </a:p>
          <a:p>
            <a:endParaRPr lang="fr-FR" dirty="0" smtClean="0"/>
          </a:p>
          <a:p>
            <a:endParaRPr lang="fr-FR" dirty="0"/>
          </a:p>
        </p:txBody>
      </p:sp>
      <p:pic>
        <p:nvPicPr>
          <p:cNvPr id="12" name="Imag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8511" y="2907808"/>
            <a:ext cx="1553936" cy="1404167"/>
          </a:xfrm>
          <a:prstGeom prst="rect">
            <a:avLst/>
          </a:prstGeom>
        </p:spPr>
      </p:pic>
    </p:spTree>
    <p:extLst>
      <p:ext uri="{BB962C8B-B14F-4D97-AF65-F5344CB8AC3E}">
        <p14:creationId xmlns:p14="http://schemas.microsoft.com/office/powerpoint/2010/main" val="357970418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1905" y="1233008"/>
            <a:ext cx="7736267" cy="1202485"/>
          </a:xfrm>
        </p:spPr>
        <p:txBody>
          <a:bodyPr>
            <a:normAutofit fontScale="90000"/>
          </a:bodyPr>
          <a:lstStyle/>
          <a:p>
            <a:pPr algn="l"/>
            <a:r>
              <a:rPr lang="fr-FR" sz="4000" dirty="0" smtClean="0">
                <a:solidFill>
                  <a:srgbClr val="3366FF"/>
                </a:solidFill>
                <a:latin typeface="Chalkduster"/>
                <a:cs typeface="Chalkduster"/>
              </a:rPr>
              <a:t>Etape 3: Test des matériaux!</a:t>
            </a:r>
            <a:r>
              <a:rPr lang="fr-FR" sz="4000" dirty="0">
                <a:solidFill>
                  <a:srgbClr val="3366FF"/>
                </a:solidFill>
                <a:latin typeface="Chalkduster"/>
                <a:cs typeface="Chalkduster"/>
              </a:rPr>
              <a:t/>
            </a:r>
            <a:br>
              <a:rPr lang="fr-FR" sz="4000" dirty="0">
                <a:solidFill>
                  <a:srgbClr val="3366FF"/>
                </a:solidFill>
                <a:latin typeface="Chalkduster"/>
                <a:cs typeface="Chalkduster"/>
              </a:rPr>
            </a:br>
            <a:r>
              <a:rPr lang="fr-FR" dirty="0">
                <a:solidFill>
                  <a:srgbClr val="3366FF"/>
                </a:solidFill>
                <a:latin typeface="Chalkduster"/>
                <a:cs typeface="Chalkduster"/>
              </a:rPr>
              <a:t/>
            </a:r>
            <a:br>
              <a:rPr lang="fr-FR" dirty="0">
                <a:solidFill>
                  <a:srgbClr val="3366FF"/>
                </a:solidFill>
                <a:latin typeface="Chalkduster"/>
                <a:cs typeface="Chalkduster"/>
              </a:rPr>
            </a:br>
            <a:endParaRPr lang="fr-FR" dirty="0"/>
          </a:p>
        </p:txBody>
      </p:sp>
      <p:pic>
        <p:nvPicPr>
          <p:cNvPr id="4" name="Image 3" descr="IMG_6657.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5534" y="1741625"/>
            <a:ext cx="5646674" cy="43797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6417629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938790" y="808559"/>
            <a:ext cx="7234206" cy="923330"/>
          </a:xfrm>
          <a:prstGeom prst="rect">
            <a:avLst/>
          </a:prstGeom>
          <a:noFill/>
        </p:spPr>
        <p:txBody>
          <a:bodyPr wrap="square" rtlCol="0">
            <a:spAutoFit/>
          </a:bodyPr>
          <a:lstStyle/>
          <a:p>
            <a:r>
              <a:rPr lang="fr-FR" b="1" u="sng" dirty="0" smtClean="0"/>
              <a:t>1. Le papier, le carton et le bois :</a:t>
            </a:r>
            <a:endParaRPr lang="fr-FR" u="sng" dirty="0"/>
          </a:p>
          <a:p>
            <a:r>
              <a:rPr lang="fr-FR" dirty="0"/>
              <a:t>M</a:t>
            </a:r>
            <a:r>
              <a:rPr lang="fr-FR" dirty="0" smtClean="0"/>
              <a:t>is dans l'eau ces matériaux flottent mais finissent par absorber l'eau et couler.</a:t>
            </a:r>
            <a:endParaRPr lang="fr-FR" dirty="0"/>
          </a:p>
        </p:txBody>
      </p:sp>
      <p:pic>
        <p:nvPicPr>
          <p:cNvPr id="4" name="Image 3" descr="IMG_6425.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8090" y="1731889"/>
            <a:ext cx="3221338" cy="2021711"/>
          </a:xfrm>
          <a:prstGeom prst="rect">
            <a:avLst/>
          </a:prstGeom>
          <a:ln>
            <a:noFill/>
          </a:ln>
          <a:effectLst>
            <a:outerShdw blurRad="292100" dist="139700" dir="2700000" algn="tl" rotWithShape="0">
              <a:srgbClr val="333333">
                <a:alpha val="65000"/>
              </a:srgbClr>
            </a:outerShdw>
          </a:effectLst>
        </p:spPr>
      </p:pic>
      <p:pic>
        <p:nvPicPr>
          <p:cNvPr id="5" name="Image 4" descr="IMG_6429.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93950" y="1731889"/>
            <a:ext cx="3092486" cy="2021711"/>
          </a:xfrm>
          <a:prstGeom prst="rect">
            <a:avLst/>
          </a:prstGeom>
          <a:ln>
            <a:noFill/>
          </a:ln>
          <a:effectLst>
            <a:outerShdw blurRad="292100" dist="139700" dir="2700000" algn="tl" rotWithShape="0">
              <a:srgbClr val="333333">
                <a:alpha val="65000"/>
              </a:srgbClr>
            </a:outerShdw>
          </a:effectLst>
        </p:spPr>
      </p:pic>
      <p:pic>
        <p:nvPicPr>
          <p:cNvPr id="6" name="Image 5" descr="IMG_6471.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93950" y="3863717"/>
            <a:ext cx="3092486" cy="2209789"/>
          </a:xfrm>
          <a:prstGeom prst="rect">
            <a:avLst/>
          </a:prstGeom>
          <a:ln>
            <a:noFill/>
          </a:ln>
          <a:effectLst>
            <a:outerShdw blurRad="292100" dist="139700" dir="2700000" algn="tl" rotWithShape="0">
              <a:srgbClr val="333333">
                <a:alpha val="65000"/>
              </a:srgbClr>
            </a:outerShdw>
          </a:effectLst>
        </p:spPr>
      </p:pic>
      <p:pic>
        <p:nvPicPr>
          <p:cNvPr id="7" name="Image 6" descr="IMG_6428.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78090" y="3863717"/>
            <a:ext cx="3221338" cy="22097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3230388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Punaise">
  <a:themeElements>
    <a:clrScheme name="Élémentaire">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Punaise.thmx</Template>
  <TotalTime>1243</TotalTime>
  <Words>534</Words>
  <Application>Microsoft Macintosh PowerPoint</Application>
  <PresentationFormat>Présentation à l'écran (4:3)</PresentationFormat>
  <Paragraphs>76</Paragraphs>
  <Slides>20</Slides>
  <Notes>0</Notes>
  <HiddenSlides>0</HiddenSlides>
  <MMClips>1</MMClips>
  <ScaleCrop>false</ScaleCrop>
  <HeadingPairs>
    <vt:vector size="4" baseType="variant">
      <vt:variant>
        <vt:lpstr>Thème</vt:lpstr>
      </vt:variant>
      <vt:variant>
        <vt:i4>1</vt:i4>
      </vt:variant>
      <vt:variant>
        <vt:lpstr>Titres des diapositives</vt:lpstr>
      </vt:variant>
      <vt:variant>
        <vt:i4>20</vt:i4>
      </vt:variant>
    </vt:vector>
  </HeadingPairs>
  <TitlesOfParts>
    <vt:vector size="21" baseType="lpstr">
      <vt:lpstr>Punaise</vt:lpstr>
      <vt:lpstr>DEFI TECHNOLOGIQUE 2013-2014</vt:lpstr>
      <vt:lpstr>Défi à réaliser: fabriquer un objet qui flotte à partir  de matériaux qui  coulent.  </vt:lpstr>
      <vt:lpstr>Etape 1: flotte-coule      On observe, on expérimente</vt:lpstr>
      <vt:lpstr>Présentation PowerPoint</vt:lpstr>
      <vt:lpstr> Etape 2: nos défis !  </vt:lpstr>
      <vt:lpstr>Présentation PowerPoint</vt:lpstr>
      <vt:lpstr>Présentation PowerPoint</vt:lpstr>
      <vt:lpstr>Etape 3: Test des matériaux!  </vt:lpstr>
      <vt:lpstr>Présentation PowerPoint</vt:lpstr>
      <vt:lpstr>Présentation PowerPoint</vt:lpstr>
      <vt:lpstr> Etape 4: On conceptualise!  </vt:lpstr>
      <vt:lpstr>Présentation PowerPoint</vt:lpstr>
      <vt:lpstr>   Etape 5: On fabrique!  </vt:lpstr>
      <vt:lpstr>Présentation PowerPoint</vt:lpstr>
      <vt:lpstr>Présentation PowerPoint</vt:lpstr>
      <vt:lpstr>Présentation PowerPoint</vt:lpstr>
      <vt:lpstr>Présentation PowerPoint</vt:lpstr>
      <vt:lpstr>Présentation PowerPoint</vt:lpstr>
      <vt:lpstr>Présentation PowerPoint</vt:lpstr>
      <vt:lpstr>   Etape 6: On fait flotter!  </vt:lpstr>
    </vt:vector>
  </TitlesOfParts>
  <Company>MAISON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DEFI TECHNOLOGIQUE 2013-2014</dc:title>
  <dc:creator>RIMA FARHAT</dc:creator>
  <cp:lastModifiedBy>Hélène Lagarde</cp:lastModifiedBy>
  <cp:revision>61</cp:revision>
  <dcterms:created xsi:type="dcterms:W3CDTF">2014-04-23T17:57:52Z</dcterms:created>
  <dcterms:modified xsi:type="dcterms:W3CDTF">2014-05-10T22:40:26Z</dcterms:modified>
</cp:coreProperties>
</file>