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5" d="100"/>
          <a:sy n="85" d="100"/>
        </p:scale>
        <p:origin x="-1016"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72666B-6321-7743-A15F-E02B59587956}" type="datetimeFigureOut">
              <a:rPr lang="fr-FR" smtClean="0"/>
              <a:pPr/>
              <a:t>17/11/10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29C049-E623-974F-BEB0-C3E23E5C88AA}" type="slidenum">
              <a:rPr lang="fr-FR" smtClean="0"/>
              <a:pPr/>
              <a:t>‹#›</a:t>
            </a:fld>
            <a:endParaRPr lang="fr-FR"/>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FR" sz="1200" dirty="0" smtClean="0"/>
              <a:t> 1-</a:t>
            </a:r>
            <a:r>
              <a:rPr lang="fr-FR" sz="1200" baseline="0" dirty="0" smtClean="0"/>
              <a:t> </a:t>
            </a:r>
            <a:r>
              <a:rPr lang="fr-FR" sz="1200" dirty="0" smtClean="0"/>
              <a:t> En Intervenant</a:t>
            </a:r>
            <a:r>
              <a:rPr lang="fr-FR" sz="1200" baseline="0" dirty="0" smtClean="0"/>
              <a:t> avant les temps collectifs </a:t>
            </a:r>
          </a:p>
          <a:p>
            <a:r>
              <a:rPr lang="fr-FR" sz="1200" dirty="0" smtClean="0"/>
              <a:t>Exemple :  raconter à un groupe d’élèves identifiés les grande lignes d’un récit qui va être lu ultérieurement pour les aider à avoir une représentation globale du sens du récit, les principaux personnages et les événements</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2-Reprendre et poursuivre des enseignements engagés précédemment :</a:t>
            </a:r>
            <a:r>
              <a:rPr lang="fr-FR" baseline="0" dirty="0" smtClean="0"/>
              <a:t> </a:t>
            </a:r>
            <a:r>
              <a:rPr lang="fr-FR" sz="1200" dirty="0" smtClean="0"/>
              <a:t>recourir à des tâches déjà connues dans les classes précédentes -  consolider </a:t>
            </a:r>
          </a:p>
          <a:p>
            <a:r>
              <a:rPr lang="fr-FR" sz="1200" dirty="0" smtClean="0"/>
              <a:t>3-</a:t>
            </a:r>
            <a:r>
              <a:rPr lang="fr-FR" sz="1200" baseline="0" dirty="0" smtClean="0"/>
              <a:t> </a:t>
            </a:r>
            <a:r>
              <a:rPr lang="fr-FR" sz="2000" b="1" dirty="0" smtClean="0"/>
              <a:t>Clarifier l’activité intellectuelle demandée</a:t>
            </a:r>
          </a:p>
          <a:p>
            <a:pPr>
              <a:buNone/>
            </a:pPr>
            <a:r>
              <a:rPr lang="fr-FR" sz="1400" dirty="0" smtClean="0"/>
              <a:t>     Certains malentendus pédagogiques peuvent s’installer entre l’enseignant et certains élèves. Il faut pour ces élèves préciser la nature de la tâche attendue, en  comparant les tâches par analogie </a:t>
            </a:r>
          </a:p>
          <a:p>
            <a:pPr>
              <a:buNone/>
            </a:pPr>
            <a:r>
              <a:rPr lang="fr-FR" sz="1200" b="1" dirty="0" smtClean="0"/>
              <a:t>     Exemple</a:t>
            </a:r>
          </a:p>
          <a:p>
            <a:pPr>
              <a:buNone/>
            </a:pPr>
            <a:r>
              <a:rPr lang="fr-FR" sz="1200" dirty="0" smtClean="0"/>
              <a:t>     </a:t>
            </a:r>
            <a:r>
              <a:rPr lang="fr-FR" sz="1200" i="1" dirty="0" smtClean="0"/>
              <a:t>Exploitant l’univers animalier d’un album, le maître demande de citer les animaux qui sont invités à entrer dans la maison du loup, avec l’intention de les faire identifier par les élèves. Les enfants en proposent de toutes sortes que le maître rejette à l’exception de poule, mouton, hibou, kangourou et pou. Certains élèves vont progressivement découvrir la règle de tri (proposer des noms d’animaux qui comportent le son/ou/), beaucoup n’y parviendront pas, obnubilés par la question du sens. Dès que le maître accepte poule, ils proposent coq, pour accompagner mouton, ils suggèrent agneau, après pou ils risquent puce... Autrement dit, ils ne reconnaissent pas l’exercice de « chasse au son » qui leur est pourtant familier et se perdent dans un jeu de devinettes sans fin qui ne leur apporte rien sur le plan phonologique.</a:t>
            </a:r>
          </a:p>
          <a:p>
            <a:pPr>
              <a:buNone/>
            </a:pPr>
            <a:r>
              <a:rPr lang="fr-FR" sz="1200" i="1" dirty="0" smtClean="0"/>
              <a:t>     - expliciter ou faire expliciter la consigne pour mieux comprendre  le sens de l ’activité </a:t>
            </a:r>
          </a:p>
          <a:p>
            <a:pPr>
              <a:buNone/>
            </a:pPr>
            <a:endParaRPr lang="fr-FR" sz="1100" i="1" dirty="0" smtClean="0"/>
          </a:p>
          <a:p>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D129C049-E623-974F-BEB0-C3E23E5C88AA}" type="slidenum">
              <a:rPr lang="fr-FR" smtClean="0"/>
              <a:pPr/>
              <a:t>7</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D129C049-E623-974F-BEB0-C3E23E5C88AA}" type="slidenum">
              <a:rPr lang="fr-FR" smtClean="0"/>
              <a:pPr/>
              <a:t>8</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356989B-7234-0C44-84B9-DD666BF5AF33}" type="datetimeFigureOut">
              <a:rPr lang="fr-FR" smtClean="0"/>
              <a:pPr/>
              <a:t>17/11/10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356989B-7234-0C44-84B9-DD666BF5AF33}" type="datetimeFigureOut">
              <a:rPr lang="fr-FR" smtClean="0"/>
              <a:pPr/>
              <a:t>17/11/10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356989B-7234-0C44-84B9-DD666BF5AF33}" type="datetimeFigureOut">
              <a:rPr lang="fr-FR" smtClean="0"/>
              <a:pPr/>
              <a:t>17/11/10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356989B-7234-0C44-84B9-DD666BF5AF33}" type="datetimeFigureOut">
              <a:rPr lang="fr-FR" smtClean="0"/>
              <a:pPr/>
              <a:t>17/11/10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0356989B-7234-0C44-84B9-DD666BF5AF33}" type="datetimeFigureOut">
              <a:rPr lang="fr-FR" smtClean="0"/>
              <a:pPr/>
              <a:t>17/11/10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356989B-7234-0C44-84B9-DD666BF5AF33}" type="datetimeFigureOut">
              <a:rPr lang="fr-FR" smtClean="0"/>
              <a:pPr/>
              <a:t>17/11/10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356989B-7234-0C44-84B9-DD666BF5AF33}" type="datetimeFigureOut">
              <a:rPr lang="fr-FR" smtClean="0"/>
              <a:pPr/>
              <a:t>17/11/10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0356989B-7234-0C44-84B9-DD666BF5AF33}" type="datetimeFigureOut">
              <a:rPr lang="fr-FR" smtClean="0"/>
              <a:pPr/>
              <a:t>17/11/10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356989B-7234-0C44-84B9-DD666BF5AF33}" type="datetimeFigureOut">
              <a:rPr lang="fr-FR" smtClean="0"/>
              <a:pPr/>
              <a:t>17/11/10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356989B-7234-0C44-84B9-DD666BF5AF33}" type="datetimeFigureOut">
              <a:rPr lang="fr-FR" smtClean="0"/>
              <a:pPr/>
              <a:t>17/11/10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356989B-7234-0C44-84B9-DD666BF5AF33}" type="datetimeFigureOut">
              <a:rPr lang="fr-FR" smtClean="0"/>
              <a:pPr/>
              <a:t>17/11/10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56989B-7234-0C44-84B9-DD666BF5AF33}" type="datetimeFigureOut">
              <a:rPr lang="fr-FR" smtClean="0"/>
              <a:pPr/>
              <a:t>17/11/10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06941-C055-454D-92FD-E85F6807408F}"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edagogie.ac-toulouse.fr/lotec/EspaceGourdon/ressources_eduscol/LireCP/index.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4118"/>
            <a:ext cx="7772400" cy="2599391"/>
          </a:xfrm>
        </p:spPr>
        <p:txBody>
          <a:bodyPr>
            <a:normAutofit/>
          </a:bodyPr>
          <a:lstStyle/>
          <a:p>
            <a:r>
              <a:rPr lang="fr-FR" dirty="0" smtClean="0"/>
              <a:t>Prévenir les difficultés d’apprentissage et aider les élèves qui en rencontrent</a:t>
            </a:r>
            <a:endParaRPr lang="fr-FR" dirty="0"/>
          </a:p>
        </p:txBody>
      </p:sp>
      <p:sp>
        <p:nvSpPr>
          <p:cNvPr id="3" name="Sous-titre 2"/>
          <p:cNvSpPr>
            <a:spLocks noGrp="1"/>
          </p:cNvSpPr>
          <p:nvPr>
            <p:ph type="subTitle" idx="1"/>
          </p:nvPr>
        </p:nvSpPr>
        <p:spPr/>
        <p:txBody>
          <a:bodyPr/>
          <a:lstStyle/>
          <a:p>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SITE </a:t>
            </a:r>
            <a:endParaRPr lang="fr-FR" dirty="0"/>
          </a:p>
        </p:txBody>
      </p:sp>
      <p:sp>
        <p:nvSpPr>
          <p:cNvPr id="3" name="Espace réservé du contenu 2"/>
          <p:cNvSpPr>
            <a:spLocks noGrp="1"/>
          </p:cNvSpPr>
          <p:nvPr>
            <p:ph idx="1"/>
          </p:nvPr>
        </p:nvSpPr>
        <p:spPr/>
        <p:txBody>
          <a:bodyPr/>
          <a:lstStyle/>
          <a:p>
            <a:r>
              <a:rPr lang="fr-FR" dirty="0" smtClean="0">
                <a:hlinkClick r:id="rId2"/>
              </a:rPr>
              <a:t>http://pedagogie.ac-toulouse.fr/lotec/EspaceGourdon/ressources_eduscol/LireCP/index.htm</a:t>
            </a:r>
            <a:endParaRPr lang="fr-FR" dirty="0" smtClean="0"/>
          </a:p>
          <a:p>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41362"/>
          </a:xfrm>
        </p:spPr>
        <p:txBody>
          <a:bodyPr>
            <a:normAutofit fontScale="90000"/>
          </a:bodyPr>
          <a:lstStyle/>
          <a:p>
            <a:r>
              <a:rPr lang="fr-FR" sz="2800" dirty="0" smtClean="0"/>
              <a:t>DÉFINIR LES PRIORITÉS </a:t>
            </a:r>
            <a:br>
              <a:rPr lang="fr-FR" sz="2800" dirty="0" smtClean="0"/>
            </a:br>
            <a:r>
              <a:rPr lang="fr-FR" sz="1778" dirty="0" smtClean="0"/>
              <a:t>Tableau de synthèse : des questions signalent les points d’alerte  au début CP au milieu du CP </a:t>
            </a:r>
            <a:endParaRPr lang="fr-FR" sz="1778" dirty="0"/>
          </a:p>
        </p:txBody>
      </p:sp>
      <p:pic>
        <p:nvPicPr>
          <p:cNvPr id="4" name="Espace réservé du contenu 3" descr="RECONNAISSANCE DE MOTS.jpg"/>
          <p:cNvPicPr>
            <a:picLocks noGrp="1" noChangeAspect="1"/>
          </p:cNvPicPr>
          <p:nvPr>
            <p:ph idx="1"/>
          </p:nvPr>
        </p:nvPicPr>
        <p:blipFill>
          <a:blip r:embed="rId2"/>
          <a:srcRect l="-16427" r="-16427"/>
          <a:stretch>
            <a:fillRect/>
          </a:stretch>
        </p:blipFill>
        <p:spPr>
          <a:xfrm>
            <a:off x="194235" y="1224894"/>
            <a:ext cx="8492565" cy="542393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Espace réservé du contenu 3" descr="2.jpg"/>
          <p:cNvPicPr>
            <a:picLocks noGrp="1" noChangeAspect="1"/>
          </p:cNvPicPr>
          <p:nvPr>
            <p:ph idx="1"/>
          </p:nvPr>
        </p:nvPicPr>
        <p:blipFill>
          <a:blip r:embed="rId2"/>
          <a:srcRect t="-4742" b="-4742"/>
          <a:stretch>
            <a:fillRect/>
          </a:stretch>
        </p:blipFill>
        <p:spPr>
          <a:xfrm>
            <a:off x="96654" y="1150472"/>
            <a:ext cx="9047346" cy="497569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Espace réservé du contenu 3" descr="4.jpg"/>
          <p:cNvPicPr>
            <a:picLocks noGrp="1" noChangeAspect="1"/>
          </p:cNvPicPr>
          <p:nvPr>
            <p:ph idx="1"/>
          </p:nvPr>
        </p:nvPicPr>
        <p:blipFill>
          <a:blip r:embed="rId2"/>
          <a:srcRect t="-1011" b="-1011"/>
          <a:stretch>
            <a:fillRect/>
          </a:stretch>
        </p:blipFill>
        <p:spPr>
          <a:xfrm>
            <a:off x="268941" y="1393131"/>
            <a:ext cx="8606118" cy="473303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Espace réservé du contenu 3" descr="5.jpg"/>
          <p:cNvPicPr>
            <a:picLocks noGrp="1" noChangeAspect="1"/>
          </p:cNvPicPr>
          <p:nvPr>
            <p:ph idx="1"/>
          </p:nvPr>
        </p:nvPicPr>
        <p:blipFill>
          <a:blip r:embed="rId2"/>
          <a:srcRect l="-3363" r="-3363"/>
          <a:stretch>
            <a:fillRect/>
          </a:stretch>
        </p:blipFill>
        <p:spPr>
          <a:xfrm>
            <a:off x="457200" y="993954"/>
            <a:ext cx="8686800" cy="477740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Organiser les aides dans le cours même de la classe</a:t>
            </a:r>
            <a:endParaRPr lang="fr-FR" dirty="0"/>
          </a:p>
        </p:txBody>
      </p:sp>
      <p:sp>
        <p:nvSpPr>
          <p:cNvPr id="3" name="Espace réservé du contenu 2"/>
          <p:cNvSpPr>
            <a:spLocks noGrp="1"/>
          </p:cNvSpPr>
          <p:nvPr>
            <p:ph idx="1"/>
          </p:nvPr>
        </p:nvSpPr>
        <p:spPr/>
        <p:txBody>
          <a:bodyPr>
            <a:normAutofit fontScale="77500" lnSpcReduction="20000"/>
          </a:bodyPr>
          <a:lstStyle/>
          <a:p>
            <a:r>
              <a:rPr lang="fr-FR" dirty="0" smtClean="0"/>
              <a:t>En intervenant avant les temps collectifs; </a:t>
            </a:r>
          </a:p>
          <a:p>
            <a:r>
              <a:rPr lang="fr-FR" dirty="0" smtClean="0"/>
              <a:t>Reprendre et poursuivre des enseignements engagés précédemment; </a:t>
            </a:r>
            <a:endParaRPr lang="fr-FR" sz="2400" dirty="0" smtClean="0"/>
          </a:p>
          <a:p>
            <a:r>
              <a:rPr lang="fr-FR" dirty="0" smtClean="0"/>
              <a:t>Clarifier l’activité intellectuelle demandée; </a:t>
            </a:r>
          </a:p>
          <a:p>
            <a:r>
              <a:rPr lang="fr-FR" dirty="0" smtClean="0"/>
              <a:t>Aider les élèves dans le déroulement des tâches scolaires;</a:t>
            </a:r>
          </a:p>
          <a:p>
            <a:r>
              <a:rPr lang="fr-FR" dirty="0" smtClean="0"/>
              <a:t>Aménager les tâches scolaires pour certains élèves;</a:t>
            </a:r>
          </a:p>
          <a:p>
            <a:r>
              <a:rPr lang="fr-FR" dirty="0" smtClean="0"/>
              <a:t>Installer des automatismes; </a:t>
            </a:r>
          </a:p>
          <a:p>
            <a:r>
              <a:rPr lang="fr-FR" dirty="0" smtClean="0"/>
              <a:t>Organiser le groupe classe de manière souple;</a:t>
            </a:r>
          </a:p>
          <a:p>
            <a:r>
              <a:rPr lang="fr-FR" dirty="0" smtClean="0"/>
              <a:t>Apporter une aide personnalisée;  </a:t>
            </a:r>
          </a:p>
          <a:p>
            <a:endParaRPr lang="fr-FR" dirty="0" smtClean="0"/>
          </a:p>
          <a:p>
            <a:endParaRPr lang="fr-FR" dirty="0" smtClean="0"/>
          </a:p>
          <a:p>
            <a:pPr>
              <a:buNone/>
            </a:pPr>
            <a:r>
              <a:rPr lang="fr-FR" sz="24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24106" y="280108"/>
            <a:ext cx="8462694" cy="6330461"/>
          </a:xfrm>
        </p:spPr>
        <p:txBody>
          <a:bodyPr>
            <a:normAutofit fontScale="55000" lnSpcReduction="20000"/>
          </a:bodyPr>
          <a:lstStyle/>
          <a:p>
            <a:r>
              <a:rPr lang="fr-FR" sz="5818" b="1" dirty="0" smtClean="0"/>
              <a:t>Clarifier l’activité intellectuelle demandée</a:t>
            </a:r>
          </a:p>
          <a:p>
            <a:pPr>
              <a:buNone/>
            </a:pPr>
            <a:r>
              <a:rPr lang="fr-FR" sz="4364" dirty="0" smtClean="0"/>
              <a:t>     Certains malentendus pédagogiques peuvent s’installer entre l’enseignant et certains élèves. Il faut pour ces élèves préciser la nature de la tâche attendue, en  comparant les tâches par analogie </a:t>
            </a:r>
          </a:p>
          <a:p>
            <a:pPr>
              <a:buNone/>
            </a:pPr>
            <a:r>
              <a:rPr lang="fr-FR" sz="3840" b="1" dirty="0" smtClean="0"/>
              <a:t>     Exemple</a:t>
            </a:r>
          </a:p>
          <a:p>
            <a:pPr>
              <a:buNone/>
            </a:pPr>
            <a:r>
              <a:rPr lang="fr-FR" sz="3840" dirty="0" smtClean="0"/>
              <a:t>     </a:t>
            </a:r>
            <a:r>
              <a:rPr lang="fr-FR" sz="3840" i="1" dirty="0" smtClean="0"/>
              <a:t>Exploitant </a:t>
            </a:r>
            <a:r>
              <a:rPr lang="fr-FR" sz="3840" i="1" dirty="0"/>
              <a:t>l’univers animalier d’un album, le maître demande de citer les animaux qui sont invités à entrer dans la maison du loup, avec l’intention de les faire identifier par les élèves. Les enfants en </a:t>
            </a:r>
            <a:r>
              <a:rPr lang="fr-FR" sz="3840" i="1" dirty="0" smtClean="0"/>
              <a:t>proposent de </a:t>
            </a:r>
            <a:r>
              <a:rPr lang="fr-FR" sz="3840" i="1" dirty="0"/>
              <a:t>toutes </a:t>
            </a:r>
            <a:r>
              <a:rPr lang="fr-FR" sz="3840" i="1" dirty="0" smtClean="0"/>
              <a:t>sortes que </a:t>
            </a:r>
            <a:r>
              <a:rPr lang="fr-FR" sz="3840" i="1" dirty="0"/>
              <a:t>le maître rejette à l’exception de poule, mouton, hibou, kangourou et pou. Certains élèves vont progressivement découvrir la règle de tri (proposer des noms d’animaux qui comportent le son/ou/), beaucoup n’y parviendront pas, obnubilés par la question du sens. Dès que le maître accepte poule, ils proposent coq, pour accompagner mouton, ils suggèrent agneau, après pou ils risquent puce... Autrement dit, ils ne reconnaissent pas l’exercice de « chasse au son » qui leur est pourtant familier et se perdent dans un jeu de devinettes sans fin qui ne leur apporte rien sur le plan phonologique</a:t>
            </a:r>
            <a:r>
              <a:rPr lang="fr-FR" sz="3840" i="1" dirty="0" smtClean="0"/>
              <a:t>.</a:t>
            </a:r>
          </a:p>
          <a:p>
            <a:pPr>
              <a:buNone/>
            </a:pPr>
            <a:r>
              <a:rPr lang="fr-FR" sz="3840" i="1" dirty="0" smtClean="0"/>
              <a:t>     - expliciter ou faire expliciter la consigne pour mieux comprendre  le sens de l ’activité </a:t>
            </a:r>
          </a:p>
          <a:p>
            <a:pPr>
              <a:buNone/>
            </a:pPr>
            <a:endParaRPr lang="fr-FR" sz="3429" i="1" dirty="0" smtClean="0"/>
          </a:p>
          <a:p>
            <a:pPr>
              <a:buNone/>
            </a:pPr>
            <a:endParaRPr lang="fr-FR" sz="3429"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180</TotalTime>
  <Words>618</Words>
  <Application>Microsoft Macintosh PowerPoint</Application>
  <PresentationFormat>Présentation à l'écran (4:3)</PresentationFormat>
  <Paragraphs>32</Paragraphs>
  <Slides>8</Slides>
  <Notes>2</Notes>
  <HiddenSlides>0</HiddenSlides>
  <MMClips>0</MMClips>
  <ScaleCrop>false</ScaleCrop>
  <HeadingPairs>
    <vt:vector size="4" baseType="variant">
      <vt:variant>
        <vt:lpstr>Modèle de conception</vt:lpstr>
      </vt:variant>
      <vt:variant>
        <vt:i4>1</vt:i4>
      </vt:variant>
      <vt:variant>
        <vt:lpstr>Titres des diapositives</vt:lpstr>
      </vt:variant>
      <vt:variant>
        <vt:i4>8</vt:i4>
      </vt:variant>
    </vt:vector>
  </HeadingPairs>
  <TitlesOfParts>
    <vt:vector size="9" baseType="lpstr">
      <vt:lpstr>Thème Office</vt:lpstr>
      <vt:lpstr>Prévenir les difficultés d’apprentissage et aider les élèves qui en rencontrent</vt:lpstr>
      <vt:lpstr>SITE </vt:lpstr>
      <vt:lpstr>DÉFINIR LES PRIORITÉS  Tableau de synthèse : des questions signalent les points d’alerte  au début CP au milieu du CP </vt:lpstr>
      <vt:lpstr>Diapositive 4</vt:lpstr>
      <vt:lpstr>Diapositive 5</vt:lpstr>
      <vt:lpstr>Diapositive 6</vt:lpstr>
      <vt:lpstr>Organiser les aides dans le cours même de la classe</vt:lpstr>
      <vt:lpstr>Diapositive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Prévenir les difficultés d’apprentissage et aider les élèves qui en rencontrent</dc:title>
  <dc:creator>Hélène LAGARDE</dc:creator>
  <cp:lastModifiedBy>Hélène LAGARDE</cp:lastModifiedBy>
  <cp:revision>6</cp:revision>
  <dcterms:created xsi:type="dcterms:W3CDTF">2010-11-17T22:02:32Z</dcterms:created>
  <dcterms:modified xsi:type="dcterms:W3CDTF">2010-11-17T22:02:59Z</dcterms:modified>
</cp:coreProperties>
</file>