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11" r:id="rId1"/>
  </p:sldMasterIdLst>
  <p:notesMasterIdLst>
    <p:notesMasterId r:id="rId15"/>
  </p:notesMasterIdLst>
  <p:sldIdLst>
    <p:sldId id="256" r:id="rId2"/>
    <p:sldId id="262" r:id="rId3"/>
    <p:sldId id="266" r:id="rId4"/>
    <p:sldId id="268" r:id="rId5"/>
    <p:sldId id="263" r:id="rId6"/>
    <p:sldId id="264" r:id="rId7"/>
    <p:sldId id="265" r:id="rId8"/>
    <p:sldId id="269" r:id="rId9"/>
    <p:sldId id="270" r:id="rId10"/>
    <p:sldId id="271" r:id="rId11"/>
    <p:sldId id="257" r:id="rId12"/>
    <p:sldId id="272" r:id="rId13"/>
    <p:sldId id="273" r:id="rId1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8" d="100"/>
          <a:sy n="68" d="100"/>
        </p:scale>
        <p:origin x="-1504"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72666B-6321-7743-A15F-E02B59587956}" type="datetimeFigureOut">
              <a:rPr lang="fr-FR" smtClean="0"/>
              <a:pPr/>
              <a:t>18/11/10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29C049-E623-974F-BEB0-C3E23E5C88AA}"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r>
              <a:rPr lang="fr-FR" sz="1200" dirty="0" smtClean="0"/>
              <a:t> 1-</a:t>
            </a:r>
            <a:r>
              <a:rPr lang="fr-FR" sz="1200" baseline="0" dirty="0" smtClean="0"/>
              <a:t> </a:t>
            </a:r>
            <a:r>
              <a:rPr lang="fr-FR" sz="1200" dirty="0" smtClean="0"/>
              <a:t> En Intervenant</a:t>
            </a:r>
            <a:r>
              <a:rPr lang="fr-FR" sz="1200" baseline="0" dirty="0" smtClean="0"/>
              <a:t> avant les temps collectifs </a:t>
            </a:r>
          </a:p>
          <a:p>
            <a:r>
              <a:rPr lang="fr-FR" sz="1200" dirty="0" smtClean="0"/>
              <a:t>Exemple :  raconter à un groupe d’élèves identifiés les grande lignes d’un récit qui va être lu ultérieurement pour les aider à avoir une représentation globale du sens du récit, les principaux personnages et les événements</a:t>
            </a:r>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2-Reprendre et poursuivre des enseignements engagés précédemment :</a:t>
            </a:r>
            <a:r>
              <a:rPr lang="fr-FR" baseline="0" dirty="0" smtClean="0"/>
              <a:t> </a:t>
            </a:r>
            <a:r>
              <a:rPr lang="fr-FR" sz="1200" dirty="0" smtClean="0"/>
              <a:t>recourir à des tâches déjà connues dans les classes précédentes -  consolider </a:t>
            </a:r>
          </a:p>
          <a:p>
            <a:r>
              <a:rPr lang="fr-FR" sz="1200" dirty="0" smtClean="0"/>
              <a:t>3-</a:t>
            </a:r>
            <a:r>
              <a:rPr lang="fr-FR" sz="1200" baseline="0" dirty="0" smtClean="0"/>
              <a:t> </a:t>
            </a:r>
            <a:r>
              <a:rPr lang="fr-FR" sz="2000" b="1" dirty="0" smtClean="0"/>
              <a:t>Clarifier l’activité intellectuelle demandée</a:t>
            </a:r>
          </a:p>
          <a:p>
            <a:pPr>
              <a:buNone/>
            </a:pPr>
            <a:r>
              <a:rPr lang="fr-FR" sz="1400" dirty="0" smtClean="0"/>
              <a:t>     Certains malentendus pédagogiques peuvent s’installer entre l’enseignant et certains élèves. Il faut pour ces élèves préciser la nature de la tâche attendue, en  comparant les tâches par analogie </a:t>
            </a:r>
          </a:p>
          <a:p>
            <a:pPr>
              <a:buNone/>
            </a:pPr>
            <a:r>
              <a:rPr lang="fr-FR" sz="1200" b="1" dirty="0" smtClean="0"/>
              <a:t>     Exemple</a:t>
            </a:r>
          </a:p>
          <a:p>
            <a:pPr>
              <a:buNone/>
            </a:pPr>
            <a:r>
              <a:rPr lang="fr-FR" sz="1200" dirty="0" smtClean="0"/>
              <a:t>     </a:t>
            </a:r>
            <a:r>
              <a:rPr lang="fr-FR" sz="1200" i="1" dirty="0" smtClean="0"/>
              <a:t>Exploitant l’univers animalier d’un album, le maître demande de citer les animaux qui sont invités à entrer dans la maison du loup, avec l’intention de les faire identifier par les élèves. Les enfants en proposent de toutes sortes que le maître rejette à l’exception de poule, mouton, hibou, kangourou et pou. Certains élèves vont progressivement découvrir la règle de tri (proposer des noms d’animaux qui comportent le son/ou/), beaucoup n’y parviendront pas, obnubilés par la question du sens. Dès que le maître accepte poule, ils proposent coq, pour accompagner mouton, ils suggèrent agneau, après pou ils risquent puce... Autrement dit, ils ne reconnaissent pas l’exercice de « chasse au son » qui leur est pourtant familier et se perdent dans un jeu de devinettes sans fin qui ne leur apporte rien sur le plan phonologique.</a:t>
            </a:r>
          </a:p>
          <a:p>
            <a:pPr>
              <a:buNone/>
            </a:pPr>
            <a:r>
              <a:rPr lang="fr-FR" sz="1200" i="1" dirty="0" smtClean="0"/>
              <a:t>     - expliciter ou faire expliciter la consigne pour mieux comprendre  le sens de l ’activité </a:t>
            </a:r>
          </a:p>
          <a:p>
            <a:pPr>
              <a:buNone/>
            </a:pPr>
            <a:endParaRPr lang="fr-FR" sz="1100" i="1" dirty="0" smtClean="0"/>
          </a:p>
          <a:p>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D129C049-E623-974F-BEB0-C3E23E5C88AA}" type="slidenum">
              <a:rPr lang="fr-FR" smtClean="0"/>
              <a:pPr/>
              <a:t>2</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None/>
            </a:pPr>
            <a:r>
              <a:rPr lang="fr-FR" sz="1200" b="1" dirty="0" smtClean="0"/>
              <a:t> Exemple</a:t>
            </a:r>
          </a:p>
          <a:p>
            <a:pPr>
              <a:buNone/>
            </a:pPr>
            <a:r>
              <a:rPr lang="fr-FR" sz="1200" dirty="0" smtClean="0"/>
              <a:t>     </a:t>
            </a:r>
            <a:r>
              <a:rPr lang="fr-FR" sz="1200" i="1" dirty="0" smtClean="0"/>
              <a:t>Exploitant l’univers animalier d’un album, le maître demande de citer les animaux qui sont invités à entrer dans la maison du loup, avec l’intention de les faire identifier par les élèves. Les enfants en proposent de toutes sortes que le maître rejette à l’exception de poule, mouton, hibou, kangourou et pou. Certains élèves vont progressivement découvrir la règle de tri (proposer des noms d’animaux qui comportent le son/ou/), beaucoup n’y parviendront pas, obnubilés par la question du sens. Dès que le maître accepte poule, ils proposent coq, pour accompagner mouton, ils suggèrent agneau, après pou ils risquent puce... Autrement dit, ils ne reconnaissent pas l’exercice de « chasse au son » qui leur est pourtant familier et se perdent dans un jeu de devinettes sans fin qui ne leur apporte rien sur le plan phonologique.</a:t>
            </a:r>
          </a:p>
          <a:p>
            <a:pPr>
              <a:buNone/>
            </a:pPr>
            <a:r>
              <a:rPr lang="fr-FR" sz="1200" i="1" dirty="0" smtClean="0"/>
              <a:t>     - expliciter ou faire expliciter la consigne pour mieux comprendre  le sens de l ’activité </a:t>
            </a:r>
            <a:endParaRPr lang="fr-FR" dirty="0"/>
          </a:p>
        </p:txBody>
      </p:sp>
      <p:sp>
        <p:nvSpPr>
          <p:cNvPr id="4" name="Espace réservé du numéro de diapositive 3"/>
          <p:cNvSpPr>
            <a:spLocks noGrp="1"/>
          </p:cNvSpPr>
          <p:nvPr>
            <p:ph type="sldNum" sz="quarter" idx="10"/>
          </p:nvPr>
        </p:nvSpPr>
        <p:spPr/>
        <p:txBody>
          <a:bodyPr/>
          <a:lstStyle/>
          <a:p>
            <a:fld id="{D129C049-E623-974F-BEB0-C3E23E5C88AA}" type="slidenum">
              <a:rPr lang="fr-FR" smtClean="0"/>
              <a:pPr/>
              <a:t>5</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fr-FR" smtClean="0"/>
              <a:t>Cliquez et modifiez le titre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a:p>
        </p:txBody>
      </p:sp>
      <p:sp>
        <p:nvSpPr>
          <p:cNvPr id="4" name="Date Placeholder 3"/>
          <p:cNvSpPr>
            <a:spLocks noGrp="1"/>
          </p:cNvSpPr>
          <p:nvPr>
            <p:ph type="dt" sz="half" idx="10"/>
          </p:nvPr>
        </p:nvSpPr>
        <p:spPr/>
        <p:txBody>
          <a:bodyPr/>
          <a:lstStyle/>
          <a:p>
            <a:fld id="{9D21D778-B565-4D7E-94D7-64010A445B68}" type="datetimeFigureOut">
              <a:rPr lang="en-US" smtClean="0"/>
              <a:pPr/>
              <a:t>18/11/10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56989B-7234-0C44-84B9-DD666BF5AF33}" type="datetimeFigureOut">
              <a:rPr lang="fr-FR" smtClean="0"/>
              <a:pPr/>
              <a:t>18/11/10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4CC06941-C055-454D-92FD-E85F6807408F}"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fr-FR" smtClean="0"/>
              <a:t>Cliquez et modifiez le titre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lvl1pPr>
              <a:defRPr>
                <a:solidFill>
                  <a:schemeClr val="bg1"/>
                </a:solidFill>
              </a:defRPr>
            </a:lvl1p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Image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fr-FR" smtClean="0"/>
              <a:t>Cliquez et modifiez le titre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lvl1pPr>
              <a:defRPr>
                <a:solidFill>
                  <a:schemeClr val="bg1"/>
                </a:solidFill>
              </a:defRPr>
            </a:lvl1p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fr-FR" smtClean="0"/>
              <a:t>Cliquez sur l'icône pour ajouter une image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images avec légen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fr-FR" smtClean="0"/>
              <a:t>Cliquez et modifiez le titre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lvl1pPr>
              <a:defRPr>
                <a:solidFill>
                  <a:schemeClr val="bg1"/>
                </a:solidFill>
              </a:defRPr>
            </a:lvl1p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fr-FR" smtClean="0"/>
              <a:t>Cliquez sur l'icône pour ajouter une image</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fr-FR" smtClean="0"/>
              <a:t>Cliquez sur l'icône pour ajouter une image</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fr-FR" smtClean="0"/>
              <a:t>Cliquez sur l'icône pour ajouter une image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0356989B-7234-0C44-84B9-DD666BF5AF33}" type="datetimeFigureOut">
              <a:rPr lang="fr-FR" smtClean="0"/>
              <a:pPr/>
              <a:t>18/11/10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fr-FR" smtClean="0"/>
              <a:t>Cliquez et modifiez le titre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0356989B-7234-0C44-84B9-DD666BF5AF33}" type="datetimeFigureOut">
              <a:rPr lang="fr-FR" smtClean="0"/>
              <a:pPr/>
              <a:t>18/11/10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Ferme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356989B-7234-0C44-84B9-DD666BF5AF33}" type="datetimeFigureOut">
              <a:rPr lang="fr-FR" smtClean="0"/>
              <a:pPr/>
              <a:t>18/11/10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4CC06941-C055-454D-92FD-E85F6807408F}"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10"/>
          </p:nvPr>
        </p:nvSpPr>
        <p:spPr/>
        <p:txBody>
          <a:bodyPr/>
          <a:lstStyle/>
          <a:p>
            <a:fld id="{0356989B-7234-0C44-84B9-DD666BF5AF33}" type="datetimeFigureOut">
              <a:rPr lang="fr-FR" smtClean="0"/>
              <a:pPr/>
              <a:t>18/11/10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fr-FR" smtClean="0"/>
              <a:t>Cliquez et modifiez le titre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lvl1pPr>
              <a:defRPr>
                <a:solidFill>
                  <a:schemeClr val="bg1"/>
                </a:solidFill>
              </a:defRPr>
            </a:lvl1pPr>
          </a:lstStyle>
          <a:p>
            <a:fld id="{9D21D778-B565-4D7E-94D7-64010A445B68}" type="datetimeFigureOut">
              <a:rPr lang="en-US" smtClean="0"/>
              <a:pPr/>
              <a:t>18/11/10</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 name="Date Placeholder 6"/>
          <p:cNvSpPr>
            <a:spLocks noGrp="1"/>
          </p:cNvSpPr>
          <p:nvPr>
            <p:ph type="dt" sz="half" idx="10"/>
          </p:nvPr>
        </p:nvSpPr>
        <p:spPr/>
        <p:txBody>
          <a:bodyPr/>
          <a:lstStyle/>
          <a:p>
            <a:fld id="{0356989B-7234-0C44-84B9-DD666BF5AF33}" type="datetimeFigureOut">
              <a:rPr lang="fr-FR" smtClean="0"/>
              <a:pPr/>
              <a:t>18/11/10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us, Haut et b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5" name="Date Placeholder 4"/>
          <p:cNvSpPr>
            <a:spLocks noGrp="1"/>
          </p:cNvSpPr>
          <p:nvPr>
            <p:ph type="dt" sz="half" idx="10"/>
          </p:nvPr>
        </p:nvSpPr>
        <p:spPr/>
        <p:txBody>
          <a:bodyPr/>
          <a:lstStyle/>
          <a:p>
            <a:fld id="{0356989B-7234-0C44-84B9-DD666BF5AF33}" type="datetimeFigureOut">
              <a:rPr lang="fr-FR" smtClean="0"/>
              <a:pPr/>
              <a:t>18/11/10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CC06941-C055-454D-92FD-E85F6807408F}" type="slidenum">
              <a:rPr lang="fr-FR" smtClean="0"/>
              <a:pPr/>
              <a:t>‹#›</a:t>
            </a:fld>
            <a:endParaRPr lang="fr-FR"/>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a:p>
        </p:txBody>
      </p:sp>
      <p:sp>
        <p:nvSpPr>
          <p:cNvPr id="3" name="Date Placeholder 2"/>
          <p:cNvSpPr>
            <a:spLocks noGrp="1"/>
          </p:cNvSpPr>
          <p:nvPr>
            <p:ph type="dt" sz="half" idx="10"/>
          </p:nvPr>
        </p:nvSpPr>
        <p:spPr/>
        <p:txBody>
          <a:bodyPr/>
          <a:lstStyle/>
          <a:p>
            <a:fld id="{0356989B-7234-0C44-84B9-DD666BF5AF33}" type="datetimeFigureOut">
              <a:rPr lang="fr-FR" smtClean="0"/>
              <a:pPr/>
              <a:t>18/11/10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4CC06941-C055-454D-92FD-E85F6807408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fr-FR" smtClean="0"/>
              <a:t>Cliquez et modifiez le titre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0356989B-7234-0C44-84B9-DD666BF5AF33}" type="datetimeFigureOut">
              <a:rPr lang="fr-FR" smtClean="0"/>
              <a:pPr/>
              <a:t>18/11/10</a:t>
            </a:fld>
            <a:endParaRPr lang="fr-FR"/>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fr-F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4CC06941-C055-454D-92FD-E85F6807408F}"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edagogie.ac-toulouse.fr/lotec/EspaceGourdon/ressources_eduscol/LireCP/index.ht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CHE%20E1.pdf" TargetMode="External"/><Relationship Id="rId3" Type="http://schemas.openxmlformats.org/officeDocument/2006/relationships/hyperlink" Target="FICHE%20E2.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COPIE%20C2%20.doc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4118"/>
            <a:ext cx="7772400" cy="2599391"/>
          </a:xfrm>
        </p:spPr>
        <p:txBody>
          <a:bodyPr>
            <a:normAutofit/>
          </a:bodyPr>
          <a:lstStyle/>
          <a:p>
            <a:r>
              <a:rPr lang="fr-FR" sz="4400" b="1" dirty="0" smtClean="0"/>
              <a:t>Prévenir les difficultés d’apprentissage et aider les élèves qui en rencontrent</a:t>
            </a:r>
            <a:endParaRPr lang="fr-FR" sz="4400" b="1" dirty="0"/>
          </a:p>
        </p:txBody>
      </p:sp>
      <p:sp>
        <p:nvSpPr>
          <p:cNvPr id="3" name="Sous-titre 2"/>
          <p:cNvSpPr>
            <a:spLocks noGrp="1"/>
          </p:cNvSpPr>
          <p:nvPr>
            <p:ph type="subTitle" idx="1"/>
          </p:nvPr>
        </p:nvSpPr>
        <p:spPr/>
        <p:txBody>
          <a:bodyPr>
            <a:normAutofit fontScale="85000" lnSpcReduction="20000"/>
          </a:bodyPr>
          <a:lstStyle/>
          <a:p>
            <a:r>
              <a:rPr lang="fr-FR" sz="2595" b="1" dirty="0" smtClean="0"/>
              <a:t>Lire au CP  Janvier 2010</a:t>
            </a:r>
          </a:p>
          <a:p>
            <a:endParaRPr lang="fr-FR" dirty="0" smtClean="0"/>
          </a:p>
          <a:p>
            <a:r>
              <a:rPr lang="fr-FR" sz="2000" dirty="0" smtClean="0"/>
              <a:t>Stage directeurs </a:t>
            </a:r>
          </a:p>
          <a:p>
            <a:r>
              <a:rPr lang="fr-FR" sz="2000" dirty="0" smtClean="0"/>
              <a:t> 22 au 27 novembre 2010</a:t>
            </a:r>
          </a:p>
          <a:p>
            <a:endParaRPr lang="fr-FR" dirty="0" smtClean="0"/>
          </a:p>
          <a:p>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05715"/>
          </a:xfrm>
        </p:spPr>
        <p:txBody>
          <a:bodyPr/>
          <a:lstStyle/>
          <a:p>
            <a:r>
              <a:rPr lang="fr-FR" b="1" dirty="0" smtClean="0"/>
              <a:t>Apporter une aide personnalisée</a:t>
            </a:r>
            <a:endParaRPr lang="fr-FR" b="1" dirty="0"/>
          </a:p>
        </p:txBody>
      </p:sp>
      <p:sp>
        <p:nvSpPr>
          <p:cNvPr id="3" name="Espace réservé du contenu 2"/>
          <p:cNvSpPr>
            <a:spLocks noGrp="1"/>
          </p:cNvSpPr>
          <p:nvPr>
            <p:ph idx="1"/>
          </p:nvPr>
        </p:nvSpPr>
        <p:spPr>
          <a:xfrm>
            <a:off x="179294" y="2222196"/>
            <a:ext cx="8710706" cy="4381803"/>
          </a:xfrm>
        </p:spPr>
        <p:txBody>
          <a:bodyPr>
            <a:normAutofit lnSpcReduction="10000"/>
          </a:bodyPr>
          <a:lstStyle/>
          <a:p>
            <a:r>
              <a:rPr lang="fr-FR" dirty="0" smtClean="0">
                <a:solidFill>
                  <a:srgbClr val="000000"/>
                </a:solidFill>
              </a:rPr>
              <a:t>Les élèves concernés sont alors en très petit groupe (de 2 à 5 élèves)</a:t>
            </a:r>
            <a:r>
              <a:rPr lang="fr-FR" dirty="0" smtClean="0">
                <a:solidFill>
                  <a:srgbClr val="000000"/>
                </a:solidFill>
              </a:rPr>
              <a:t>.</a:t>
            </a:r>
          </a:p>
          <a:p>
            <a:r>
              <a:rPr lang="fr-FR" dirty="0" smtClean="0">
                <a:solidFill>
                  <a:srgbClr val="000000"/>
                </a:solidFill>
              </a:rPr>
              <a:t>Dans ce document Lire au CP , les tableaux de synthèse page 35 et 36 regroupent  des </a:t>
            </a:r>
            <a:r>
              <a:rPr lang="fr-FR" dirty="0" smtClean="0">
                <a:solidFill>
                  <a:srgbClr val="000000"/>
                </a:solidFill>
              </a:rPr>
              <a:t>compétences à construire</a:t>
            </a:r>
            <a:r>
              <a:rPr lang="fr-FR" dirty="0" smtClean="0">
                <a:solidFill>
                  <a:srgbClr val="000000"/>
                </a:solidFill>
              </a:rPr>
              <a:t> en </a:t>
            </a:r>
            <a:r>
              <a:rPr lang="fr-FR" dirty="0" smtClean="0">
                <a:solidFill>
                  <a:srgbClr val="000000"/>
                </a:solidFill>
              </a:rPr>
              <a:t>trois ensembles :</a:t>
            </a:r>
            <a:r>
              <a:rPr lang="fr-FR" dirty="0" smtClean="0">
                <a:solidFill>
                  <a:srgbClr val="000000"/>
                </a:solidFill>
              </a:rPr>
              <a:t> </a:t>
            </a:r>
          </a:p>
          <a:p>
            <a:pPr>
              <a:buNone/>
            </a:pPr>
            <a:r>
              <a:rPr lang="fr-FR" dirty="0" smtClean="0">
                <a:solidFill>
                  <a:srgbClr val="000000"/>
                </a:solidFill>
              </a:rPr>
              <a:t>	</a:t>
            </a:r>
            <a:r>
              <a:rPr lang="fr-FR" dirty="0" smtClean="0">
                <a:solidFill>
                  <a:srgbClr val="000000"/>
                </a:solidFill>
              </a:rPr>
              <a:t>– savoir </a:t>
            </a:r>
            <a:r>
              <a:rPr lang="fr-FR" dirty="0" smtClean="0">
                <a:solidFill>
                  <a:srgbClr val="000000"/>
                </a:solidFill>
              </a:rPr>
              <a:t>déchiffrer et reconnaître les significations des </a:t>
            </a:r>
            <a:r>
              <a:rPr lang="fr-FR" dirty="0" smtClean="0">
                <a:solidFill>
                  <a:srgbClr val="000000"/>
                </a:solidFill>
              </a:rPr>
              <a:t>mots;</a:t>
            </a:r>
          </a:p>
          <a:p>
            <a:pPr>
              <a:buNone/>
            </a:pPr>
            <a:r>
              <a:rPr lang="fr-FR" dirty="0" smtClean="0">
                <a:solidFill>
                  <a:srgbClr val="000000"/>
                </a:solidFill>
              </a:rPr>
              <a:t>	– </a:t>
            </a:r>
            <a:r>
              <a:rPr lang="fr-FR" dirty="0" smtClean="0">
                <a:solidFill>
                  <a:srgbClr val="000000"/>
                </a:solidFill>
              </a:rPr>
              <a:t>savoir </a:t>
            </a:r>
            <a:r>
              <a:rPr lang="fr-FR" dirty="0" smtClean="0">
                <a:solidFill>
                  <a:srgbClr val="000000"/>
                </a:solidFill>
              </a:rPr>
              <a:t>comprendre;</a:t>
            </a:r>
          </a:p>
          <a:p>
            <a:pPr>
              <a:buNone/>
            </a:pPr>
            <a:r>
              <a:rPr lang="fr-FR" dirty="0" smtClean="0">
                <a:solidFill>
                  <a:srgbClr val="000000"/>
                </a:solidFill>
              </a:rPr>
              <a:t>	– </a:t>
            </a:r>
            <a:r>
              <a:rPr lang="fr-FR" dirty="0" smtClean="0">
                <a:solidFill>
                  <a:srgbClr val="000000"/>
                </a:solidFill>
              </a:rPr>
              <a:t>savoir écrire</a:t>
            </a:r>
            <a:r>
              <a:rPr lang="fr-FR" dirty="0" smtClean="0">
                <a:solidFill>
                  <a:srgbClr val="000000"/>
                </a:solidFill>
              </a:rPr>
              <a:t>.</a:t>
            </a:r>
          </a:p>
          <a:p>
            <a:pPr>
              <a:buNone/>
            </a:pPr>
            <a:r>
              <a:rPr lang="fr-FR" i="1" dirty="0" smtClean="0">
                <a:solidFill>
                  <a:srgbClr val="000000"/>
                </a:solidFill>
              </a:rPr>
              <a:t>    Les tableaux renvoient </a:t>
            </a:r>
            <a:r>
              <a:rPr lang="fr-FR" i="1" dirty="0" smtClean="0">
                <a:solidFill>
                  <a:srgbClr val="000000"/>
                </a:solidFill>
              </a:rPr>
              <a:t>à des fiches techniques. Celles-ci présentent des exemples de difficultés rencontrées au cours des activités que les maîtres proposent à leurs élèves, et des pistes de </a:t>
            </a:r>
            <a:r>
              <a:rPr lang="fr-FR" i="1" dirty="0" smtClean="0">
                <a:solidFill>
                  <a:srgbClr val="000000"/>
                </a:solidFill>
              </a:rPr>
              <a:t>travail qui peuvent </a:t>
            </a:r>
            <a:r>
              <a:rPr lang="fr-FR" i="1" dirty="0" smtClean="0">
                <a:solidFill>
                  <a:srgbClr val="000000"/>
                </a:solidFill>
              </a:rPr>
              <a:t>être utilisées dans le cadre de l’aide personnalisée. </a:t>
            </a:r>
            <a:endParaRPr lang="fr-FR" i="1" dirty="0" smtClean="0">
              <a:solidFill>
                <a:srgbClr val="000000"/>
              </a:solidFill>
            </a:endParaRPr>
          </a:p>
          <a:p>
            <a:pPr>
              <a:buNone/>
            </a:pP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24118" y="274638"/>
            <a:ext cx="8695764" cy="1533244"/>
          </a:xfrm>
        </p:spPr>
        <p:txBody>
          <a:bodyPr>
            <a:normAutofit fontScale="90000"/>
          </a:bodyPr>
          <a:lstStyle/>
          <a:p>
            <a:r>
              <a:rPr lang="fr-FR" dirty="0" smtClean="0"/>
              <a:t>SITE </a:t>
            </a:r>
            <a:br>
              <a:rPr lang="fr-FR" dirty="0" smtClean="0"/>
            </a:br>
            <a:r>
              <a:rPr lang="fr-FR" sz="3111" dirty="0" smtClean="0"/>
              <a:t>proposant  une ergonomie aisée </a:t>
            </a:r>
            <a:br>
              <a:rPr lang="fr-FR" sz="3111" dirty="0" smtClean="0"/>
            </a:br>
            <a:r>
              <a:rPr lang="fr-FR" sz="3111" dirty="0" smtClean="0"/>
              <a:t>du document Lire au CP </a:t>
            </a:r>
            <a:endParaRPr lang="fr-FR" sz="3111" dirty="0"/>
          </a:p>
        </p:txBody>
      </p:sp>
      <p:sp>
        <p:nvSpPr>
          <p:cNvPr id="3" name="Espace réservé du contenu 2"/>
          <p:cNvSpPr>
            <a:spLocks noGrp="1"/>
          </p:cNvSpPr>
          <p:nvPr>
            <p:ph idx="1"/>
          </p:nvPr>
        </p:nvSpPr>
        <p:spPr>
          <a:xfrm>
            <a:off x="457200" y="2950481"/>
            <a:ext cx="8229600" cy="1906945"/>
          </a:xfrm>
        </p:spPr>
        <p:txBody>
          <a:bodyPr/>
          <a:lstStyle/>
          <a:p>
            <a:r>
              <a:rPr lang="fr-FR" dirty="0" smtClean="0">
                <a:hlinkClick r:id="rId2"/>
              </a:rPr>
              <a:t>http://pedagogie.ac-toulouse.fr/lotec/EspaceGourdon/ressources_eduscol/LireCP/index.htm</a:t>
            </a:r>
            <a:endParaRPr lang="fr-FR" dirty="0" smtClean="0"/>
          </a:p>
          <a:p>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45141"/>
            <a:ext cx="8229600" cy="1466230"/>
          </a:xfrm>
        </p:spPr>
        <p:txBody>
          <a:bodyPr/>
          <a:lstStyle/>
          <a:p>
            <a:r>
              <a:rPr lang="fr-FR" b="1" dirty="0" smtClean="0"/>
              <a:t> </a:t>
            </a:r>
            <a:r>
              <a:rPr lang="fr-FR" b="1" dirty="0" smtClean="0"/>
              <a:t>E</a:t>
            </a:r>
            <a:r>
              <a:rPr lang="fr-FR" b="1" dirty="0" smtClean="0"/>
              <a:t>xtrait des tableaux de synthèse</a:t>
            </a:r>
            <a:endParaRPr lang="fr-FR" b="1" dirty="0"/>
          </a:p>
        </p:txBody>
      </p:sp>
      <p:graphicFrame>
        <p:nvGraphicFramePr>
          <p:cNvPr id="4" name="Espace réservé du contenu 3"/>
          <p:cNvGraphicFramePr>
            <a:graphicFrameLocks noGrp="1"/>
          </p:cNvGraphicFramePr>
          <p:nvPr>
            <p:ph idx="1"/>
          </p:nvPr>
        </p:nvGraphicFramePr>
        <p:xfrm>
          <a:off x="0" y="2763741"/>
          <a:ext cx="9144000" cy="4049505"/>
        </p:xfrm>
        <a:graphic>
          <a:graphicData uri="http://schemas.openxmlformats.org/drawingml/2006/table">
            <a:tbl>
              <a:tblPr firstRow="1" bandRow="1">
                <a:tableStyleId>{5C22544A-7EE6-4342-B048-85BDC9FD1C3A}</a:tableStyleId>
              </a:tblPr>
              <a:tblGrid>
                <a:gridCol w="4572000"/>
                <a:gridCol w="4572000"/>
              </a:tblGrid>
              <a:tr h="373478">
                <a:tc gridSpan="2">
                  <a:txBody>
                    <a:bodyPr/>
                    <a:lstStyle/>
                    <a:p>
                      <a:pPr algn="ctr"/>
                      <a:r>
                        <a:rPr lang="fr-FR" dirty="0" smtClean="0"/>
                        <a:t>Écrire</a:t>
                      </a:r>
                      <a:r>
                        <a:rPr lang="fr-FR" baseline="0" dirty="0" smtClean="0"/>
                        <a:t> </a:t>
                      </a:r>
                      <a:endParaRPr lang="fr-FR" dirty="0"/>
                    </a:p>
                  </a:txBody>
                  <a:tcPr/>
                </a:tc>
                <a:tc hMerge="1">
                  <a:txBody>
                    <a:bodyPr/>
                    <a:lstStyle/>
                    <a:p>
                      <a:endParaRPr lang="fr-FR" dirty="0"/>
                    </a:p>
                  </a:txBody>
                  <a:tcPr/>
                </a:tc>
              </a:tr>
              <a:tr h="3676027">
                <a:tc>
                  <a:txBody>
                    <a:bodyPr/>
                    <a:lstStyle/>
                    <a:p>
                      <a:r>
                        <a:rPr lang="fr-FR" sz="1800" b="1" kern="1200" dirty="0" smtClean="0">
                          <a:solidFill>
                            <a:schemeClr val="dk1"/>
                          </a:solidFill>
                          <a:latin typeface="+mn-lt"/>
                          <a:ea typeface="+mn-ea"/>
                          <a:cs typeface="+mn-cs"/>
                        </a:rPr>
                        <a:t>Écrire</a:t>
                      </a:r>
                      <a:endParaRPr lang="en-GB" sz="1800" kern="1200" dirty="0" smtClean="0">
                        <a:solidFill>
                          <a:schemeClr val="dk1"/>
                        </a:solidFill>
                        <a:latin typeface="+mn-lt"/>
                        <a:ea typeface="+mn-ea"/>
                        <a:cs typeface="+mn-cs"/>
                      </a:endParaRPr>
                    </a:p>
                    <a:p>
                      <a:r>
                        <a:rPr lang="fr-FR" sz="1800" kern="1200" dirty="0" smtClean="0">
                          <a:solidFill>
                            <a:schemeClr val="dk1"/>
                          </a:solidFill>
                          <a:latin typeface="+mn-lt"/>
                          <a:ea typeface="+mn-ea"/>
                          <a:cs typeface="+mn-cs"/>
                        </a:rPr>
                        <a:t>• L’élève peut-il proposer une écriture alphabétique, phonétiquement plausible, pour un mot simple (régulier) en empruntant des éléments au répertoire des mots connus ?</a:t>
                      </a:r>
                    </a:p>
                    <a:p>
                      <a:r>
                        <a:rPr lang="fr-FR" sz="1800" kern="1200" dirty="0" smtClean="0">
                          <a:solidFill>
                            <a:schemeClr val="dk1"/>
                          </a:solidFill>
                          <a:latin typeface="+mn-lt"/>
                          <a:ea typeface="+mn-ea"/>
                          <a:cs typeface="+mn-cs"/>
                          <a:hlinkClick r:id="rId2" action="ppaction://hlinkfile"/>
                        </a:rPr>
                        <a:t>FICHE E1.pdf</a:t>
                      </a:r>
                      <a:endParaRPr lang="en-GB" sz="1800" kern="1200" dirty="0" smtClean="0">
                        <a:solidFill>
                          <a:schemeClr val="dk1"/>
                        </a:solidFill>
                        <a:latin typeface="+mn-lt"/>
                        <a:ea typeface="+mn-ea"/>
                        <a:cs typeface="+mn-cs"/>
                      </a:endParaRPr>
                    </a:p>
                    <a:p>
                      <a:r>
                        <a:rPr lang="fr-FR" sz="1800" kern="1200" dirty="0" smtClean="0">
                          <a:solidFill>
                            <a:schemeClr val="dk1"/>
                          </a:solidFill>
                          <a:latin typeface="+mn-lt"/>
                          <a:ea typeface="+mn-ea"/>
                          <a:cs typeface="+mn-cs"/>
                        </a:rPr>
                        <a:t>• L’élève est-il capable d’écrire en écriture cursive une ligne de texte imprimé (bonne tenue de l’instrument, feuille bien placée, respect du sens des tracés) ?</a:t>
                      </a:r>
                      <a:endParaRPr lang="en-GB" sz="1800" kern="1200" dirty="0" smtClean="0">
                        <a:solidFill>
                          <a:schemeClr val="dk1"/>
                        </a:solidFill>
                        <a:latin typeface="+mn-lt"/>
                        <a:ea typeface="+mn-ea"/>
                        <a:cs typeface="+mn-cs"/>
                      </a:endParaRPr>
                    </a:p>
                    <a:p>
                      <a:r>
                        <a:rPr lang="fr-FR" dirty="0" smtClean="0">
                          <a:hlinkClick r:id="rId3" action="ppaction://hlinkfile"/>
                        </a:rPr>
                        <a:t>FICHE E2.pdf</a:t>
                      </a:r>
                      <a:endParaRPr lang="fr-FR" dirty="0"/>
                    </a:p>
                  </a:txBody>
                  <a:tcPr/>
                </a:tc>
                <a:tc>
                  <a:txBody>
                    <a:bodyPr/>
                    <a:lstStyle/>
                    <a:p>
                      <a:r>
                        <a:rPr lang="fr-FR" sz="1800" b="1" kern="1200" dirty="0" smtClean="0">
                          <a:solidFill>
                            <a:schemeClr val="dk1"/>
                          </a:solidFill>
                          <a:latin typeface="+mn-lt"/>
                          <a:ea typeface="+mn-ea"/>
                          <a:cs typeface="+mn-cs"/>
                        </a:rPr>
                        <a:t>Écrire</a:t>
                      </a:r>
                      <a:endParaRPr lang="en-GB" sz="1800" kern="1200" dirty="0" smtClean="0">
                        <a:solidFill>
                          <a:schemeClr val="dk1"/>
                        </a:solidFill>
                        <a:latin typeface="+mn-lt"/>
                        <a:ea typeface="+mn-ea"/>
                        <a:cs typeface="+mn-cs"/>
                      </a:endParaRPr>
                    </a:p>
                    <a:p>
                      <a:r>
                        <a:rPr lang="fr-FR" sz="1800" kern="1200" dirty="0" smtClean="0">
                          <a:solidFill>
                            <a:schemeClr val="dk1"/>
                          </a:solidFill>
                          <a:latin typeface="+mn-lt"/>
                          <a:ea typeface="+mn-ea"/>
                          <a:cs typeface="+mn-cs"/>
                        </a:rPr>
                        <a:t>L’élève est-il capable de proposer une écriture possible et phonétiquement correcte pour un mot régulier ?</a:t>
                      </a:r>
                      <a:endParaRPr lang="en-GB" sz="1800" kern="1200" dirty="0" smtClean="0">
                        <a:solidFill>
                          <a:schemeClr val="dk1"/>
                        </a:solidFill>
                        <a:latin typeface="+mn-lt"/>
                        <a:ea typeface="+mn-ea"/>
                        <a:cs typeface="+mn-cs"/>
                      </a:endParaRPr>
                    </a:p>
                    <a:p>
                      <a:r>
                        <a:rPr lang="fr-FR" sz="1800" kern="1200" dirty="0" smtClean="0">
                          <a:solidFill>
                            <a:schemeClr val="dk1"/>
                          </a:solidFill>
                          <a:latin typeface="+mn-lt"/>
                          <a:ea typeface="+mn-ea"/>
                          <a:cs typeface="+mn-cs"/>
                          <a:hlinkClick r:id="rId2" action="ppaction://hlinkfile"/>
                        </a:rPr>
                        <a:t>FICHE E1.pdf</a:t>
                      </a:r>
                      <a:endParaRPr lang="en-GB" sz="1800" kern="1200" dirty="0" smtClean="0">
                        <a:solidFill>
                          <a:schemeClr val="dk1"/>
                        </a:solidFill>
                        <a:latin typeface="+mn-lt"/>
                        <a:ea typeface="+mn-ea"/>
                        <a:cs typeface="+mn-cs"/>
                      </a:endParaRPr>
                    </a:p>
                    <a:p>
                      <a:r>
                        <a:rPr lang="fr-FR" sz="1800" kern="1200" dirty="0" smtClean="0">
                          <a:solidFill>
                            <a:schemeClr val="dk1"/>
                          </a:solidFill>
                          <a:latin typeface="+mn-lt"/>
                          <a:ea typeface="+mn-ea"/>
                          <a:cs typeface="+mn-cs"/>
                        </a:rPr>
                        <a:t>• L’élève est-il capable de copier sans erreur et mot par mot un texte de trois ou quatre lignes imprimées en utilisant une écriture cursive et lisible ? </a:t>
                      </a:r>
                    </a:p>
                    <a:p>
                      <a:r>
                        <a:rPr lang="fr-FR" sz="1800" kern="1200" dirty="0" smtClean="0">
                          <a:solidFill>
                            <a:schemeClr val="dk1"/>
                          </a:solidFill>
                          <a:latin typeface="+mn-lt"/>
                          <a:ea typeface="+mn-ea"/>
                          <a:cs typeface="+mn-cs"/>
                          <a:hlinkClick r:id="rId3" action="ppaction://hlinkfile"/>
                        </a:rPr>
                        <a:t>FICHE E2.pdf</a:t>
                      </a:r>
                      <a:endParaRPr lang="en-GB" sz="180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r>
            <a:br>
              <a:rPr lang="fr-FR" dirty="0" smtClean="0"/>
            </a:br>
            <a:r>
              <a:rPr lang="fr-FR" sz="4400" b="1" dirty="0" smtClean="0"/>
              <a:t>Élaboration d’activités</a:t>
            </a:r>
            <a:br>
              <a:rPr lang="fr-FR" sz="4400" b="1" dirty="0" smtClean="0"/>
            </a:br>
            <a:r>
              <a:rPr lang="fr-FR" sz="4400" b="1" dirty="0" smtClean="0"/>
              <a:t> pour une aide sur les difficultés de  la copie  </a:t>
            </a:r>
            <a:endParaRPr lang="fr-FR" sz="4400" b="1" dirty="0"/>
          </a:p>
        </p:txBody>
      </p:sp>
      <p:sp>
        <p:nvSpPr>
          <p:cNvPr id="3" name="Espace réservé du contenu 2"/>
          <p:cNvSpPr>
            <a:spLocks noGrp="1"/>
          </p:cNvSpPr>
          <p:nvPr>
            <p:ph idx="1"/>
          </p:nvPr>
        </p:nvSpPr>
        <p:spPr>
          <a:xfrm>
            <a:off x="457200" y="2371589"/>
            <a:ext cx="8229600" cy="4182959"/>
          </a:xfrm>
        </p:spPr>
        <p:txBody>
          <a:bodyPr/>
          <a:lstStyle/>
          <a:p>
            <a:pPr algn="ctr"/>
            <a:endParaRPr lang="fr-FR" dirty="0" smtClean="0">
              <a:hlinkClick r:id="rId2" action="ppaction://hlinkfile"/>
            </a:endParaRPr>
          </a:p>
          <a:p>
            <a:pPr algn="ctr"/>
            <a:endParaRPr lang="fr-FR" dirty="0" smtClean="0">
              <a:hlinkClick r:id="rId2" action="ppaction://hlinkfile"/>
            </a:endParaRPr>
          </a:p>
          <a:p>
            <a:pPr algn="ctr"/>
            <a:endParaRPr lang="fr-FR" dirty="0" smtClean="0">
              <a:hlinkClick r:id="rId2" action="ppaction://hlinkfile"/>
            </a:endParaRPr>
          </a:p>
          <a:p>
            <a:pPr algn="ctr"/>
            <a:r>
              <a:rPr lang="fr-FR" dirty="0" smtClean="0">
                <a:hlinkClick r:id="rId2" action="ppaction://hlinkfile"/>
              </a:rPr>
              <a:t>COPIE C2 .docx</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Organiser les aides dans le cours même de la classe</a:t>
            </a:r>
            <a:endParaRPr lang="fr-FR" b="1" dirty="0"/>
          </a:p>
        </p:txBody>
      </p:sp>
      <p:sp>
        <p:nvSpPr>
          <p:cNvPr id="3" name="Espace réservé du contenu 2"/>
          <p:cNvSpPr>
            <a:spLocks noGrp="1"/>
          </p:cNvSpPr>
          <p:nvPr>
            <p:ph idx="1"/>
          </p:nvPr>
        </p:nvSpPr>
        <p:spPr>
          <a:xfrm>
            <a:off x="457200" y="2246923"/>
            <a:ext cx="8686800" cy="4611077"/>
          </a:xfrm>
        </p:spPr>
        <p:txBody>
          <a:bodyPr>
            <a:normAutofit fontScale="25000" lnSpcReduction="20000"/>
          </a:bodyPr>
          <a:lstStyle/>
          <a:p>
            <a:r>
              <a:rPr lang="fr-FR" sz="9600" dirty="0" smtClean="0">
                <a:solidFill>
                  <a:srgbClr val="000000"/>
                </a:solidFill>
              </a:rPr>
              <a:t>En intervenant avant les temps collectifs; </a:t>
            </a:r>
          </a:p>
          <a:p>
            <a:r>
              <a:rPr lang="fr-FR" sz="9600" dirty="0" smtClean="0">
                <a:solidFill>
                  <a:srgbClr val="000000"/>
                </a:solidFill>
              </a:rPr>
              <a:t>Reprendre et poursuivre des enseignements engagés précédemment; </a:t>
            </a:r>
          </a:p>
          <a:p>
            <a:r>
              <a:rPr lang="fr-FR" sz="9600" dirty="0" smtClean="0">
                <a:solidFill>
                  <a:srgbClr val="000000"/>
                </a:solidFill>
              </a:rPr>
              <a:t>Clarifier l’activité intellectuelle demandée; </a:t>
            </a:r>
          </a:p>
          <a:p>
            <a:r>
              <a:rPr lang="fr-FR" sz="9600" dirty="0" smtClean="0">
                <a:solidFill>
                  <a:srgbClr val="000000"/>
                </a:solidFill>
              </a:rPr>
              <a:t>Aider les élèves dans le déroulement des tâches scolaires;</a:t>
            </a:r>
          </a:p>
          <a:p>
            <a:r>
              <a:rPr lang="fr-FR" sz="9600" dirty="0" smtClean="0">
                <a:solidFill>
                  <a:srgbClr val="000000"/>
                </a:solidFill>
              </a:rPr>
              <a:t>Aménager les tâches scolaires pour certains élèves;</a:t>
            </a:r>
          </a:p>
          <a:p>
            <a:r>
              <a:rPr lang="fr-FR" sz="9600" dirty="0" smtClean="0">
                <a:solidFill>
                  <a:srgbClr val="000000"/>
                </a:solidFill>
              </a:rPr>
              <a:t>Installer des automatismes; </a:t>
            </a:r>
          </a:p>
          <a:p>
            <a:r>
              <a:rPr lang="fr-FR" sz="9600" dirty="0" smtClean="0">
                <a:solidFill>
                  <a:srgbClr val="000000"/>
                </a:solidFill>
              </a:rPr>
              <a:t>Organiser le groupe classe de manière souple;</a:t>
            </a:r>
          </a:p>
          <a:p>
            <a:r>
              <a:rPr lang="fr-FR" sz="9600" dirty="0" smtClean="0">
                <a:solidFill>
                  <a:srgbClr val="000000"/>
                </a:solidFill>
              </a:rPr>
              <a:t>Apporter une aide personnalisée;  </a:t>
            </a:r>
          </a:p>
          <a:p>
            <a:endParaRPr lang="fr-FR" sz="8000" dirty="0" smtClean="0"/>
          </a:p>
          <a:p>
            <a:endParaRPr lang="fr-FR" dirty="0" smtClean="0"/>
          </a:p>
          <a:p>
            <a:pPr>
              <a:buNone/>
            </a:pPr>
            <a:r>
              <a:rPr lang="fr-FR" sz="2400"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Intervenir avant les temps collectifs</a:t>
            </a:r>
            <a:br>
              <a:rPr lang="fr-FR" b="1" dirty="0" smtClean="0"/>
            </a:br>
            <a:endParaRPr lang="fr-FR" b="1" dirty="0"/>
          </a:p>
        </p:txBody>
      </p:sp>
      <p:sp>
        <p:nvSpPr>
          <p:cNvPr id="3" name="Espace réservé du contenu 2"/>
          <p:cNvSpPr>
            <a:spLocks noGrp="1"/>
          </p:cNvSpPr>
          <p:nvPr>
            <p:ph idx="1"/>
          </p:nvPr>
        </p:nvSpPr>
        <p:spPr>
          <a:xfrm>
            <a:off x="457199" y="2651698"/>
            <a:ext cx="8447741" cy="3492024"/>
          </a:xfrm>
        </p:spPr>
        <p:txBody>
          <a:bodyPr>
            <a:noAutofit/>
          </a:bodyPr>
          <a:lstStyle/>
          <a:p>
            <a:pPr>
              <a:buNone/>
            </a:pPr>
            <a:r>
              <a:rPr lang="fr-FR" sz="2800" dirty="0" smtClean="0">
                <a:solidFill>
                  <a:srgbClr val="000000"/>
                </a:solidFill>
              </a:rPr>
              <a:t>Pour </a:t>
            </a:r>
            <a:r>
              <a:rPr lang="fr-FR" sz="2800" dirty="0" smtClean="0">
                <a:solidFill>
                  <a:srgbClr val="000000"/>
                </a:solidFill>
              </a:rPr>
              <a:t>limiter voire éviter les difficultés, le </a:t>
            </a:r>
            <a:r>
              <a:rPr lang="fr-FR" sz="2800" dirty="0" smtClean="0">
                <a:solidFill>
                  <a:srgbClr val="000000"/>
                </a:solidFill>
              </a:rPr>
              <a:t>maître peut,</a:t>
            </a:r>
          </a:p>
          <a:p>
            <a:pPr>
              <a:buNone/>
            </a:pPr>
            <a:r>
              <a:rPr lang="fr-FR" sz="2800" dirty="0" smtClean="0">
                <a:solidFill>
                  <a:srgbClr val="000000"/>
                </a:solidFill>
              </a:rPr>
              <a:t>par une préparation spécifique en amont d’un temps</a:t>
            </a:r>
          </a:p>
          <a:p>
            <a:pPr>
              <a:buNone/>
            </a:pPr>
            <a:r>
              <a:rPr lang="fr-FR" sz="2800" dirty="0" smtClean="0">
                <a:solidFill>
                  <a:srgbClr val="000000"/>
                </a:solidFill>
              </a:rPr>
              <a:t>collectif , </a:t>
            </a:r>
            <a:r>
              <a:rPr lang="fr-FR" sz="2800" dirty="0" smtClean="0">
                <a:solidFill>
                  <a:srgbClr val="000000"/>
                </a:solidFill>
              </a:rPr>
              <a:t>alléger </a:t>
            </a:r>
            <a:r>
              <a:rPr lang="fr-FR" sz="2800" dirty="0" smtClean="0">
                <a:solidFill>
                  <a:srgbClr val="000000"/>
                </a:solidFill>
              </a:rPr>
              <a:t>la charge </a:t>
            </a:r>
            <a:r>
              <a:rPr lang="fr-FR" sz="2800" dirty="0" smtClean="0">
                <a:solidFill>
                  <a:srgbClr val="000000"/>
                </a:solidFill>
              </a:rPr>
              <a:t>de </a:t>
            </a:r>
            <a:r>
              <a:rPr lang="fr-FR" sz="2800" dirty="0" smtClean="0">
                <a:solidFill>
                  <a:srgbClr val="000000"/>
                </a:solidFill>
              </a:rPr>
              <a:t>travail de </a:t>
            </a:r>
            <a:r>
              <a:rPr lang="fr-FR" sz="2800" dirty="0" smtClean="0">
                <a:solidFill>
                  <a:srgbClr val="000000"/>
                </a:solidFill>
              </a:rPr>
              <a:t>certains </a:t>
            </a:r>
            <a:r>
              <a:rPr lang="fr-FR" sz="2800" dirty="0" smtClean="0">
                <a:solidFill>
                  <a:srgbClr val="000000"/>
                </a:solidFill>
              </a:rPr>
              <a:t>élèves</a:t>
            </a:r>
          </a:p>
          <a:p>
            <a:pPr>
              <a:buNone/>
            </a:pPr>
            <a:r>
              <a:rPr lang="fr-FR" sz="2800" dirty="0" smtClean="0">
                <a:solidFill>
                  <a:srgbClr val="000000"/>
                </a:solidFill>
              </a:rPr>
              <a:t>de telle manière qu’ils puissent profiter </a:t>
            </a:r>
            <a:r>
              <a:rPr lang="fr-FR" sz="2800" dirty="0" smtClean="0">
                <a:solidFill>
                  <a:srgbClr val="000000"/>
                </a:solidFill>
              </a:rPr>
              <a:t>de la </a:t>
            </a:r>
            <a:r>
              <a:rPr lang="fr-FR" sz="2800" dirty="0" smtClean="0">
                <a:solidFill>
                  <a:srgbClr val="000000"/>
                </a:solidFill>
              </a:rPr>
              <a:t>situation</a:t>
            </a:r>
          </a:p>
          <a:p>
            <a:pPr>
              <a:buNone/>
            </a:pPr>
            <a:r>
              <a:rPr lang="fr-FR" sz="2800" dirty="0" smtClean="0">
                <a:solidFill>
                  <a:srgbClr val="000000"/>
                </a:solidFill>
              </a:rPr>
              <a:t>collective.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09176" y="556327"/>
            <a:ext cx="8755530" cy="1143000"/>
          </a:xfrm>
        </p:spPr>
        <p:txBody>
          <a:bodyPr>
            <a:normAutofit fontScale="90000"/>
          </a:bodyPr>
          <a:lstStyle/>
          <a:p>
            <a:r>
              <a:rPr lang="fr-FR" b="1" dirty="0" smtClean="0"/>
              <a:t>Reprendre et poursuivre des enseignements </a:t>
            </a:r>
            <a:r>
              <a:rPr lang="fr-FR" b="1" dirty="0" smtClean="0"/>
              <a:t>engagés précédemment </a:t>
            </a:r>
            <a:endParaRPr lang="fr-FR" b="1" dirty="0"/>
          </a:p>
        </p:txBody>
      </p:sp>
      <p:sp>
        <p:nvSpPr>
          <p:cNvPr id="3" name="Espace réservé du contenu 2"/>
          <p:cNvSpPr>
            <a:spLocks noGrp="1"/>
          </p:cNvSpPr>
          <p:nvPr>
            <p:ph idx="1"/>
          </p:nvPr>
        </p:nvSpPr>
        <p:spPr>
          <a:xfrm>
            <a:off x="457200" y="3341532"/>
            <a:ext cx="8229600" cy="2018988"/>
          </a:xfrm>
        </p:spPr>
        <p:txBody>
          <a:bodyPr>
            <a:normAutofit/>
          </a:bodyPr>
          <a:lstStyle/>
          <a:p>
            <a:r>
              <a:rPr lang="fr-FR" sz="2400" dirty="0" smtClean="0">
                <a:solidFill>
                  <a:srgbClr val="000000"/>
                </a:solidFill>
              </a:rPr>
              <a:t>Pour les élèves les plus fragiles, le maître ne doit pas hésiter à reprendre ou à poursuivre certaines activités, même si la programmation d’enseignement ne les prévoit plus.</a:t>
            </a:r>
            <a:endParaRPr lang="fr-FR" sz="2400" dirty="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4463" y="280108"/>
            <a:ext cx="8686890" cy="6330461"/>
          </a:xfrm>
        </p:spPr>
        <p:txBody>
          <a:bodyPr>
            <a:normAutofit fontScale="92500" lnSpcReduction="10000"/>
          </a:bodyPr>
          <a:lstStyle/>
          <a:p>
            <a:pPr algn="ctr">
              <a:buNone/>
            </a:pPr>
            <a:r>
              <a:rPr lang="fr-FR" sz="4400" b="1" dirty="0" smtClean="0">
                <a:solidFill>
                  <a:schemeClr val="bg1"/>
                </a:solidFill>
              </a:rPr>
              <a:t>Clarifier l’activité intellectuelle demandée</a:t>
            </a:r>
          </a:p>
          <a:p>
            <a:pPr>
              <a:buNone/>
            </a:pPr>
            <a:endParaRPr lang="fr-FR" sz="4364" dirty="0" smtClean="0"/>
          </a:p>
          <a:p>
            <a:pPr>
              <a:buNone/>
            </a:pPr>
            <a:endParaRPr lang="fr-FR" sz="4364" dirty="0" smtClean="0"/>
          </a:p>
          <a:p>
            <a:pPr>
              <a:buNone/>
            </a:pPr>
            <a:r>
              <a:rPr lang="fr-FR" sz="4364" dirty="0" smtClean="0"/>
              <a:t> </a:t>
            </a:r>
            <a:r>
              <a:rPr lang="fr-FR" sz="3200" dirty="0" smtClean="0">
                <a:solidFill>
                  <a:schemeClr val="tx1"/>
                </a:solidFill>
              </a:rPr>
              <a:t>Certains </a:t>
            </a:r>
            <a:r>
              <a:rPr lang="fr-FR" sz="3200" dirty="0" smtClean="0">
                <a:solidFill>
                  <a:schemeClr val="tx1"/>
                </a:solidFill>
              </a:rPr>
              <a:t>malentendus pédagogiques </a:t>
            </a:r>
            <a:r>
              <a:rPr lang="fr-FR" sz="3200" dirty="0" smtClean="0">
                <a:solidFill>
                  <a:schemeClr val="tx1"/>
                </a:solidFill>
              </a:rPr>
              <a:t>peuvent  </a:t>
            </a:r>
          </a:p>
          <a:p>
            <a:pPr>
              <a:buNone/>
            </a:pPr>
            <a:r>
              <a:rPr lang="fr-FR" sz="3200" dirty="0" smtClean="0">
                <a:solidFill>
                  <a:schemeClr val="tx1"/>
                </a:solidFill>
              </a:rPr>
              <a:t>s’installer entre l’enseignant </a:t>
            </a:r>
            <a:r>
              <a:rPr lang="fr-FR" sz="3200" dirty="0" smtClean="0">
                <a:solidFill>
                  <a:schemeClr val="tx1"/>
                </a:solidFill>
              </a:rPr>
              <a:t>et certains élèves</a:t>
            </a:r>
            <a:r>
              <a:rPr lang="fr-FR" sz="3200" dirty="0" smtClean="0">
                <a:solidFill>
                  <a:schemeClr val="tx1"/>
                </a:solidFill>
              </a:rPr>
              <a:t>.</a:t>
            </a:r>
          </a:p>
          <a:p>
            <a:pPr>
              <a:buNone/>
            </a:pPr>
            <a:r>
              <a:rPr lang="fr-FR" sz="3200" dirty="0" smtClean="0">
                <a:solidFill>
                  <a:schemeClr val="tx1"/>
                </a:solidFill>
              </a:rPr>
              <a:t> Il faut </a:t>
            </a:r>
            <a:r>
              <a:rPr lang="fr-FR" sz="3200" dirty="0" smtClean="0">
                <a:solidFill>
                  <a:schemeClr val="tx1"/>
                </a:solidFill>
              </a:rPr>
              <a:t>pour ces élèves préciser la nature de la </a:t>
            </a:r>
            <a:r>
              <a:rPr lang="fr-FR" sz="3200" dirty="0" smtClean="0">
                <a:solidFill>
                  <a:schemeClr val="tx1"/>
                </a:solidFill>
              </a:rPr>
              <a:t>tâche</a:t>
            </a:r>
          </a:p>
          <a:p>
            <a:pPr>
              <a:buNone/>
            </a:pPr>
            <a:r>
              <a:rPr lang="fr-FR" sz="3200" dirty="0" smtClean="0">
                <a:solidFill>
                  <a:schemeClr val="tx1"/>
                </a:solidFill>
              </a:rPr>
              <a:t>attendue.</a:t>
            </a:r>
          </a:p>
          <a:p>
            <a:pPr>
              <a:buNone/>
            </a:pPr>
            <a:r>
              <a:rPr lang="fr-FR" sz="3200" b="1" dirty="0" smtClean="0">
                <a:solidFill>
                  <a:schemeClr val="tx1"/>
                </a:solidFill>
              </a:rPr>
              <a:t>    </a:t>
            </a:r>
            <a:r>
              <a:rPr lang="fr-FR" sz="3200" b="1" dirty="0" smtClean="0">
                <a:solidFill>
                  <a:schemeClr val="tx1"/>
                </a:solidFill>
              </a:rPr>
              <a:t> </a:t>
            </a:r>
            <a:endParaRPr lang="fr-FR" sz="3200" i="1" dirty="0" smtClean="0">
              <a:solidFill>
                <a:schemeClr val="tx1"/>
              </a:solidFill>
            </a:endParaRPr>
          </a:p>
          <a:p>
            <a:pPr>
              <a:buNone/>
            </a:pPr>
            <a:endParaRPr lang="fr-FR" sz="3429"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Aider les élèves dans le déroulement des tâches scolaires</a:t>
            </a:r>
            <a:endParaRPr lang="fr-FR" b="1" dirty="0"/>
          </a:p>
        </p:txBody>
      </p:sp>
      <p:sp>
        <p:nvSpPr>
          <p:cNvPr id="3" name="Espace réservé du contenu 2"/>
          <p:cNvSpPr>
            <a:spLocks noGrp="1"/>
          </p:cNvSpPr>
          <p:nvPr>
            <p:ph idx="1"/>
          </p:nvPr>
        </p:nvSpPr>
        <p:spPr>
          <a:xfrm>
            <a:off x="457200" y="2539654"/>
            <a:ext cx="8229600" cy="4033569"/>
          </a:xfrm>
        </p:spPr>
        <p:txBody>
          <a:bodyPr>
            <a:normAutofit/>
          </a:bodyPr>
          <a:lstStyle/>
          <a:p>
            <a:r>
              <a:rPr lang="fr-FR" sz="2400" dirty="0" smtClean="0">
                <a:solidFill>
                  <a:srgbClr val="000000"/>
                </a:solidFill>
              </a:rPr>
              <a:t>Prendre en compte, en donnant les consignes, le décalage entre le rythme des enfants et celui de </a:t>
            </a:r>
            <a:r>
              <a:rPr lang="fr-FR" sz="2400" dirty="0" smtClean="0">
                <a:solidFill>
                  <a:srgbClr val="000000"/>
                </a:solidFill>
              </a:rPr>
              <a:t>l’adulte.</a:t>
            </a:r>
          </a:p>
          <a:p>
            <a:r>
              <a:rPr lang="fr-FR" sz="2400" dirty="0" smtClean="0">
                <a:solidFill>
                  <a:srgbClr val="000000"/>
                </a:solidFill>
              </a:rPr>
              <a:t>S’assurer de la compréhension des consignes et ne pas hésiter à reformuler les attentes pendant l’activité</a:t>
            </a:r>
            <a:r>
              <a:rPr lang="fr-FR" sz="2400" dirty="0" smtClean="0">
                <a:solidFill>
                  <a:srgbClr val="000000"/>
                </a:solidFill>
              </a:rPr>
              <a:t>.</a:t>
            </a:r>
          </a:p>
          <a:p>
            <a:r>
              <a:rPr lang="fr-FR" sz="2400" dirty="0" smtClean="0">
                <a:solidFill>
                  <a:srgbClr val="000000"/>
                </a:solidFill>
              </a:rPr>
              <a:t>Stabiliser le déroulement des tâches </a:t>
            </a:r>
            <a:r>
              <a:rPr lang="fr-FR" sz="2400" dirty="0" smtClean="0">
                <a:solidFill>
                  <a:srgbClr val="000000"/>
                </a:solidFill>
              </a:rPr>
              <a:t>: La </a:t>
            </a:r>
            <a:r>
              <a:rPr lang="fr-FR" sz="2400" dirty="0" smtClean="0">
                <a:solidFill>
                  <a:srgbClr val="000000"/>
                </a:solidFill>
              </a:rPr>
              <a:t>régularité, la répétition sont nécessaires pour asseoir des modalités de travail et pour exercer et conforter des savoirs et savoir-faire.</a:t>
            </a:r>
            <a:r>
              <a:rPr lang="fr-FR" sz="2400" dirty="0" smtClean="0">
                <a:solidFill>
                  <a:srgbClr val="000000"/>
                </a:solidFill>
              </a:rPr>
              <a:t> </a:t>
            </a:r>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Aménager les tâches scolaires pour certains élèves</a:t>
            </a:r>
            <a:endParaRPr lang="fr-FR" b="1" dirty="0"/>
          </a:p>
        </p:txBody>
      </p:sp>
      <p:sp>
        <p:nvSpPr>
          <p:cNvPr id="3" name="Espace réservé du contenu 2"/>
          <p:cNvSpPr>
            <a:spLocks noGrp="1"/>
          </p:cNvSpPr>
          <p:nvPr>
            <p:ph idx="1"/>
          </p:nvPr>
        </p:nvSpPr>
        <p:spPr>
          <a:xfrm>
            <a:off x="457200" y="2770094"/>
            <a:ext cx="8229600" cy="3709759"/>
          </a:xfrm>
        </p:spPr>
        <p:txBody>
          <a:bodyPr>
            <a:normAutofit/>
          </a:bodyPr>
          <a:lstStyle/>
          <a:p>
            <a:r>
              <a:rPr lang="fr-FR" sz="2400" dirty="0" smtClean="0">
                <a:solidFill>
                  <a:srgbClr val="000000"/>
                </a:solidFill>
              </a:rPr>
              <a:t>Alléger </a:t>
            </a:r>
            <a:r>
              <a:rPr lang="fr-FR" sz="2400" dirty="0" smtClean="0">
                <a:solidFill>
                  <a:srgbClr val="000000"/>
                </a:solidFill>
              </a:rPr>
              <a:t>certaines dimensions</a:t>
            </a:r>
            <a:r>
              <a:rPr lang="fr-FR" sz="2400" dirty="0" smtClean="0">
                <a:solidFill>
                  <a:srgbClr val="000000"/>
                </a:solidFill>
              </a:rPr>
              <a:t> d’une t</a:t>
            </a:r>
            <a:r>
              <a:rPr lang="fr-FR" sz="2400" dirty="0" smtClean="0">
                <a:solidFill>
                  <a:srgbClr val="000000"/>
                </a:solidFill>
              </a:rPr>
              <a:t>âche complexe </a:t>
            </a:r>
            <a:r>
              <a:rPr lang="fr-FR" sz="2400" dirty="0" smtClean="0">
                <a:solidFill>
                  <a:srgbClr val="000000"/>
                </a:solidFill>
              </a:rPr>
              <a:t>pour </a:t>
            </a:r>
            <a:r>
              <a:rPr lang="fr-FR" sz="2400" dirty="0" smtClean="0">
                <a:solidFill>
                  <a:srgbClr val="000000"/>
                </a:solidFill>
              </a:rPr>
              <a:t>mieux centrer l’attention des élèves sur l’objectif que le maître juge prioritaire</a:t>
            </a:r>
            <a:r>
              <a:rPr lang="fr-FR" sz="2400" dirty="0" smtClean="0">
                <a:solidFill>
                  <a:srgbClr val="000000"/>
                </a:solidFill>
              </a:rPr>
              <a:t>.</a:t>
            </a:r>
          </a:p>
          <a:p>
            <a:r>
              <a:rPr lang="fr-FR" sz="2400" dirty="0" smtClean="0">
                <a:solidFill>
                  <a:srgbClr val="000000"/>
                </a:solidFill>
              </a:rPr>
              <a:t> Proposer </a:t>
            </a:r>
            <a:r>
              <a:rPr lang="fr-FR" sz="2400" dirty="0" smtClean="0">
                <a:solidFill>
                  <a:srgbClr val="000000"/>
                </a:solidFill>
              </a:rPr>
              <a:t>des tâches épurées, ciblées</a:t>
            </a:r>
            <a:r>
              <a:rPr lang="fr-FR" sz="2400" dirty="0" smtClean="0">
                <a:solidFill>
                  <a:srgbClr val="000000"/>
                </a:solidFill>
              </a:rPr>
              <a:t> sur </a:t>
            </a:r>
            <a:r>
              <a:rPr lang="fr-FR" sz="2400" dirty="0" smtClean="0">
                <a:solidFill>
                  <a:srgbClr val="000000"/>
                </a:solidFill>
              </a:rPr>
              <a:t>une seule compétence, celle qui pose problème.</a:t>
            </a:r>
            <a:r>
              <a:rPr lang="fr-FR" sz="2400" dirty="0" smtClean="0">
                <a:solidFill>
                  <a:srgbClr val="000000"/>
                </a:solidFill>
              </a:rPr>
              <a:t> </a:t>
            </a:r>
          </a:p>
          <a:p>
            <a:r>
              <a:rPr lang="fr-FR" sz="2400" dirty="0" smtClean="0">
                <a:solidFill>
                  <a:srgbClr val="000000"/>
                </a:solidFill>
              </a:rPr>
              <a:t>R</a:t>
            </a:r>
            <a:r>
              <a:rPr lang="fr-FR" sz="2400" dirty="0" smtClean="0">
                <a:solidFill>
                  <a:srgbClr val="000000"/>
                </a:solidFill>
              </a:rPr>
              <a:t>éduire </a:t>
            </a:r>
            <a:r>
              <a:rPr lang="fr-FR" sz="2400" dirty="0" smtClean="0">
                <a:solidFill>
                  <a:srgbClr val="000000"/>
                </a:solidFill>
              </a:rPr>
              <a:t>ainsi la part d’inconnu et/ou de difficulté sans renoncer aux objectifs visés pour tous les élèves</a:t>
            </a:r>
            <a:r>
              <a:rPr lang="fr-FR" dirty="0" smtClean="0"/>
              <a:t>.</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Installer des automatismes</a:t>
            </a:r>
            <a:endParaRPr lang="fr-FR" b="1" dirty="0"/>
          </a:p>
        </p:txBody>
      </p:sp>
      <p:sp>
        <p:nvSpPr>
          <p:cNvPr id="3" name="Espace réservé du contenu 2"/>
          <p:cNvSpPr>
            <a:spLocks noGrp="1"/>
          </p:cNvSpPr>
          <p:nvPr>
            <p:ph idx="1"/>
          </p:nvPr>
        </p:nvSpPr>
        <p:spPr>
          <a:xfrm>
            <a:off x="457200" y="2770094"/>
            <a:ext cx="8229600" cy="3709759"/>
          </a:xfrm>
        </p:spPr>
        <p:txBody>
          <a:bodyPr/>
          <a:lstStyle/>
          <a:p>
            <a:r>
              <a:rPr lang="fr-FR" sz="2400" dirty="0" smtClean="0">
                <a:solidFill>
                  <a:srgbClr val="000000"/>
                </a:solidFill>
              </a:rPr>
              <a:t>Prendre le temps d’installer des automatismes (entraîner, réitérer...</a:t>
            </a:r>
            <a:r>
              <a:rPr lang="fr-FR" sz="2400" dirty="0" smtClean="0">
                <a:solidFill>
                  <a:srgbClr val="000000"/>
                </a:solidFill>
              </a:rPr>
              <a:t>); </a:t>
            </a:r>
          </a:p>
          <a:p>
            <a:r>
              <a:rPr lang="fr-FR" sz="2400" dirty="0" smtClean="0">
                <a:solidFill>
                  <a:srgbClr val="000000"/>
                </a:solidFill>
              </a:rPr>
              <a:t> </a:t>
            </a:r>
            <a:r>
              <a:rPr lang="fr-FR" sz="2400" dirty="0" smtClean="0">
                <a:solidFill>
                  <a:srgbClr val="000000"/>
                </a:solidFill>
              </a:rPr>
              <a:t>Certains élèves ont besoin d’éprouver, de conforter leurs acquisitions dans nombre d’activités </a:t>
            </a:r>
            <a:r>
              <a:rPr lang="fr-FR" sz="2400" dirty="0" smtClean="0">
                <a:solidFill>
                  <a:srgbClr val="000000"/>
                </a:solidFill>
              </a:rPr>
              <a:t>variées </a:t>
            </a:r>
            <a:r>
              <a:rPr lang="fr-FR" sz="2400" dirty="0" smtClean="0">
                <a:solidFill>
                  <a:srgbClr val="000000"/>
                </a:solidFill>
              </a:rPr>
              <a:t>pour les stabiliser</a:t>
            </a:r>
            <a:r>
              <a:rPr lang="fr-FR" dirty="0" smtClean="0"/>
              <a:t>.</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Organiser le groupe-classe de manière souple</a:t>
            </a:r>
            <a:endParaRPr lang="fr-FR" b="1" dirty="0"/>
          </a:p>
        </p:txBody>
      </p:sp>
      <p:sp>
        <p:nvSpPr>
          <p:cNvPr id="3" name="Espace réservé du contenu 2"/>
          <p:cNvSpPr>
            <a:spLocks noGrp="1"/>
          </p:cNvSpPr>
          <p:nvPr>
            <p:ph idx="1"/>
          </p:nvPr>
        </p:nvSpPr>
        <p:spPr>
          <a:xfrm>
            <a:off x="457200" y="2770094"/>
            <a:ext cx="8229600" cy="3267169"/>
          </a:xfrm>
        </p:spPr>
        <p:txBody>
          <a:bodyPr>
            <a:normAutofit/>
          </a:bodyPr>
          <a:lstStyle/>
          <a:p>
            <a:pPr>
              <a:buNone/>
            </a:pPr>
            <a:r>
              <a:rPr lang="fr-FR" sz="2400" dirty="0" smtClean="0">
                <a:solidFill>
                  <a:srgbClr val="000000"/>
                </a:solidFill>
              </a:rPr>
              <a:t>Le travail du maître sera facilité s’il </a:t>
            </a:r>
            <a:r>
              <a:rPr lang="fr-FR" sz="2400" dirty="0" smtClean="0">
                <a:solidFill>
                  <a:srgbClr val="000000"/>
                </a:solidFill>
              </a:rPr>
              <a:t>groupe ponctuellement les</a:t>
            </a:r>
          </a:p>
          <a:p>
            <a:pPr>
              <a:buNone/>
            </a:pPr>
            <a:r>
              <a:rPr lang="fr-FR" sz="2400" dirty="0" smtClean="0">
                <a:solidFill>
                  <a:srgbClr val="000000"/>
                </a:solidFill>
              </a:rPr>
              <a:t>élèves </a:t>
            </a:r>
            <a:r>
              <a:rPr lang="fr-FR" sz="2400" dirty="0" smtClean="0">
                <a:solidFill>
                  <a:srgbClr val="000000"/>
                </a:solidFill>
              </a:rPr>
              <a:t>qui requièrent </a:t>
            </a:r>
            <a:r>
              <a:rPr lang="fr-FR" sz="2400" dirty="0" smtClean="0">
                <a:solidFill>
                  <a:srgbClr val="000000"/>
                </a:solidFill>
              </a:rPr>
              <a:t>une aide </a:t>
            </a:r>
            <a:r>
              <a:rPr lang="fr-FR" sz="2400" dirty="0" smtClean="0">
                <a:solidFill>
                  <a:srgbClr val="000000"/>
                </a:solidFill>
              </a:rPr>
              <a:t>particulière afin d’éviter </a:t>
            </a:r>
            <a:r>
              <a:rPr lang="fr-FR" sz="2400" dirty="0" smtClean="0">
                <a:solidFill>
                  <a:srgbClr val="000000"/>
                </a:solidFill>
              </a:rPr>
              <a:t>de</a:t>
            </a:r>
          </a:p>
          <a:p>
            <a:pPr>
              <a:buNone/>
            </a:pPr>
            <a:r>
              <a:rPr lang="fr-FR" sz="2400" dirty="0" smtClean="0">
                <a:solidFill>
                  <a:srgbClr val="000000"/>
                </a:solidFill>
              </a:rPr>
              <a:t>perdre lui même </a:t>
            </a:r>
            <a:r>
              <a:rPr lang="fr-FR" sz="2400" dirty="0" smtClean="0">
                <a:solidFill>
                  <a:srgbClr val="000000"/>
                </a:solidFill>
              </a:rPr>
              <a:t>en efficacité en se dispersant et </a:t>
            </a:r>
            <a:r>
              <a:rPr lang="fr-FR" sz="2400" dirty="0" smtClean="0">
                <a:solidFill>
                  <a:srgbClr val="000000"/>
                </a:solidFill>
              </a:rPr>
              <a:t>en apportant</a:t>
            </a:r>
          </a:p>
          <a:p>
            <a:pPr>
              <a:buNone/>
            </a:pPr>
            <a:r>
              <a:rPr lang="fr-FR" sz="2400" dirty="0" smtClean="0">
                <a:solidFill>
                  <a:srgbClr val="000000"/>
                </a:solidFill>
              </a:rPr>
              <a:t>une </a:t>
            </a:r>
            <a:r>
              <a:rPr lang="fr-FR" sz="2400" dirty="0" smtClean="0">
                <a:solidFill>
                  <a:srgbClr val="000000"/>
                </a:solidFill>
              </a:rPr>
              <a:t>aide « </a:t>
            </a:r>
            <a:r>
              <a:rPr lang="fr-FR" sz="2400" dirty="0" smtClean="0">
                <a:solidFill>
                  <a:srgbClr val="000000"/>
                </a:solidFill>
              </a:rPr>
              <a:t>en pointillés </a:t>
            </a:r>
            <a:r>
              <a:rPr lang="fr-FR" sz="2400" dirty="0" smtClean="0">
                <a:solidFill>
                  <a:srgbClr val="000000"/>
                </a:solidFill>
              </a:rPr>
              <a:t>»</a:t>
            </a:r>
            <a:r>
              <a:rPr lang="fr-FR" sz="2400" dirty="0" smtClean="0">
                <a:solidFill>
                  <a:srgbClr val="000000"/>
                </a:solidFill>
              </a:rPr>
              <a:t> individuelle et  parfois trop rapide.</a:t>
            </a:r>
            <a:endParaRPr lang="fr-FR" sz="2400" dirty="0">
              <a:solidFill>
                <a:srgbClr val="00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èse">
  <a:themeElements>
    <a:clrScheme name="Genèse">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èse">
      <a:majorFont>
        <a:latin typeface="Calisto MT"/>
        <a:ea typeface=""/>
        <a:cs typeface=""/>
        <a:font script="Jpan" typeface="ＭＳ 明朝"/>
      </a:majorFont>
      <a:minorFont>
        <a:latin typeface="Calisto MT"/>
        <a:ea typeface=""/>
        <a:cs typeface=""/>
        <a:font script="Jpan" typeface="ＭＳ 明朝"/>
      </a:minorFont>
    </a:fontScheme>
    <a:fmtScheme name="Genèse">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Genèse.thmx</Template>
  <TotalTime>302</TotalTime>
  <Words>1197</Words>
  <Application>Microsoft Macintosh PowerPoint</Application>
  <PresentationFormat>Présentation à l'écran (4:3)</PresentationFormat>
  <Paragraphs>89</Paragraphs>
  <Slides>13</Slides>
  <Notes>2</Notes>
  <HiddenSlides>0</HiddenSlides>
  <MMClips>0</MMClips>
  <ScaleCrop>false</ScaleCrop>
  <HeadingPairs>
    <vt:vector size="4" baseType="variant">
      <vt:variant>
        <vt:lpstr>Modèle de conception</vt:lpstr>
      </vt:variant>
      <vt:variant>
        <vt:i4>1</vt:i4>
      </vt:variant>
      <vt:variant>
        <vt:lpstr>Titres des diapositives</vt:lpstr>
      </vt:variant>
      <vt:variant>
        <vt:i4>13</vt:i4>
      </vt:variant>
    </vt:vector>
  </HeadingPairs>
  <TitlesOfParts>
    <vt:vector size="14" baseType="lpstr">
      <vt:lpstr>Genèse</vt:lpstr>
      <vt:lpstr>Prévenir les difficultés d’apprentissage et aider les élèves qui en rencontrent</vt:lpstr>
      <vt:lpstr>Organiser les aides dans le cours même de la classe</vt:lpstr>
      <vt:lpstr>Intervenir avant les temps collectifs </vt:lpstr>
      <vt:lpstr>Reprendre et poursuivre des enseignements engagés précédemment </vt:lpstr>
      <vt:lpstr>Diapositive 5</vt:lpstr>
      <vt:lpstr>Aider les élèves dans le déroulement des tâches scolaires</vt:lpstr>
      <vt:lpstr>Aménager les tâches scolaires pour certains élèves</vt:lpstr>
      <vt:lpstr>Installer des automatismes</vt:lpstr>
      <vt:lpstr>Organiser le groupe-classe de manière souple</vt:lpstr>
      <vt:lpstr>Apporter une aide personnalisée</vt:lpstr>
      <vt:lpstr>SITE  proposant  une ergonomie aisée  du document Lire au CP </vt:lpstr>
      <vt:lpstr> Extrait des tableaux de synthèse</vt:lpstr>
      <vt:lpstr> Élaboration d’activités  pour une aide sur les difficultés de  la copie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Prévenir les difficultés d’apprentissage et aider les élèves qui en rencontrent</dc:title>
  <dc:creator>Hélène LAGARDE</dc:creator>
  <cp:lastModifiedBy>Hélène LAGARDE</cp:lastModifiedBy>
  <cp:revision>13</cp:revision>
  <dcterms:created xsi:type="dcterms:W3CDTF">2010-11-18T18:12:52Z</dcterms:created>
  <dcterms:modified xsi:type="dcterms:W3CDTF">2010-11-18T20:14:58Z</dcterms:modified>
</cp:coreProperties>
</file>